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434" r:id="rId2"/>
    <p:sldId id="438" r:id="rId3"/>
    <p:sldId id="436" r:id="rId4"/>
    <p:sldId id="441" r:id="rId5"/>
    <p:sldId id="475" r:id="rId6"/>
    <p:sldId id="476" r:id="rId7"/>
    <p:sldId id="477" r:id="rId8"/>
    <p:sldId id="459" r:id="rId9"/>
    <p:sldId id="460" r:id="rId10"/>
    <p:sldId id="461" r:id="rId11"/>
    <p:sldId id="463" r:id="rId12"/>
    <p:sldId id="478" r:id="rId13"/>
    <p:sldId id="480" r:id="rId14"/>
    <p:sldId id="481" r:id="rId15"/>
    <p:sldId id="482" r:id="rId16"/>
    <p:sldId id="479" r:id="rId17"/>
    <p:sldId id="483" r:id="rId18"/>
    <p:sldId id="484" r:id="rId19"/>
    <p:sldId id="485" r:id="rId20"/>
    <p:sldId id="486" r:id="rId21"/>
    <p:sldId id="487" r:id="rId22"/>
    <p:sldId id="488" r:id="rId23"/>
    <p:sldId id="489" r:id="rId2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357B"/>
    <a:srgbClr val="FEECE2"/>
    <a:srgbClr val="ECE3FD"/>
    <a:srgbClr val="F7E3FD"/>
    <a:srgbClr val="FF0000"/>
    <a:srgbClr val="CC6600"/>
    <a:srgbClr val="FF0066"/>
    <a:srgbClr val="006600"/>
    <a:srgbClr val="80008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612" y="-90"/>
      </p:cViewPr>
      <p:guideLst>
        <p:guide orient="horz" pos="213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>
            <p:ph type="sldImg" idx="2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41A832B-2AB0-4133-ABF1-166A8FFC3EA5}" type="datetimeFigureOut">
              <a:rPr lang="zh-CN" altLang="en-US"/>
              <a:pPr/>
              <a:t>2017/3/11</a:t>
            </a:fld>
            <a:endParaRPr lang="zh-CN" altLang="en-US"/>
          </a:p>
        </p:txBody>
      </p:sp>
      <p:sp>
        <p:nvSpPr>
          <p:cNvPr id="2054" name="Rectangle 6"/>
          <p:cNvSpPr>
            <a:spLocks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7503B8E-7174-4381-834E-2E8A207CC694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3A12ED-B596-40BA-A28A-69E3D508A5D6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2D943A-0AEA-40D8-A71D-48E16ABFD4B5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5A01BF-1746-43B4-B1BE-986374B06C1D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45AA23-8687-4EF6-BD39-AC7FF30C07E1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E886AD-795C-437B-A366-87859346D991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6E7F0-FDE8-4A42-B59E-8DEDB192617E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D3D3FA-62C7-489C-8B64-5EB84BCF67BE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68EC97-3B5F-460D-9991-07F5E7CCE741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E239B6-1E9E-40C5-A635-E7A3890397CF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EF2801-5469-4833-8A8A-698C1DBA3F8B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A61594-DDC8-44FD-A5C5-2D1075BBF917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1027"/>
          <p:cNvSpPr>
            <a:spLocks noGrp="1" noChangeArrowheads="1"/>
          </p:cNvSpPr>
          <p:nvPr>
            <p:ph type="dt" sz="half" idx="4294967295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 noChangeArrowheads="1"/>
          </p:cNvSpPr>
          <p:nvPr>
            <p:ph type="ftr" sz="quarter" idx="4294967295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8A8BB78-53AB-45E6-8FA5-8D37A0BEF7C1}" type="slidenum">
              <a:rPr lang="zh-CN" alt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矩形 143364"/>
          <p:cNvSpPr>
            <a:spLocks noChangeArrowheads="1"/>
          </p:cNvSpPr>
          <p:nvPr/>
        </p:nvSpPr>
        <p:spPr bwMode="auto">
          <a:xfrm>
            <a:off x="1476375" y="-290513"/>
            <a:ext cx="2016125" cy="1530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 sz="9600" b="1">
              <a:solidFill>
                <a:srgbClr val="FF3300"/>
              </a:solidFill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863850" y="1898650"/>
            <a:ext cx="15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zh-CN">
              <a:latin typeface="Times New Roman" pitchFamily="18" charset="0"/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209800" y="1905000"/>
            <a:ext cx="49375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9600" b="1" dirty="0">
                <a:latin typeface="华文新魏" pitchFamily="2" charset="-122"/>
                <a:ea typeface="华文新魏" pitchFamily="2" charset="-122"/>
              </a:rPr>
              <a:t>6.古对今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143000" y="5867400"/>
            <a:ext cx="14221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/>
              <a:t>严寒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715000" y="5791200"/>
            <a:ext cx="14221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 dirty="0"/>
              <a:t>酷暑</a:t>
            </a:r>
          </a:p>
        </p:txBody>
      </p:sp>
      <p:pic>
        <p:nvPicPr>
          <p:cNvPr id="17412" name="Picture 4" descr="128657780_14534510894871n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04800"/>
            <a:ext cx="37719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u=1929205115,2500717659&amp;fm=23&amp;gp=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52400"/>
            <a:ext cx="434340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timgCAPVH839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796876" y="2971800"/>
            <a:ext cx="4347124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u=2947156034,4207351324&amp;fm=116&amp;gp=0[1]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28600" y="3226545"/>
            <a:ext cx="3864082" cy="256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3733800" y="5791200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对</a:t>
            </a:r>
            <a:endParaRPr lang="zh-CN" altLang="en-US" sz="5400" b="1" cap="all" spc="0" dirty="0">
              <a:ln w="9000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1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timgCA0KY3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21213" cy="434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505075" y="5222875"/>
            <a:ext cx="3095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828800" y="5029200"/>
            <a:ext cx="14017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006600"/>
                </a:solidFill>
                <a:ea typeface="楷体" pitchFamily="49" charset="-122"/>
              </a:rPr>
              <a:t>秋凉</a:t>
            </a:r>
          </a:p>
        </p:txBody>
      </p:sp>
      <p:pic>
        <p:nvPicPr>
          <p:cNvPr id="18435" name="Picture 3" descr="timgCAC9AFZD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476750" y="3146165"/>
            <a:ext cx="4667250" cy="3711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5562600" y="304800"/>
            <a:ext cx="140176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rgbClr val="FF0066"/>
                </a:solidFill>
                <a:ea typeface="楷体" pitchFamily="49" charset="-122"/>
              </a:rPr>
              <a:t>春暖</a:t>
            </a:r>
          </a:p>
        </p:txBody>
      </p:sp>
      <p:pic>
        <p:nvPicPr>
          <p:cNvPr id="7" name="图片 6" descr="timg (10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648200" cy="4495800"/>
          </a:xfrm>
          <a:prstGeom prst="rect">
            <a:avLst/>
          </a:prstGeom>
        </p:spPr>
      </p:pic>
      <p:pic>
        <p:nvPicPr>
          <p:cNvPr id="8" name="图片 7" descr="timg (1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91000" y="3124200"/>
            <a:ext cx="5136444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bldLvl="0" autoUpdateAnimBg="0"/>
      <p:bldP spid="18438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66800" y="838200"/>
            <a:ext cx="56388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6000" b="1" dirty="0" smtClean="0">
                <a:latin typeface="楷体" pitchFamily="49" charset="-122"/>
                <a:ea typeface="楷体" pitchFamily="49" charset="-122"/>
              </a:rPr>
              <a:t>古对今</a:t>
            </a:r>
            <a:r>
              <a:rPr lang="zh-CN" altLang="zh-CN" sz="6000" b="1" dirty="0">
                <a:latin typeface="楷体" pitchFamily="49" charset="-122"/>
                <a:ea typeface="楷体" pitchFamily="49" charset="-122"/>
              </a:rPr>
              <a:t>，</a:t>
            </a:r>
          </a:p>
          <a:p>
            <a:r>
              <a:rPr lang="zh-CN" altLang="zh-CN" sz="6000" b="1" dirty="0" smtClean="0">
                <a:latin typeface="楷体" pitchFamily="49" charset="-122"/>
                <a:ea typeface="楷体" pitchFamily="49" charset="-122"/>
              </a:rPr>
              <a:t>圆对方</a:t>
            </a:r>
            <a:r>
              <a:rPr lang="zh-CN" altLang="zh-CN" sz="6000" b="1" dirty="0">
                <a:latin typeface="楷体" pitchFamily="49" charset="-122"/>
                <a:ea typeface="楷体" pitchFamily="49" charset="-122"/>
              </a:rPr>
              <a:t>，</a:t>
            </a:r>
          </a:p>
          <a:p>
            <a:r>
              <a:rPr lang="zh-CN" altLang="zh-CN" sz="6000" b="1" dirty="0">
                <a:latin typeface="楷体" pitchFamily="49" charset="-122"/>
                <a:ea typeface="楷体" pitchFamily="49" charset="-122"/>
              </a:rPr>
              <a:t>严</a:t>
            </a:r>
            <a:r>
              <a:rPr lang="zh-CN" altLang="zh-CN" sz="6000" b="1" dirty="0" smtClean="0">
                <a:latin typeface="楷体" pitchFamily="49" charset="-122"/>
                <a:ea typeface="楷体" pitchFamily="49" charset="-122"/>
              </a:rPr>
              <a:t>寒对酷</a:t>
            </a:r>
            <a:r>
              <a:rPr lang="zh-CN" altLang="zh-CN" sz="6000" b="1" dirty="0">
                <a:latin typeface="楷体" pitchFamily="49" charset="-122"/>
                <a:ea typeface="楷体" pitchFamily="49" charset="-122"/>
              </a:rPr>
              <a:t>暑，</a:t>
            </a:r>
          </a:p>
          <a:p>
            <a:r>
              <a:rPr lang="zh-CN" altLang="zh-CN" sz="6000" b="1" dirty="0">
                <a:latin typeface="楷体" pitchFamily="49" charset="-122"/>
                <a:ea typeface="楷体" pitchFamily="49" charset="-122"/>
              </a:rPr>
              <a:t>春</a:t>
            </a:r>
            <a:r>
              <a:rPr lang="zh-CN" altLang="zh-CN" sz="6000" b="1" dirty="0" smtClean="0">
                <a:latin typeface="楷体" pitchFamily="49" charset="-122"/>
                <a:ea typeface="楷体" pitchFamily="49" charset="-122"/>
              </a:rPr>
              <a:t>暖对秋</a:t>
            </a:r>
            <a:r>
              <a:rPr lang="zh-CN" altLang="zh-CN" sz="6000" b="1" dirty="0">
                <a:latin typeface="楷体" pitchFamily="49" charset="-122"/>
                <a:ea typeface="楷体" pitchFamily="49" charset="-122"/>
              </a:rPr>
              <a:t>凉。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38800" y="1752600"/>
            <a:ext cx="3200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反义词</a:t>
            </a:r>
            <a:endParaRPr lang="zh-CN" altLang="en-US" sz="5400" b="1" dirty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/>
          <p:cNvPicPr>
            <a:picLocks noChangeAspect="1" noChangeArrowheads="1"/>
          </p:cNvPicPr>
          <p:nvPr/>
        </p:nvPicPr>
        <p:blipFill>
          <a:blip r:embed="rId2" cstate="print"/>
          <a:srcRect l="1219" b="4848"/>
          <a:stretch>
            <a:fillRect/>
          </a:stretch>
        </p:blipFill>
        <p:spPr bwMode="auto">
          <a:xfrm>
            <a:off x="4114800" y="3352800"/>
            <a:ext cx="4733925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文本框 116739"/>
          <p:cNvSpPr txBox="1">
            <a:spLocks noChangeArrowheads="1"/>
          </p:cNvSpPr>
          <p:nvPr/>
        </p:nvSpPr>
        <p:spPr bwMode="auto">
          <a:xfrm>
            <a:off x="1347788" y="4306888"/>
            <a:ext cx="21066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  </a:t>
            </a:r>
            <a:r>
              <a:rPr lang="zh-CN" altLang="en-US" sz="3600" b="1" dirty="0"/>
              <a:t>晨对暮</a:t>
            </a:r>
          </a:p>
        </p:txBody>
      </p:sp>
      <p:pic>
        <p:nvPicPr>
          <p:cNvPr id="16387" name="图片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533400"/>
            <a:ext cx="4194175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/>
          <p:cNvPicPr>
            <a:picLocks noChangeAspect="1" noChangeArrowheads="1"/>
          </p:cNvPicPr>
          <p:nvPr/>
        </p:nvPicPr>
        <p:blipFill>
          <a:blip r:embed="rId2" cstate="print"/>
          <a:srcRect r="16772" b="7999"/>
          <a:stretch>
            <a:fillRect/>
          </a:stretch>
        </p:blipFill>
        <p:spPr bwMode="auto">
          <a:xfrm>
            <a:off x="4267200" y="3624263"/>
            <a:ext cx="4678363" cy="323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文本框 116739"/>
          <p:cNvSpPr txBox="1">
            <a:spLocks noChangeArrowheads="1"/>
          </p:cNvSpPr>
          <p:nvPr/>
        </p:nvSpPr>
        <p:spPr bwMode="auto">
          <a:xfrm>
            <a:off x="1098550" y="4625975"/>
            <a:ext cx="21066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  </a:t>
            </a:r>
            <a:r>
              <a:rPr lang="zh-CN" altLang="en-US" sz="3600" b="1" dirty="0"/>
              <a:t>雪对霜</a:t>
            </a:r>
          </a:p>
        </p:txBody>
      </p:sp>
      <p:pic>
        <p:nvPicPr>
          <p:cNvPr id="17411" name="图片 1"/>
          <p:cNvPicPr>
            <a:picLocks noChangeAspect="1" noChangeArrowheads="1"/>
          </p:cNvPicPr>
          <p:nvPr/>
        </p:nvPicPr>
        <p:blipFill>
          <a:blip r:embed="rId3" cstate="print"/>
          <a:srcRect r="2408" b="5527"/>
          <a:stretch>
            <a:fillRect/>
          </a:stretch>
        </p:blipFill>
        <p:spPr bwMode="auto">
          <a:xfrm>
            <a:off x="381000" y="228600"/>
            <a:ext cx="4606925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886200" y="3429000"/>
            <a:ext cx="5257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文本框 116739"/>
          <p:cNvSpPr txBox="1">
            <a:spLocks noChangeArrowheads="1"/>
          </p:cNvSpPr>
          <p:nvPr/>
        </p:nvSpPr>
        <p:spPr bwMode="auto">
          <a:xfrm>
            <a:off x="646113" y="4306888"/>
            <a:ext cx="2897187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  </a:t>
            </a:r>
            <a:r>
              <a:rPr lang="zh-CN" altLang="en-US" sz="3600" b="1" dirty="0"/>
              <a:t>和风对细雨</a:t>
            </a:r>
          </a:p>
        </p:txBody>
      </p:sp>
      <p:pic>
        <p:nvPicPr>
          <p:cNvPr id="18435" name="图片 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04800" y="0"/>
            <a:ext cx="499872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419600" y="3505200"/>
            <a:ext cx="4564855" cy="304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文本框 116739"/>
          <p:cNvSpPr txBox="1">
            <a:spLocks noChangeArrowheads="1"/>
          </p:cNvSpPr>
          <p:nvPr/>
        </p:nvSpPr>
        <p:spPr bwMode="auto">
          <a:xfrm>
            <a:off x="636588" y="4427538"/>
            <a:ext cx="31480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  </a:t>
            </a:r>
            <a:r>
              <a:rPr lang="zh-CN" altLang="en-US" sz="3600" b="1" dirty="0"/>
              <a:t>朝霞对夕阳</a:t>
            </a:r>
          </a:p>
        </p:txBody>
      </p:sp>
      <p:pic>
        <p:nvPicPr>
          <p:cNvPr id="19459" name="图片 1"/>
          <p:cNvPicPr>
            <a:picLocks noChangeAspect="1" noChangeArrowheads="1"/>
          </p:cNvPicPr>
          <p:nvPr/>
        </p:nvPicPr>
        <p:blipFill>
          <a:blip r:embed="rId3" cstate="print"/>
          <a:srcRect r="9668" b="12186"/>
          <a:stretch>
            <a:fillRect/>
          </a:stretch>
        </p:blipFill>
        <p:spPr bwMode="auto">
          <a:xfrm>
            <a:off x="304800" y="228600"/>
            <a:ext cx="4841875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5800" y="1143000"/>
            <a:ext cx="57150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6600" b="1" dirty="0">
                <a:latin typeface="楷体" pitchFamily="49" charset="-122"/>
                <a:ea typeface="楷体" pitchFamily="49" charset="-122"/>
              </a:rPr>
              <a:t>晨对暮，</a:t>
            </a:r>
          </a:p>
          <a:p>
            <a:r>
              <a:rPr lang="zh-CN" altLang="zh-CN" sz="6600" b="1" dirty="0">
                <a:latin typeface="楷体" pitchFamily="49" charset="-122"/>
                <a:ea typeface="楷体" pitchFamily="49" charset="-122"/>
              </a:rPr>
              <a:t>雪对霜，</a:t>
            </a:r>
          </a:p>
          <a:p>
            <a:r>
              <a:rPr lang="zh-CN" altLang="zh-CN" sz="6600" b="1" dirty="0">
                <a:latin typeface="楷体" pitchFamily="49" charset="-122"/>
                <a:ea typeface="楷体" pitchFamily="49" charset="-122"/>
              </a:rPr>
              <a:t>和风对细雨，</a:t>
            </a:r>
          </a:p>
          <a:p>
            <a:r>
              <a:rPr lang="zh-CN" altLang="zh-CN" sz="6600" b="1" dirty="0">
                <a:latin typeface="楷体" pitchFamily="49" charset="-122"/>
                <a:ea typeface="楷体" pitchFamily="49" charset="-122"/>
              </a:rPr>
              <a:t>朝霞对夕阳。</a:t>
            </a:r>
          </a:p>
        </p:txBody>
      </p:sp>
      <p:sp>
        <p:nvSpPr>
          <p:cNvPr id="3" name="右大括号 2"/>
          <p:cNvSpPr/>
          <p:nvPr/>
        </p:nvSpPr>
        <p:spPr bwMode="auto">
          <a:xfrm>
            <a:off x="3886200" y="1524000"/>
            <a:ext cx="762000" cy="1600200"/>
          </a:xfrm>
          <a:prstGeom prst="rightBrac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53000" y="19812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同类词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0" y="35052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近义词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96000" y="45720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</a:rPr>
              <a:t>反</a:t>
            </a:r>
            <a:r>
              <a:rPr lang="zh-CN" altLang="en-US" sz="3600" b="1" dirty="0" smtClean="0">
                <a:solidFill>
                  <a:srgbClr val="C00000"/>
                </a:solidFill>
              </a:rPr>
              <a:t>义词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 noChangeArrowheads="1"/>
          </p:cNvPicPr>
          <p:nvPr/>
        </p:nvPicPr>
        <p:blipFill>
          <a:blip r:embed="rId2" cstate="print"/>
          <a:srcRect l="3119" t="4608" r="13823" b="9048"/>
          <a:stretch>
            <a:fillRect/>
          </a:stretch>
        </p:blipFill>
        <p:spPr bwMode="auto">
          <a:xfrm>
            <a:off x="228600" y="228600"/>
            <a:ext cx="511760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2"/>
          <p:cNvPicPr>
            <a:picLocks noChangeAspect="1" noChangeArrowheads="1"/>
          </p:cNvPicPr>
          <p:nvPr/>
        </p:nvPicPr>
        <p:blipFill>
          <a:blip r:embed="rId3" cstate="print"/>
          <a:srcRect r="10867" b="4617"/>
          <a:stretch>
            <a:fillRect/>
          </a:stretch>
        </p:blipFill>
        <p:spPr bwMode="auto">
          <a:xfrm>
            <a:off x="4229100" y="3124200"/>
            <a:ext cx="4914900" cy="350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文本框 116739"/>
          <p:cNvSpPr txBox="1">
            <a:spLocks noChangeArrowheads="1"/>
          </p:cNvSpPr>
          <p:nvPr/>
        </p:nvSpPr>
        <p:spPr bwMode="auto">
          <a:xfrm>
            <a:off x="968375" y="4416425"/>
            <a:ext cx="2105025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  </a:t>
            </a:r>
            <a:r>
              <a:rPr lang="zh-CN" altLang="en-US" sz="3600" b="1" dirty="0"/>
              <a:t>桃对李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381000" y="5943600"/>
            <a:ext cx="696913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  <a:latin typeface="Arial" pitchFamily="34" charset="0"/>
              </a:rPr>
              <a:t>http://lspjy.com</a:t>
            </a:r>
            <a:r>
              <a:rPr lang="zh-CN" altLang="en-US" sz="100">
                <a:solidFill>
                  <a:schemeClr val="bg1"/>
                </a:solidFill>
                <a:latin typeface="Arial" pitchFamily="34" charset="0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itchFamily="34" charset="0"/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  <a:latin typeface="Arial" pitchFamily="34" charset="0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itchFamily="34" charset="0"/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16739"/>
          <p:cNvSpPr txBox="1">
            <a:spLocks noChangeArrowheads="1"/>
          </p:cNvSpPr>
          <p:nvPr/>
        </p:nvSpPr>
        <p:spPr bwMode="auto">
          <a:xfrm>
            <a:off x="1839913" y="4887913"/>
            <a:ext cx="2106612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  </a:t>
            </a:r>
            <a:r>
              <a:rPr lang="zh-CN" altLang="en-US" sz="3600" b="1" dirty="0"/>
              <a:t>柳对杨</a:t>
            </a:r>
          </a:p>
        </p:txBody>
      </p:sp>
      <p:pic>
        <p:nvPicPr>
          <p:cNvPr id="21506" name="图片 2"/>
          <p:cNvPicPr>
            <a:picLocks noChangeAspect="1" noChangeArrowheads="1"/>
          </p:cNvPicPr>
          <p:nvPr/>
        </p:nvPicPr>
        <p:blipFill>
          <a:blip r:embed="rId2" cstate="print"/>
          <a:srcRect l="528" r="8653" b="6960"/>
          <a:stretch>
            <a:fillRect/>
          </a:stretch>
        </p:blipFill>
        <p:spPr bwMode="auto">
          <a:xfrm>
            <a:off x="304800" y="152400"/>
            <a:ext cx="48768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图片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32400" y="1642533"/>
            <a:ext cx="3911600" cy="5215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77c6a7efce1b9d16f17c2ef6f2deb48f8d5464e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1600" y="1524000"/>
            <a:ext cx="3962400" cy="5334000"/>
          </a:xfrm>
          <a:prstGeom prst="rect">
            <a:avLst/>
          </a:prstGeom>
        </p:spPr>
      </p:pic>
      <p:pic>
        <p:nvPicPr>
          <p:cNvPr id="6" name="图片 5" descr="u=1476444614,3121474665&amp;fm=116&amp;gp=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81600" y="1524000"/>
            <a:ext cx="3962400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52400" y="1447800"/>
            <a:ext cx="59436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3600" b="1" dirty="0">
                <a:ea typeface="楷体" pitchFamily="49" charset="-122"/>
              </a:rPr>
              <a:t>云</a:t>
            </a:r>
            <a:r>
              <a:rPr lang="zh-CN" altLang="en-US" sz="3600" b="1" dirty="0">
                <a:solidFill>
                  <a:srgbClr val="FF0000"/>
                </a:solidFill>
                <a:ea typeface="楷体" pitchFamily="49" charset="-122"/>
              </a:rPr>
              <a:t>对</a:t>
            </a:r>
            <a:r>
              <a:rPr lang="zh-CN" altLang="en-US" sz="3600" b="1" dirty="0">
                <a:ea typeface="楷体" pitchFamily="49" charset="-122"/>
              </a:rPr>
              <a:t>雨，雪</a:t>
            </a:r>
            <a:r>
              <a:rPr lang="zh-CN" altLang="en-US" sz="3600" b="1" dirty="0">
                <a:solidFill>
                  <a:srgbClr val="FF0000"/>
                </a:solidFill>
                <a:ea typeface="楷体" pitchFamily="49" charset="-122"/>
              </a:rPr>
              <a:t>对</a:t>
            </a:r>
            <a:r>
              <a:rPr lang="zh-CN" altLang="en-US" sz="3600" b="1" dirty="0">
                <a:ea typeface="楷体" pitchFamily="49" charset="-122"/>
              </a:rPr>
              <a:t>风。</a:t>
            </a:r>
          </a:p>
          <a:p>
            <a:pPr algn="ctr"/>
            <a:endParaRPr lang="zh-CN" altLang="en-US" sz="3600" b="1" dirty="0">
              <a:ea typeface="楷体" pitchFamily="49" charset="-122"/>
            </a:endParaRPr>
          </a:p>
          <a:p>
            <a:pPr algn="ctr"/>
            <a:r>
              <a:rPr lang="zh-CN" altLang="en-US" sz="3600" b="1" dirty="0">
                <a:ea typeface="楷体" pitchFamily="49" charset="-122"/>
              </a:rPr>
              <a:t>花</a:t>
            </a:r>
            <a:r>
              <a:rPr lang="zh-CN" altLang="en-US" sz="3600" b="1" dirty="0">
                <a:solidFill>
                  <a:srgbClr val="FF0000"/>
                </a:solidFill>
                <a:ea typeface="楷体" pitchFamily="49" charset="-122"/>
              </a:rPr>
              <a:t>对</a:t>
            </a:r>
            <a:r>
              <a:rPr lang="zh-CN" altLang="en-US" sz="3600" b="1" dirty="0">
                <a:ea typeface="楷体" pitchFamily="49" charset="-122"/>
              </a:rPr>
              <a:t>树，鸟</a:t>
            </a:r>
            <a:r>
              <a:rPr lang="zh-CN" altLang="en-US" sz="3600" b="1" dirty="0">
                <a:solidFill>
                  <a:srgbClr val="FF0000"/>
                </a:solidFill>
                <a:ea typeface="楷体" pitchFamily="49" charset="-122"/>
              </a:rPr>
              <a:t>对</a:t>
            </a:r>
            <a:r>
              <a:rPr lang="zh-CN" altLang="en-US" sz="3600" b="1" dirty="0">
                <a:ea typeface="楷体" pitchFamily="49" charset="-122"/>
              </a:rPr>
              <a:t>虫。</a:t>
            </a:r>
          </a:p>
          <a:p>
            <a:pPr algn="ctr"/>
            <a:endParaRPr lang="zh-CN" altLang="en-US" sz="3600" b="1" dirty="0">
              <a:ea typeface="楷体" pitchFamily="49" charset="-122"/>
            </a:endParaRPr>
          </a:p>
          <a:p>
            <a:pPr algn="ctr"/>
            <a:r>
              <a:rPr lang="zh-CN" altLang="en-US" sz="3600" b="1" dirty="0">
                <a:ea typeface="楷体" pitchFamily="49" charset="-122"/>
              </a:rPr>
              <a:t>山清</a:t>
            </a:r>
            <a:r>
              <a:rPr lang="zh-CN" altLang="en-US" sz="3600" b="1" dirty="0">
                <a:solidFill>
                  <a:srgbClr val="FF0000"/>
                </a:solidFill>
                <a:ea typeface="楷体" pitchFamily="49" charset="-122"/>
              </a:rPr>
              <a:t>对</a:t>
            </a:r>
            <a:r>
              <a:rPr lang="zh-CN" altLang="en-US" sz="3600" b="1" dirty="0">
                <a:ea typeface="楷体" pitchFamily="49" charset="-122"/>
              </a:rPr>
              <a:t>水秀，柳绿</a:t>
            </a:r>
            <a:r>
              <a:rPr lang="zh-CN" altLang="en-US" sz="3600" b="1" dirty="0">
                <a:solidFill>
                  <a:srgbClr val="FF0000"/>
                </a:solidFill>
                <a:ea typeface="楷体" pitchFamily="49" charset="-122"/>
              </a:rPr>
              <a:t>对</a:t>
            </a:r>
            <a:r>
              <a:rPr lang="zh-CN" altLang="en-US" sz="3600" b="1" dirty="0">
                <a:ea typeface="楷体" pitchFamily="49" charset="-122"/>
              </a:rPr>
              <a:t>桃红。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57400" y="381000"/>
            <a:ext cx="259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4800" b="1" dirty="0">
                <a:solidFill>
                  <a:srgbClr val="000000"/>
                </a:solidFill>
              </a:rPr>
              <a:t>对韵歌</a:t>
            </a:r>
            <a:endParaRPr lang="zh-CN" altLang="en-US" sz="4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3"/>
          <p:cNvPicPr>
            <a:picLocks noChangeAspect="1" noChangeArrowheads="1"/>
          </p:cNvPicPr>
          <p:nvPr/>
        </p:nvPicPr>
        <p:blipFill>
          <a:blip r:embed="rId2" cstate="print"/>
          <a:srcRect l="-346" t="995" r="1163" b="1860"/>
          <a:stretch>
            <a:fillRect/>
          </a:stretch>
        </p:blipFill>
        <p:spPr bwMode="auto">
          <a:xfrm>
            <a:off x="4591050" y="3505200"/>
            <a:ext cx="4552950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文本框 116739"/>
          <p:cNvSpPr txBox="1">
            <a:spLocks noChangeArrowheads="1"/>
          </p:cNvSpPr>
          <p:nvPr/>
        </p:nvSpPr>
        <p:spPr bwMode="auto">
          <a:xfrm>
            <a:off x="833438" y="4295775"/>
            <a:ext cx="300831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/>
              <a:t>  </a:t>
            </a:r>
            <a:r>
              <a:rPr lang="zh-CN" altLang="en-US" sz="3600" b="1" dirty="0"/>
              <a:t>莺歌对燕舞</a:t>
            </a:r>
          </a:p>
        </p:txBody>
      </p:sp>
      <p:pic>
        <p:nvPicPr>
          <p:cNvPr id="22531" name="图片 1"/>
          <p:cNvPicPr>
            <a:picLocks noChangeAspect="1" noChangeArrowheads="1"/>
          </p:cNvPicPr>
          <p:nvPr/>
        </p:nvPicPr>
        <p:blipFill>
          <a:blip r:embed="rId3" cstate="print"/>
          <a:srcRect l="8694" t="9711" r="5099" b="4346"/>
          <a:stretch>
            <a:fillRect/>
          </a:stretch>
        </p:blipFill>
        <p:spPr bwMode="auto">
          <a:xfrm>
            <a:off x="609600" y="228600"/>
            <a:ext cx="4325937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16739"/>
          <p:cNvSpPr txBox="1">
            <a:spLocks noChangeArrowheads="1"/>
          </p:cNvSpPr>
          <p:nvPr/>
        </p:nvSpPr>
        <p:spPr bwMode="auto">
          <a:xfrm>
            <a:off x="2754313" y="4918075"/>
            <a:ext cx="3074987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  </a:t>
            </a:r>
            <a:r>
              <a:rPr lang="zh-CN" altLang="en-US" sz="3600" b="1"/>
              <a:t>鸟语对花香</a:t>
            </a:r>
          </a:p>
        </p:txBody>
      </p:sp>
      <p:pic>
        <p:nvPicPr>
          <p:cNvPr id="23554" name="图片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6550" y="1023938"/>
            <a:ext cx="5368925" cy="375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762000" y="762000"/>
            <a:ext cx="73914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zh-CN" sz="2800" b="1" dirty="0">
              <a:solidFill>
                <a:srgbClr val="FF0000"/>
              </a:solidFill>
            </a:endParaRPr>
          </a:p>
          <a:p>
            <a:r>
              <a:rPr lang="zh-CN" altLang="zh-CN" sz="6600" b="1" dirty="0">
                <a:latin typeface="楷体" pitchFamily="49" charset="-122"/>
                <a:ea typeface="楷体" pitchFamily="49" charset="-122"/>
              </a:rPr>
              <a:t>桃对李，</a:t>
            </a:r>
          </a:p>
          <a:p>
            <a:r>
              <a:rPr lang="zh-CN" altLang="zh-CN" sz="6600" b="1" dirty="0">
                <a:latin typeface="楷体" pitchFamily="49" charset="-122"/>
                <a:ea typeface="楷体" pitchFamily="49" charset="-122"/>
              </a:rPr>
              <a:t>柳对杨， </a:t>
            </a:r>
          </a:p>
          <a:p>
            <a:r>
              <a:rPr lang="zh-CN" altLang="zh-CN" sz="6600" b="1" dirty="0">
                <a:latin typeface="楷体" pitchFamily="49" charset="-122"/>
                <a:ea typeface="楷体" pitchFamily="49" charset="-122"/>
              </a:rPr>
              <a:t>莺歌对燕舞，</a:t>
            </a:r>
          </a:p>
          <a:p>
            <a:r>
              <a:rPr lang="zh-CN" altLang="zh-CN" sz="6600" b="1" dirty="0">
                <a:latin typeface="楷体" pitchFamily="49" charset="-122"/>
                <a:ea typeface="楷体" pitchFamily="49" charset="-122"/>
              </a:rPr>
              <a:t>鸟语对花香。</a:t>
            </a:r>
          </a:p>
        </p:txBody>
      </p:sp>
      <p:sp>
        <p:nvSpPr>
          <p:cNvPr id="3" name="右大括号 2"/>
          <p:cNvSpPr/>
          <p:nvPr/>
        </p:nvSpPr>
        <p:spPr bwMode="auto">
          <a:xfrm>
            <a:off x="3886200" y="1524000"/>
            <a:ext cx="762000" cy="1600200"/>
          </a:xfrm>
          <a:prstGeom prst="rightBrac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53000" y="19812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同类词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  <p:sp>
        <p:nvSpPr>
          <p:cNvPr id="5" name="右大括号 4"/>
          <p:cNvSpPr/>
          <p:nvPr/>
        </p:nvSpPr>
        <p:spPr bwMode="auto">
          <a:xfrm>
            <a:off x="6172200" y="3505200"/>
            <a:ext cx="762000" cy="1600200"/>
          </a:xfrm>
          <a:prstGeom prst="rightBrace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86600" y="388620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</a:rPr>
              <a:t>意义相近</a:t>
            </a:r>
            <a:endParaRPr lang="zh-CN" altLang="en-US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"/>
          <p:cNvSpPr txBox="1">
            <a:spLocks noChangeArrowheads="1"/>
          </p:cNvSpPr>
          <p:nvPr/>
        </p:nvSpPr>
        <p:spPr bwMode="auto">
          <a:xfrm>
            <a:off x="762000" y="762000"/>
            <a:ext cx="2819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古对今，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圆对方，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严寒对酷暑，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春暖对秋凉。</a:t>
            </a:r>
          </a:p>
        </p:txBody>
      </p:sp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762000" y="3581400"/>
            <a:ext cx="37338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晨对暮，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雪对霜，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和风对细雨，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朝霞对夕阳。</a:t>
            </a:r>
          </a:p>
        </p:txBody>
      </p:sp>
      <p:sp>
        <p:nvSpPr>
          <p:cNvPr id="11267" name="文本框 2"/>
          <p:cNvSpPr txBox="1">
            <a:spLocks noChangeArrowheads="1"/>
          </p:cNvSpPr>
          <p:nvPr/>
        </p:nvSpPr>
        <p:spPr bwMode="auto">
          <a:xfrm>
            <a:off x="4953000" y="304800"/>
            <a:ext cx="38100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zh-CN" sz="2800" b="1" dirty="0">
              <a:solidFill>
                <a:srgbClr val="FF0000"/>
              </a:solidFill>
            </a:endParaRP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桃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李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柳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杨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， 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莺歌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燕舞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鸟语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花香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81000" y="5943600"/>
            <a:ext cx="696913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  <a:latin typeface="Arial" pitchFamily="34" charset="0"/>
              </a:rPr>
              <a:t>http://lspjy.com</a:t>
            </a:r>
            <a:r>
              <a:rPr lang="zh-CN" altLang="en-US" sz="100">
                <a:solidFill>
                  <a:schemeClr val="bg1"/>
                </a:solidFill>
                <a:latin typeface="Arial" pitchFamily="34" charset="0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itchFamily="34" charset="0"/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  <a:latin typeface="Arial" pitchFamily="34" charset="0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itchFamily="34" charset="0"/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1266" grpId="0"/>
      <p:bldP spid="112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743200" y="381000"/>
            <a:ext cx="3352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 b="1" dirty="0" smtClean="0">
                <a:ea typeface="楷体" pitchFamily="49" charset="-122"/>
              </a:rPr>
              <a:t>对子？</a:t>
            </a:r>
            <a:endParaRPr lang="zh-CN" altLang="en-US" sz="9600" b="1" dirty="0"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47800" y="2438400"/>
            <a:ext cx="7086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/>
              <a:t>字数相同     词性相同</a:t>
            </a:r>
            <a:endParaRPr lang="en-US" altLang="zh-CN" sz="4000" dirty="0" smtClean="0"/>
          </a:p>
          <a:p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286000" y="457200"/>
            <a:ext cx="1905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 dirty="0" smtClean="0"/>
              <a:t>h</a:t>
            </a:r>
            <a:r>
              <a:rPr lang="zh-CN" altLang="en-US" sz="6000" b="1" dirty="0" smtClean="0"/>
              <a:t>án</a:t>
            </a:r>
            <a:r>
              <a:rPr lang="zh-CN" altLang="en-US" sz="6000" b="1" dirty="0"/>
              <a:t>寒</a:t>
            </a:r>
            <a:endParaRPr lang="zh-CN" altLang="en-US" sz="6000" b="1" dirty="0"/>
          </a:p>
        </p:txBody>
      </p:sp>
      <p:sp>
        <p:nvSpPr>
          <p:cNvPr id="18" name="矩形 17"/>
          <p:cNvSpPr/>
          <p:nvPr/>
        </p:nvSpPr>
        <p:spPr>
          <a:xfrm>
            <a:off x="228600" y="4648200"/>
            <a:ext cx="121058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/>
              <a:t>k</a:t>
            </a:r>
            <a:r>
              <a:rPr lang="zh-CN" altLang="en-US" sz="6000" b="1" dirty="0" smtClean="0"/>
              <a:t>ù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酷</a:t>
            </a:r>
            <a:r>
              <a:rPr lang="zh-CN" altLang="en-US" sz="6000" b="1" dirty="0" smtClean="0"/>
              <a:t> </a:t>
            </a:r>
            <a:endParaRPr lang="zh-CN" altLang="en-US" sz="6000" dirty="0"/>
          </a:p>
        </p:txBody>
      </p:sp>
      <p:sp>
        <p:nvSpPr>
          <p:cNvPr id="19" name="矩形 18"/>
          <p:cNvSpPr/>
          <p:nvPr/>
        </p:nvSpPr>
        <p:spPr>
          <a:xfrm>
            <a:off x="6934200" y="381000"/>
            <a:ext cx="1936749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/>
              <a:t>z</a:t>
            </a:r>
            <a:r>
              <a:rPr lang="zh-CN" altLang="zh-CN" sz="6000" b="1" dirty="0" smtClean="0"/>
              <a:t>hāo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朝</a:t>
            </a:r>
            <a:endParaRPr lang="zh-CN" altLang="en-US" sz="6000" dirty="0"/>
          </a:p>
        </p:txBody>
      </p:sp>
      <p:sp>
        <p:nvSpPr>
          <p:cNvPr id="20" name="矩形 19"/>
          <p:cNvSpPr/>
          <p:nvPr/>
        </p:nvSpPr>
        <p:spPr>
          <a:xfrm>
            <a:off x="4419600" y="381000"/>
            <a:ext cx="2286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000" b="1" dirty="0" err="1"/>
              <a:t>y</a:t>
            </a:r>
            <a:r>
              <a:rPr lang="en-US" altLang="zh-CN" sz="6000" b="1" dirty="0" err="1" smtClean="0"/>
              <a:t>u</a:t>
            </a:r>
            <a:r>
              <a:rPr lang="zh-CN" altLang="en-US" sz="6000" b="1" dirty="0" smtClean="0"/>
              <a:t>án圆</a:t>
            </a:r>
            <a:endParaRPr lang="en-US" altLang="zh-CN" sz="6000" b="1" dirty="0" smtClean="0"/>
          </a:p>
          <a:p>
            <a:endParaRPr lang="zh-CN" altLang="en-US" sz="6000" b="1" dirty="0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4572000" y="4648200"/>
            <a:ext cx="1998663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6000" b="1" dirty="0" err="1" smtClean="0"/>
              <a:t>xì</a:t>
            </a:r>
            <a:endParaRPr lang="en-US" altLang="zh-CN" sz="6000" b="1" dirty="0" smtClean="0"/>
          </a:p>
          <a:p>
            <a:r>
              <a:rPr lang="zh-CN" altLang="en-US" sz="6000" b="1" dirty="0"/>
              <a:t>细</a:t>
            </a:r>
            <a:endParaRPr lang="en-US" altLang="zh-CN" sz="6000" b="1" dirty="0" smtClean="0"/>
          </a:p>
          <a:p>
            <a:endParaRPr lang="zh-CN" altLang="en-US" sz="6000" b="1" dirty="0"/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4572000" y="2590800"/>
            <a:ext cx="2743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6000" b="1" dirty="0"/>
              <a:t>l</a:t>
            </a:r>
            <a:r>
              <a:rPr lang="zh-CN" altLang="zh-CN" sz="6000" b="1" dirty="0" smtClean="0"/>
              <a:t>iá</a:t>
            </a:r>
            <a:r>
              <a:rPr lang="en-US" altLang="zh-CN" sz="6000" b="1" dirty="0" err="1" smtClean="0"/>
              <a:t>ng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凉</a:t>
            </a:r>
            <a:r>
              <a:rPr lang="zh-CN" altLang="zh-CN" sz="6000" b="1" dirty="0" smtClean="0"/>
              <a:t> </a:t>
            </a:r>
            <a:endParaRPr lang="zh-CN" altLang="zh-CN" sz="6000" b="1" dirty="0"/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228600" y="2667000"/>
            <a:ext cx="18018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6000" b="1" dirty="0"/>
              <a:t>s</a:t>
            </a:r>
            <a:r>
              <a:rPr lang="zh-CN" altLang="en-US" sz="6000" b="1" dirty="0" smtClean="0"/>
              <a:t>hŭ</a:t>
            </a:r>
            <a:r>
              <a:rPr lang="zh-CN" altLang="en-US" sz="6000" b="1" dirty="0"/>
              <a:t>暑</a:t>
            </a:r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2133600" y="2590800"/>
            <a:ext cx="20177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6000" b="1" dirty="0" smtClean="0"/>
              <a:t>y</a:t>
            </a:r>
            <a:r>
              <a:rPr lang="zh-CN" altLang="zh-CN" sz="6000" b="1" dirty="0" smtClean="0"/>
              <a:t>áng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杨</a:t>
            </a:r>
            <a:endParaRPr lang="zh-CN" altLang="zh-CN" sz="6000" b="1" dirty="0"/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2895600" y="4648200"/>
            <a:ext cx="18669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6000" b="1" dirty="0" smtClean="0"/>
              <a:t>x</a:t>
            </a:r>
            <a:r>
              <a:rPr lang="zh-CN" altLang="zh-CN" sz="6000" b="1" dirty="0" smtClean="0"/>
              <a:t>iá</a:t>
            </a:r>
            <a:endParaRPr lang="en-US" altLang="zh-CN" sz="6000" b="1" dirty="0" smtClean="0"/>
          </a:p>
          <a:p>
            <a:r>
              <a:rPr lang="zh-CN" altLang="en-US" sz="6000" b="1" dirty="0"/>
              <a:t>霞</a:t>
            </a:r>
            <a:r>
              <a:rPr lang="zh-CN" altLang="zh-CN" sz="6000" b="1" dirty="0" smtClean="0"/>
              <a:t> </a:t>
            </a:r>
            <a:endParaRPr lang="zh-CN" altLang="zh-CN" sz="6000" b="1" dirty="0"/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228600" y="381000"/>
            <a:ext cx="1981200" cy="2492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zh-CN" sz="6000" b="1" dirty="0" smtClean="0"/>
              <a:t>chén</a:t>
            </a:r>
            <a:r>
              <a:rPr lang="zh-CN" altLang="en-US" sz="6000" b="1" dirty="0" smtClean="0"/>
              <a:t> 晨</a:t>
            </a:r>
          </a:p>
          <a:p>
            <a:endParaRPr lang="zh-CN" altLang="zh-CN" sz="3600" b="1" dirty="0"/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1676400" y="4648200"/>
            <a:ext cx="1998663" cy="2862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6000" b="1" dirty="0"/>
              <a:t>x</a:t>
            </a:r>
            <a:r>
              <a:rPr lang="zh-CN" altLang="en-US" sz="6000" b="1" dirty="0" smtClean="0"/>
              <a:t>ī</a:t>
            </a:r>
            <a:endParaRPr lang="en-US" altLang="zh-CN" sz="6000" b="1" dirty="0" smtClean="0"/>
          </a:p>
          <a:p>
            <a:r>
              <a:rPr lang="zh-CN" altLang="en-US" sz="6000" b="1" dirty="0"/>
              <a:t>夕</a:t>
            </a:r>
            <a:endParaRPr lang="en-US" altLang="zh-CN" sz="6000" b="1" dirty="0" smtClean="0"/>
          </a:p>
          <a:p>
            <a:endParaRPr lang="zh-CN" altLang="en-US" sz="6000" b="1" dirty="0"/>
          </a:p>
        </p:txBody>
      </p:sp>
      <p:sp>
        <p:nvSpPr>
          <p:cNvPr id="30" name="Rectangle 10"/>
          <p:cNvSpPr>
            <a:spLocks noChangeArrowheads="1"/>
          </p:cNvSpPr>
          <p:nvPr/>
        </p:nvSpPr>
        <p:spPr bwMode="auto">
          <a:xfrm>
            <a:off x="6858000" y="2667000"/>
            <a:ext cx="2286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4000" b="1" dirty="0"/>
              <a:t> </a:t>
            </a:r>
            <a:r>
              <a:rPr lang="zh-CN" altLang="en-US" sz="6000" b="1" dirty="0" smtClean="0"/>
              <a:t>yán严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7" grpId="0"/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771775" y="1885950"/>
            <a:ext cx="1079500" cy="2630488"/>
            <a:chOff x="47" y="-445"/>
            <a:chExt cx="720" cy="1573"/>
          </a:xfrm>
        </p:grpSpPr>
        <p:pic>
          <p:nvPicPr>
            <p:cNvPr id="10242" name="Picture 4" descr="红气球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" y="-445"/>
              <a:ext cx="72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3" name="Text Box 5"/>
            <p:cNvSpPr txBox="1">
              <a:spLocks noChangeArrowheads="1"/>
            </p:cNvSpPr>
            <p:nvPr/>
          </p:nvSpPr>
          <p:spPr bwMode="auto">
            <a:xfrm>
              <a:off x="142" y="-258"/>
              <a:ext cx="530" cy="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FFFF00"/>
                  </a:solidFill>
                  <a:ea typeface="楷体_GB2312" pitchFamily="49" charset="-122"/>
                </a:rPr>
                <a:t>凉</a:t>
              </a: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364163" y="549275"/>
            <a:ext cx="998537" cy="2497138"/>
            <a:chOff x="0" y="0"/>
            <a:chExt cx="720" cy="1573"/>
          </a:xfrm>
        </p:grpSpPr>
        <p:pic>
          <p:nvPicPr>
            <p:cNvPr id="10245" name="Picture 7" descr="红气球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6" name="Text Box 8"/>
            <p:cNvSpPr txBox="1">
              <a:spLocks noChangeArrowheads="1"/>
            </p:cNvSpPr>
            <p:nvPr/>
          </p:nvSpPr>
          <p:spPr bwMode="auto">
            <a:xfrm>
              <a:off x="96" y="96"/>
              <a:ext cx="573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FF00"/>
                  </a:solidFill>
                  <a:ea typeface="楷体_GB2312" pitchFamily="49" charset="-122"/>
                </a:rPr>
                <a:t>细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4859338" y="1844675"/>
            <a:ext cx="1000125" cy="2498725"/>
            <a:chOff x="0" y="0"/>
            <a:chExt cx="720" cy="1573"/>
          </a:xfrm>
        </p:grpSpPr>
        <p:pic>
          <p:nvPicPr>
            <p:cNvPr id="10248" name="Picture 10" descr="红气球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9" name="Text Box 11"/>
            <p:cNvSpPr txBox="1">
              <a:spLocks noChangeArrowheads="1"/>
            </p:cNvSpPr>
            <p:nvPr/>
          </p:nvSpPr>
          <p:spPr bwMode="auto">
            <a:xfrm>
              <a:off x="96" y="96"/>
              <a:ext cx="572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FF00"/>
                  </a:solidFill>
                  <a:ea typeface="楷体_GB2312" pitchFamily="49" charset="-122"/>
                </a:rPr>
                <a:t>夕</a:t>
              </a: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1692275" y="1792288"/>
            <a:ext cx="1008063" cy="2497137"/>
            <a:chOff x="-51" y="-518"/>
            <a:chExt cx="720" cy="1573"/>
          </a:xfrm>
        </p:grpSpPr>
        <p:pic>
          <p:nvPicPr>
            <p:cNvPr id="10251" name="Picture 13" descr="红气球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51" y="-518"/>
              <a:ext cx="72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2" name="Text Box 14"/>
            <p:cNvSpPr txBox="1">
              <a:spLocks noChangeArrowheads="1"/>
            </p:cNvSpPr>
            <p:nvPr/>
          </p:nvSpPr>
          <p:spPr bwMode="auto">
            <a:xfrm>
              <a:off x="25" y="-389"/>
              <a:ext cx="56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FF00"/>
                  </a:solidFill>
                  <a:ea typeface="楷体_GB2312" pitchFamily="49" charset="-122"/>
                </a:rPr>
                <a:t>酷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3203575" y="523875"/>
            <a:ext cx="998538" cy="2498725"/>
            <a:chOff x="0" y="0"/>
            <a:chExt cx="720" cy="1573"/>
          </a:xfrm>
        </p:grpSpPr>
        <p:pic>
          <p:nvPicPr>
            <p:cNvPr id="10254" name="Picture 16" descr="红气球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5" name="Text Box 17"/>
            <p:cNvSpPr txBox="1">
              <a:spLocks noChangeArrowheads="1"/>
            </p:cNvSpPr>
            <p:nvPr/>
          </p:nvSpPr>
          <p:spPr bwMode="auto">
            <a:xfrm>
              <a:off x="96" y="96"/>
              <a:ext cx="573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FF00"/>
                  </a:solidFill>
                  <a:ea typeface="楷体_GB2312" pitchFamily="49" charset="-122"/>
                </a:rPr>
                <a:t>暑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5859463" y="1708150"/>
            <a:ext cx="1008062" cy="2663825"/>
            <a:chOff x="52" y="-578"/>
            <a:chExt cx="720" cy="1573"/>
          </a:xfrm>
        </p:grpSpPr>
        <p:pic>
          <p:nvPicPr>
            <p:cNvPr id="10257" name="Picture 19" descr="红气球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2" y="-578"/>
              <a:ext cx="72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8" name="Text Box 20"/>
            <p:cNvSpPr txBox="1">
              <a:spLocks noChangeArrowheads="1"/>
            </p:cNvSpPr>
            <p:nvPr/>
          </p:nvSpPr>
          <p:spPr bwMode="auto">
            <a:xfrm>
              <a:off x="128" y="-408"/>
              <a:ext cx="568" cy="4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FF00"/>
                  </a:solidFill>
                  <a:ea typeface="楷体_GB2312" pitchFamily="49" charset="-122"/>
                </a:rPr>
                <a:t>杨</a:t>
              </a:r>
            </a:p>
          </p:txBody>
        </p:sp>
      </p:grpSp>
      <p:grpSp>
        <p:nvGrpSpPr>
          <p:cNvPr id="8" name="Group 21"/>
          <p:cNvGrpSpPr>
            <a:grpSpLocks/>
          </p:cNvGrpSpPr>
          <p:nvPr/>
        </p:nvGrpSpPr>
        <p:grpSpPr bwMode="auto">
          <a:xfrm>
            <a:off x="2060575" y="520700"/>
            <a:ext cx="1143000" cy="2554288"/>
            <a:chOff x="0" y="0"/>
            <a:chExt cx="720" cy="1573"/>
          </a:xfrm>
        </p:grpSpPr>
        <p:pic>
          <p:nvPicPr>
            <p:cNvPr id="10260" name="Picture 22" descr="红气球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61" name="Text Box 23"/>
            <p:cNvSpPr txBox="1">
              <a:spLocks noChangeArrowheads="1"/>
            </p:cNvSpPr>
            <p:nvPr/>
          </p:nvSpPr>
          <p:spPr bwMode="auto">
            <a:xfrm>
              <a:off x="96" y="96"/>
              <a:ext cx="501" cy="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FF00"/>
                  </a:solidFill>
                  <a:ea typeface="楷体_GB2312" pitchFamily="49" charset="-122"/>
                </a:rPr>
                <a:t>寒</a:t>
              </a:r>
            </a:p>
          </p:txBody>
        </p:sp>
      </p:grpSp>
      <p:grpSp>
        <p:nvGrpSpPr>
          <p:cNvPr id="9" name="Group 24"/>
          <p:cNvGrpSpPr>
            <a:grpSpLocks/>
          </p:cNvGrpSpPr>
          <p:nvPr/>
        </p:nvGrpSpPr>
        <p:grpSpPr bwMode="auto">
          <a:xfrm>
            <a:off x="3878263" y="1928813"/>
            <a:ext cx="1008062" cy="2497137"/>
            <a:chOff x="20" y="-432"/>
            <a:chExt cx="720" cy="1573"/>
          </a:xfrm>
        </p:grpSpPr>
        <p:pic>
          <p:nvPicPr>
            <p:cNvPr id="10263" name="Picture 25" descr="红气球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" y="-432"/>
              <a:ext cx="72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64" name="Text Box 26"/>
            <p:cNvSpPr txBox="1">
              <a:spLocks noChangeArrowheads="1"/>
            </p:cNvSpPr>
            <p:nvPr/>
          </p:nvSpPr>
          <p:spPr bwMode="auto">
            <a:xfrm>
              <a:off x="96" y="-261"/>
              <a:ext cx="568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FF00"/>
                  </a:solidFill>
                  <a:ea typeface="楷体_GB2312" pitchFamily="49" charset="-122"/>
                </a:rPr>
                <a:t>朝</a:t>
              </a:r>
            </a:p>
          </p:txBody>
        </p:sp>
      </p:grpSp>
      <p:grpSp>
        <p:nvGrpSpPr>
          <p:cNvPr id="10" name="Group 27"/>
          <p:cNvGrpSpPr>
            <a:grpSpLocks/>
          </p:cNvGrpSpPr>
          <p:nvPr/>
        </p:nvGrpSpPr>
        <p:grpSpPr bwMode="auto">
          <a:xfrm>
            <a:off x="6443663" y="404813"/>
            <a:ext cx="1008062" cy="2736850"/>
            <a:chOff x="0" y="0"/>
            <a:chExt cx="720" cy="1573"/>
          </a:xfrm>
        </p:grpSpPr>
        <p:pic>
          <p:nvPicPr>
            <p:cNvPr id="10266" name="Picture 28" descr="红气球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67" name="Text Box 29"/>
            <p:cNvSpPr txBox="1">
              <a:spLocks noChangeArrowheads="1"/>
            </p:cNvSpPr>
            <p:nvPr/>
          </p:nvSpPr>
          <p:spPr bwMode="auto">
            <a:xfrm>
              <a:off x="96" y="96"/>
              <a:ext cx="568" cy="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FF00"/>
                  </a:solidFill>
                  <a:ea typeface="楷体_GB2312" pitchFamily="49" charset="-122"/>
                </a:rPr>
                <a:t>霞</a:t>
              </a:r>
            </a:p>
          </p:txBody>
        </p:sp>
      </p:grpSp>
      <p:grpSp>
        <p:nvGrpSpPr>
          <p:cNvPr id="11" name="Group 36"/>
          <p:cNvGrpSpPr>
            <a:grpSpLocks/>
          </p:cNvGrpSpPr>
          <p:nvPr/>
        </p:nvGrpSpPr>
        <p:grpSpPr bwMode="auto">
          <a:xfrm>
            <a:off x="4284663" y="404813"/>
            <a:ext cx="998537" cy="2497137"/>
            <a:chOff x="0" y="0"/>
            <a:chExt cx="720" cy="1573"/>
          </a:xfrm>
        </p:grpSpPr>
        <p:pic>
          <p:nvPicPr>
            <p:cNvPr id="10269" name="Picture 37" descr="红气球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0" name="Text Box 38"/>
            <p:cNvSpPr txBox="1">
              <a:spLocks noChangeArrowheads="1"/>
            </p:cNvSpPr>
            <p:nvPr/>
          </p:nvSpPr>
          <p:spPr bwMode="auto">
            <a:xfrm>
              <a:off x="96" y="96"/>
              <a:ext cx="573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FF00"/>
                  </a:solidFill>
                  <a:ea typeface="楷体_GB2312" pitchFamily="49" charset="-122"/>
                </a:rPr>
                <a:t>晨</a:t>
              </a:r>
            </a:p>
          </p:txBody>
        </p:sp>
      </p:grpSp>
      <p:grpSp>
        <p:nvGrpSpPr>
          <p:cNvPr id="12" name="Group 39"/>
          <p:cNvGrpSpPr>
            <a:grpSpLocks/>
          </p:cNvGrpSpPr>
          <p:nvPr/>
        </p:nvGrpSpPr>
        <p:grpSpPr bwMode="auto">
          <a:xfrm>
            <a:off x="755650" y="404813"/>
            <a:ext cx="1079500" cy="2497137"/>
            <a:chOff x="0" y="0"/>
            <a:chExt cx="720" cy="1573"/>
          </a:xfrm>
        </p:grpSpPr>
        <p:pic>
          <p:nvPicPr>
            <p:cNvPr id="10272" name="Picture 40" descr="红气球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3" name="Text Box 41"/>
            <p:cNvSpPr txBox="1">
              <a:spLocks noChangeArrowheads="1"/>
            </p:cNvSpPr>
            <p:nvPr/>
          </p:nvSpPr>
          <p:spPr bwMode="auto">
            <a:xfrm>
              <a:off x="96" y="96"/>
              <a:ext cx="530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FF00"/>
                  </a:solidFill>
                  <a:ea typeface="楷体_GB2312" pitchFamily="49" charset="-122"/>
                </a:rPr>
                <a:t>圆</a:t>
              </a:r>
            </a:p>
          </p:txBody>
        </p:sp>
      </p:grpSp>
      <p:grpSp>
        <p:nvGrpSpPr>
          <p:cNvPr id="13" name="Group 42"/>
          <p:cNvGrpSpPr>
            <a:grpSpLocks/>
          </p:cNvGrpSpPr>
          <p:nvPr/>
        </p:nvGrpSpPr>
        <p:grpSpPr bwMode="auto">
          <a:xfrm>
            <a:off x="684213" y="1628775"/>
            <a:ext cx="1079500" cy="2497138"/>
            <a:chOff x="0" y="0"/>
            <a:chExt cx="720" cy="1573"/>
          </a:xfrm>
        </p:grpSpPr>
        <p:pic>
          <p:nvPicPr>
            <p:cNvPr id="10275" name="Picture 43" descr="红气球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720" cy="1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76" name="Text Box 44"/>
            <p:cNvSpPr txBox="1">
              <a:spLocks noChangeArrowheads="1"/>
            </p:cNvSpPr>
            <p:nvPr/>
          </p:nvSpPr>
          <p:spPr bwMode="auto">
            <a:xfrm>
              <a:off x="96" y="96"/>
              <a:ext cx="530" cy="5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4800" b="1">
                  <a:solidFill>
                    <a:srgbClr val="FFFF00"/>
                  </a:solidFill>
                  <a:ea typeface="楷体_GB2312" pitchFamily="49" charset="-122"/>
                </a:rPr>
                <a:t>严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LI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"/>
          <p:cNvSpPr txBox="1">
            <a:spLocks noChangeArrowheads="1"/>
          </p:cNvSpPr>
          <p:nvPr/>
        </p:nvSpPr>
        <p:spPr bwMode="auto">
          <a:xfrm>
            <a:off x="762000" y="762000"/>
            <a:ext cx="2819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古对今，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圆对方，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严寒对酷暑，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春暖对秋凉。</a:t>
            </a:r>
          </a:p>
        </p:txBody>
      </p:sp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762000" y="3581400"/>
            <a:ext cx="37338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晨对暮，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雪对霜，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和风对细雨，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朝霞对夕阳。</a:t>
            </a:r>
          </a:p>
        </p:txBody>
      </p:sp>
      <p:sp>
        <p:nvSpPr>
          <p:cNvPr id="11267" name="文本框 2"/>
          <p:cNvSpPr txBox="1">
            <a:spLocks noChangeArrowheads="1"/>
          </p:cNvSpPr>
          <p:nvPr/>
        </p:nvSpPr>
        <p:spPr bwMode="auto">
          <a:xfrm>
            <a:off x="4953000" y="304800"/>
            <a:ext cx="3810000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zh-CN" altLang="zh-CN" sz="2800" b="1" dirty="0">
              <a:solidFill>
                <a:srgbClr val="FF0000"/>
              </a:solidFill>
            </a:endParaRP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桃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李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柳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杨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， 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莺歌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燕舞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，</a:t>
            </a:r>
          </a:p>
          <a:p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鸟语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对</a:t>
            </a:r>
            <a:r>
              <a:rPr lang="zh-CN" altLang="zh-CN" sz="4000" b="1" dirty="0">
                <a:latin typeface="楷体" pitchFamily="49" charset="-122"/>
                <a:ea typeface="楷体" pitchFamily="49" charset="-122"/>
              </a:rPr>
              <a:t>花香</a:t>
            </a:r>
            <a:r>
              <a:rPr lang="zh-CN" altLang="zh-CN" sz="4000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381000" y="5943600"/>
            <a:ext cx="696913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  <a:latin typeface="Arial" pitchFamily="34" charset="0"/>
              </a:rPr>
              <a:t>http://lspjy.com</a:t>
            </a:r>
            <a:r>
              <a:rPr lang="zh-CN" altLang="en-US" sz="100">
                <a:solidFill>
                  <a:schemeClr val="bg1"/>
                </a:solidFill>
                <a:latin typeface="Arial" pitchFamily="34" charset="0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itchFamily="34" charset="0"/>
              </a:rPr>
              <a:t>http://www.lspjy.com  </a:t>
            </a:r>
            <a:r>
              <a:rPr lang="zh-CN" altLang="en-US" sz="100">
                <a:solidFill>
                  <a:schemeClr val="bg1"/>
                </a:solidFill>
                <a:latin typeface="Arial" pitchFamily="34" charset="0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itchFamily="34" charset="0"/>
              </a:rPr>
              <a:t>http://cz.lspjy.com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1266" grpId="0"/>
      <p:bldP spid="112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timg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500" y="127000"/>
            <a:ext cx="4413250" cy="3530600"/>
          </a:xfrm>
          <a:prstGeom prst="rect">
            <a:avLst/>
          </a:prstGeom>
        </p:spPr>
      </p:pic>
      <p:pic>
        <p:nvPicPr>
          <p:cNvPr id="4" name="图片 3" descr="timg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43400" y="3656000"/>
            <a:ext cx="4800600" cy="3202000"/>
          </a:xfrm>
          <a:prstGeom prst="rect">
            <a:avLst/>
          </a:prstGeom>
        </p:spPr>
      </p:pic>
      <p:pic>
        <p:nvPicPr>
          <p:cNvPr id="5" name="图片 4" descr="timg (7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5257800" cy="3657600"/>
          </a:xfrm>
          <a:prstGeom prst="rect">
            <a:avLst/>
          </a:prstGeom>
        </p:spPr>
      </p:pic>
      <p:pic>
        <p:nvPicPr>
          <p:cNvPr id="6" name="图片 5" descr="u=3731828851,286113403&amp;fm=23&amp;gp=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34333" y="3657600"/>
            <a:ext cx="5209667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24600" y="914400"/>
            <a:ext cx="23451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古</a:t>
            </a:r>
            <a:endParaRPr lang="zh-CN" alt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200" y="4343400"/>
            <a:ext cx="23451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今</a:t>
            </a:r>
            <a:endParaRPr lang="zh-CN" alt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7543800" y="609600"/>
            <a:ext cx="9144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华文彩云" pitchFamily="2" charset="-122"/>
              </a:rPr>
              <a:t>你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华文彩云" pitchFamily="2" charset="-122"/>
              </a:rPr>
              <a:t>看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华文彩云" pitchFamily="2" charset="-122"/>
              </a:rPr>
              <a:t>到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华文彩云" pitchFamily="2" charset="-122"/>
              </a:rPr>
              <a:t>了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华文彩云" pitchFamily="2" charset="-122"/>
              </a:rPr>
              <a:t>什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华文彩云" pitchFamily="2" charset="-122"/>
              </a:rPr>
              <a:t>么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66"/>
                </a:solidFill>
                <a:ea typeface="华文彩云" pitchFamily="2" charset="-122"/>
              </a:rPr>
              <a:t>？</a:t>
            </a:r>
          </a:p>
        </p:txBody>
      </p:sp>
      <p:pic>
        <p:nvPicPr>
          <p:cNvPr id="15363" name="Picture 3" descr="u=497344310,2856175117&amp;fm=116&amp;gp=0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20955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u=3268484593,1681258001&amp;fm=116&amp;gp=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4114800"/>
            <a:ext cx="209550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20090709205523-357573418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19400" y="-366713"/>
            <a:ext cx="4762500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 descr="43110b_1024x1024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2667000"/>
            <a:ext cx="3962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u=497344310,2856175117&amp;fm=116&amp;gp=0[1]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52400" y="228600"/>
            <a:ext cx="3884805" cy="2321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u=3268484593,1681258001&amp;fm=116&amp;gp=0[1]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81000" y="3657600"/>
            <a:ext cx="30099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 descr="20090709205523-357573418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304800"/>
            <a:ext cx="3886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43110b_1024x1024[1]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4724400" y="3886200"/>
            <a:ext cx="420573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0" y="2667000"/>
            <a:ext cx="23451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圆</a:t>
            </a:r>
            <a:endParaRPr lang="zh-CN" alt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2590800"/>
            <a:ext cx="234518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方</a:t>
            </a:r>
            <a:endParaRPr lang="zh-CN" altLang="en-US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104</TotalTime>
  <Pages>0</Pages>
  <Words>431</Words>
  <Characters>0</Characters>
  <Application>Microsoft Office PowerPoint</Application>
  <DocSecurity>0</DocSecurity>
  <PresentationFormat>全屏显示(4:3)</PresentationFormat>
  <Lines>0</Lines>
  <Paragraphs>112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104" baseType="lpstr">
      <vt:lpstr>Arial</vt:lpstr>
      <vt:lpstr>宋体</vt:lpstr>
      <vt:lpstr>Wingdings</vt:lpstr>
      <vt:lpstr>Calibri</vt:lpstr>
      <vt:lpstr>华文彩云</vt:lpstr>
      <vt:lpstr>楷体</vt:lpstr>
      <vt:lpstr>黑体</vt:lpstr>
      <vt:lpstr>Times New Roman</vt:lpstr>
      <vt:lpstr>Courier New</vt:lpstr>
      <vt:lpstr>楷体_GB2312</vt:lpstr>
      <vt:lpstr>微软雅黑</vt:lpstr>
      <vt:lpstr>经典综艺体简</vt:lpstr>
      <vt:lpstr>Calibri Light</vt:lpstr>
      <vt:lpstr>Candara</vt:lpstr>
      <vt:lpstr>Corbel</vt:lpstr>
      <vt:lpstr>David</vt:lpstr>
      <vt:lpstr>Estrangelo Edessa</vt:lpstr>
      <vt:lpstr>Gill Sans MT</vt:lpstr>
      <vt:lpstr>Goudy Old Style</vt:lpstr>
      <vt:lpstr>Lao UI</vt:lpstr>
      <vt:lpstr>Narkisim</vt:lpstr>
      <vt:lpstr>Microsoft Tai Le</vt:lpstr>
      <vt:lpstr>Segoe UI</vt:lpstr>
      <vt:lpstr>Nirmala UI</vt:lpstr>
      <vt:lpstr>Arial Unicode MS</vt:lpstr>
      <vt:lpstr>胡晓波美心体-Light</vt:lpstr>
      <vt:lpstr>Berlin Sans FB</vt:lpstr>
      <vt:lpstr>BrowalliaUPC</vt:lpstr>
      <vt:lpstr>Century</vt:lpstr>
      <vt:lpstr>Eras Medium ITC</vt:lpstr>
      <vt:lpstr>Eras Demi ITC</vt:lpstr>
      <vt:lpstr>Verdana</vt:lpstr>
      <vt:lpstr>Wingdings 2</vt:lpstr>
      <vt:lpstr>隶书</vt:lpstr>
      <vt:lpstr>Segoe Print</vt:lpstr>
      <vt:lpstr>Nyala</vt:lpstr>
      <vt:lpstr>新宋体</vt:lpstr>
      <vt:lpstr>华文中宋</vt:lpstr>
      <vt:lpstr>华文新魏</vt:lpstr>
      <vt:lpstr>Comic Sans MS</vt:lpstr>
      <vt:lpstr>GulimChe</vt:lpstr>
      <vt:lpstr>Arial Black</vt:lpstr>
      <vt:lpstr>MS PGothic</vt:lpstr>
      <vt:lpstr>Segoe Light</vt:lpstr>
      <vt:lpstr>Arnprior</vt:lpstr>
      <vt:lpstr>幼圆</vt:lpstr>
      <vt:lpstr>Arial Narrow</vt:lpstr>
      <vt:lpstr>华文行楷</vt:lpstr>
      <vt:lpstr>华文细黑</vt:lpstr>
      <vt:lpstr>MS UI Gothic</vt:lpstr>
      <vt:lpstr>方正姚体</vt:lpstr>
      <vt:lpstr>仿宋_GB2312</vt:lpstr>
      <vt:lpstr>Garamond</vt:lpstr>
      <vt:lpstr>华文仿宋</vt:lpstr>
      <vt:lpstr>Tahoma</vt:lpstr>
      <vt:lpstr>Lucida Sans Unicode</vt:lpstr>
      <vt:lpstr>ˎ̥</vt:lpstr>
      <vt:lpstr>Lucida Console</vt:lpstr>
      <vt:lpstr>方正舒体</vt:lpstr>
      <vt:lpstr>文鼎中特广告体</vt:lpstr>
      <vt:lpstr>Segoe UI Semibold</vt:lpstr>
      <vt:lpstr>GB Pinyinok-C</vt:lpstr>
      <vt:lpstr>SimSun-ExtB</vt:lpstr>
      <vt:lpstr>Century Gothic</vt:lpstr>
      <vt:lpstr>Gulim</vt:lpstr>
      <vt:lpstr>Malgun Gothic</vt:lpstr>
      <vt:lpstr>华文楷体</vt:lpstr>
      <vt:lpstr>DotumChe</vt:lpstr>
      <vt:lpstr>Dotum</vt:lpstr>
      <vt:lpstr>Webdings</vt:lpstr>
      <vt:lpstr>FuturaBlack BT</vt:lpstr>
      <vt:lpstr>仿宋</vt:lpstr>
      <vt:lpstr>Book Antiqua</vt:lpstr>
      <vt:lpstr>方正粗倩简体</vt:lpstr>
      <vt:lpstr>经典粗宋简</vt:lpstr>
      <vt:lpstr>方正艺黑简体</vt:lpstr>
      <vt:lpstr>BatangChe</vt:lpstr>
      <vt:lpstr>Palatino Linotype</vt:lpstr>
      <vt:lpstr>Gungsuh</vt:lpstr>
      <vt:lpstr>Courier New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微软用户</cp:lastModifiedBy>
  <cp:revision>209</cp:revision>
  <dcterms:created xsi:type="dcterms:W3CDTF">2014-03-08T13:34:36Z</dcterms:created>
  <dcterms:modified xsi:type="dcterms:W3CDTF">2017-03-11T08:24:36Z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2052-9.1.0.4940</vt:lpwstr>
  </property>
</Properties>
</file>