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5" r:id="rId5"/>
    <p:sldId id="286" r:id="rId6"/>
    <p:sldId id="287" r:id="rId7"/>
    <p:sldId id="288" r:id="rId8"/>
    <p:sldId id="279" r:id="rId9"/>
    <p:sldId id="278" r:id="rId10"/>
    <p:sldId id="280" r:id="rId11"/>
    <p:sldId id="259" r:id="rId12"/>
    <p:sldId id="281" r:id="rId13"/>
    <p:sldId id="262" r:id="rId14"/>
    <p:sldId id="263" r:id="rId15"/>
    <p:sldId id="264" r:id="rId16"/>
    <p:sldId id="265" r:id="rId17"/>
    <p:sldId id="272" r:id="rId18"/>
    <p:sldId id="282" r:id="rId19"/>
    <p:sldId id="274" r:id="rId20"/>
    <p:sldId id="27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wedg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B29F3-AC56-49BE-AE44-7782F198B79C}" type="datetimeFigureOut">
              <a:rPr lang="zh-CN" altLang="en-US" smtClean="0"/>
              <a:pPr/>
              <a:t>2017/3/26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C1AA2-2718-42DE-871E-EB9EBB3AECA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edge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22235;&#24180;&#32423;&#19978;\2011&#20844;&#24320;&#35838;\Bandari(&#29677;&#24471;&#29790;)-&#28165;&#26216;.mp3" TargetMode="Externa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47664" y="1988840"/>
            <a:ext cx="6154250" cy="1569660"/>
          </a:xfrm>
          <a:prstGeom prst="rect">
            <a:avLst/>
          </a:prstGeom>
          <a:noFill/>
        </p:spPr>
        <p:txBody>
          <a:bodyPr wrap="none" lIns="108000" tIns="45720" rIns="91440" bIns="45720" spcCol="1440000">
            <a:spAutoFit/>
          </a:bodyPr>
          <a:lstStyle/>
          <a:p>
            <a:pPr algn="ctr"/>
            <a:r>
              <a:rPr lang="zh-CN" altLang="en-US" sz="9600" b="1" spc="2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0"/>
                  <a:tileRect l="-100000" b="-100000"/>
                </a:gradFill>
                <a:effectLst>
                  <a:outerShdw blurRad="41275" dist="20320" dir="1800000" sx="108000" sy="108000" algn="tl" rotWithShape="0">
                    <a:srgbClr val="000000">
                      <a:alpha val="40000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我真希望</a:t>
            </a:r>
            <a:endParaRPr lang="zh-CN" altLang="en-US" sz="9600" b="1" cap="none" spc="2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gradFill flip="none" rotWithShape="1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0"/>
                <a:tileRect l="-100000" b="-100000"/>
              </a:gradFill>
              <a:effectLst>
                <a:outerShdw blurRad="41275" dist="20320" dir="1800000" sx="108000" sy="108000" algn="tl" rotWithShape="0">
                  <a:srgbClr val="000000">
                    <a:alpha val="40000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2699792" y="6021288"/>
            <a:ext cx="8229600" cy="836712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授课教师：罗茹诗</a:t>
            </a:r>
            <a:endParaRPr lang="zh-CN" altLang="en-US" sz="3200" dirty="0"/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304800"/>
            <a:ext cx="5638800" cy="762000"/>
          </a:xfrm>
        </p:spPr>
        <p:txBody>
          <a:bodyPr/>
          <a:lstStyle/>
          <a:p>
            <a:r>
              <a:rPr lang="zh-CN" altLang="en-US" sz="3200" dirty="0" smtClean="0"/>
              <a:t>第二关</a:t>
            </a:r>
            <a:r>
              <a:rPr lang="zh-CN" altLang="en-US" sz="3200" dirty="0"/>
              <a:t>：我是识字小能手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10668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烟    闻    味    居   球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762000" y="31242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飘出   喷出    吐出    希望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09600" y="4478338"/>
            <a:ext cx="85344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9900"/>
                </a:solidFill>
              </a:rPr>
              <a:t>轻盈洁白的云彩          清澈晶莹的泉水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9900"/>
                </a:solidFill>
              </a:rPr>
              <a:t>淡淡的芬芳       小鸟的歌声更动听更悠扬</a:t>
            </a:r>
          </a:p>
          <a:p>
            <a:pPr>
              <a:spcBef>
                <a:spcPct val="50000"/>
              </a:spcBef>
            </a:pPr>
            <a:endParaRPr lang="en-US" altLang="zh-CN" sz="4000"/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8" grpId="0"/>
      <p:bldP spid="61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052737"/>
            <a:ext cx="936104" cy="1008112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莹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16016" y="1052736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洁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1052737"/>
            <a:ext cx="936104" cy="1008111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悠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84368" y="1052736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闻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2924944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扬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6016" y="2924944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希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72200" y="2924944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盈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956376" y="2924944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球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4941168"/>
            <a:ext cx="864096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居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4941168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味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4208" y="4941168"/>
            <a:ext cx="936104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烟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028384" y="4941168"/>
            <a:ext cx="864096" cy="1015663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喷</a:t>
            </a:r>
            <a:endParaRPr lang="zh-CN" alt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5867400" cy="1143000"/>
          </a:xfrm>
        </p:spPr>
        <p:txBody>
          <a:bodyPr/>
          <a:lstStyle/>
          <a:p>
            <a:r>
              <a:rPr lang="zh-CN" altLang="en-US" dirty="0"/>
              <a:t>自学提示：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有感情地</a:t>
            </a:r>
            <a:r>
              <a:rPr lang="zh-CN" altLang="en-US" dirty="0"/>
              <a:t>朗读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两个小节。</a:t>
            </a:r>
          </a:p>
          <a:p>
            <a:pPr>
              <a:buFontTx/>
              <a:buNone/>
            </a:pPr>
            <a:r>
              <a:rPr lang="en-US" altLang="zh-CN" dirty="0"/>
              <a:t>2</a:t>
            </a:r>
            <a:r>
              <a:rPr lang="zh-CN" altLang="en-US" dirty="0"/>
              <a:t>、想想：烟囱</a:t>
            </a:r>
            <a:r>
              <a:rPr lang="zh-CN" altLang="en-US" dirty="0">
                <a:solidFill>
                  <a:srgbClr val="FF0000"/>
                </a:solidFill>
              </a:rPr>
              <a:t>喷出了什么</a:t>
            </a:r>
            <a:r>
              <a:rPr lang="zh-CN" altLang="en-US" dirty="0"/>
              <a:t>，</a:t>
            </a:r>
            <a:r>
              <a:rPr lang="zh-CN" altLang="en-US" dirty="0">
                <a:solidFill>
                  <a:srgbClr val="FF0000"/>
                </a:solidFill>
              </a:rPr>
              <a:t>吐出了什么</a:t>
            </a:r>
            <a:r>
              <a:rPr lang="zh-CN" altLang="en-US" dirty="0"/>
              <a:t>？</a:t>
            </a:r>
          </a:p>
          <a:p>
            <a:pPr>
              <a:buFontTx/>
              <a:buNone/>
            </a:pPr>
            <a:r>
              <a:rPr lang="en-US" altLang="zh-CN" dirty="0"/>
              <a:t>3</a:t>
            </a:r>
            <a:r>
              <a:rPr lang="zh-CN" altLang="en-US" dirty="0"/>
              <a:t>、小作者的</a:t>
            </a:r>
            <a:r>
              <a:rPr lang="zh-CN" altLang="en-US" dirty="0">
                <a:solidFill>
                  <a:srgbClr val="FF0000"/>
                </a:solidFill>
              </a:rPr>
              <a:t>希望</a:t>
            </a:r>
            <a:r>
              <a:rPr lang="zh-CN" altLang="en-US" dirty="0"/>
              <a:t>分别是什么？</a:t>
            </a:r>
          </a:p>
        </p:txBody>
      </p:sp>
      <p:pic>
        <p:nvPicPr>
          <p:cNvPr id="23556" name="Bandari(班得瑞)-清晨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6172200"/>
            <a:ext cx="685800" cy="6858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788" fill="hold"/>
                                        <p:tgtEl>
                                          <p:spTgt spid="235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3707904" cy="6858000"/>
          </a:xfrm>
          <a:solidFill>
            <a:schemeClr val="bg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rmAutofit/>
          </a:bodyPr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我真希望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烟囱里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喷出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来的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不是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黑烟</a:t>
            </a:r>
            <a:endParaRPr lang="en-US" altLang="zh-CN" sz="2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而是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轻盈洁白的云彩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内容占位符 5" descr="xh170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35897" y="0"/>
            <a:ext cx="5508103" cy="3284984"/>
          </a:xfrm>
        </p:spPr>
      </p:pic>
      <p:pic>
        <p:nvPicPr>
          <p:cNvPr id="7" name="图片 6" descr="Cg-4jVOpoJaIORCiAAi0GGR11t8AAOkEQEtcesACLQw3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3635895" y="3284984"/>
            <a:ext cx="5508104" cy="3573016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20140910060625135c3_5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9" y="0"/>
            <a:ext cx="5580112" cy="3789040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3465513" cy="6858000"/>
          </a:xfrm>
        </p:spPr>
        <p:txBody>
          <a:bodyPr>
            <a:normAutofit/>
          </a:bodyPr>
          <a:lstStyle/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我真希望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烟囱里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吐出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来的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不是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浓烟</a:t>
            </a:r>
            <a:endParaRPr lang="en-US" altLang="zh-CN" sz="28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而是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清澈晶莹的泉水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图片 7" descr="201307281512313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9" y="3789040"/>
            <a:ext cx="5580112" cy="3068960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8219256" cy="5865515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我真希望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烟囱里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飘出来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的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不是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难闻</a:t>
            </a: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气味</a:t>
            </a:r>
            <a:endParaRPr lang="en-US" altLang="zh-CN" sz="40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而是</a:t>
            </a:r>
            <a:r>
              <a:rPr lang="zh-CN" altLang="en-US" sz="4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沁人心脾的芬芳</a:t>
            </a:r>
            <a:endParaRPr lang="zh-CN" altLang="en-US" sz="4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6868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我真希望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我真希望啊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我们居住的地球上树更绿，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花更红，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小鸟的歌声更动听悠扬；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5000" r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51520" y="0"/>
            <a:ext cx="8136904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我真希望啊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我真希望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我们居住的地球上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树更绿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花更红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小鸟的歌声更动听悠扬</a:t>
            </a:r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4000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692696"/>
            <a:ext cx="698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第</a:t>
            </a:r>
            <a:r>
              <a:rPr lang="zh-CN" altLang="en-US" sz="4400" dirty="0" smtClean="0"/>
              <a:t>三关</a:t>
            </a:r>
            <a:r>
              <a:rPr lang="en-US" altLang="zh-CN" sz="5400" dirty="0" smtClean="0"/>
              <a:t>:</a:t>
            </a:r>
            <a:r>
              <a:rPr lang="zh-CN" altLang="en-US" sz="5400" dirty="0" smtClean="0"/>
              <a:t>我是仿写小能手</a:t>
            </a:r>
            <a:endParaRPr lang="zh-CN" altLang="en-US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2852936"/>
            <a:ext cx="626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根据课文中句式“我真希望</a:t>
            </a:r>
            <a:r>
              <a:rPr lang="en-US" altLang="zh-CN" sz="4000" dirty="0" smtClean="0"/>
              <a:t>~~~~~~</a:t>
            </a:r>
            <a:r>
              <a:rPr lang="zh-CN" altLang="en-US" sz="4000" dirty="0" smtClean="0"/>
              <a:t>”仿写两个句子</a:t>
            </a:r>
            <a:endParaRPr lang="zh-CN" altLang="en-US" sz="4000" dirty="0"/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30495" y="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我真希望</a:t>
            </a:r>
            <a:endParaRPr lang="zh-CN" alt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4038600" cy="5289451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我真希望，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教室里的地上，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不是满地灰尘，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而是亮晶晶的地板。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我真希望，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教室里的墙壁，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不是乱涂乱画，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而是洁白无瑕。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half" idx="2"/>
          </p:nvPr>
        </p:nvSpPr>
        <p:spPr>
          <a:xfrm>
            <a:off x="4648200" y="836712"/>
            <a:ext cx="4038600" cy="5289451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我真希望，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教室里的窗户，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不是昏暗无光，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而是阳光明媚。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我真希望啊！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我真希望，       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我们坐的教室里，    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地更亮墙更白，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环境更美好。</a:t>
            </a:r>
            <a:endParaRPr lang="zh-CN" altLang="en-US" dirty="0"/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11752459_010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060848"/>
            <a:ext cx="66967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谢谢大家</a:t>
            </a:r>
            <a:endParaRPr lang="zh-CN" altLang="en-US" sz="9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g-4V1Rn-BmIFQjuAAVff4k_D1wAARXyAMhhO0ABV-X4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9734328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18071903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g-4WFRn-DSIEhSyAAVm9JktZS8AARXyAPNwcEABWcM4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057400"/>
            <a:ext cx="6400800" cy="868363"/>
          </a:xfrm>
        </p:spPr>
        <p:txBody>
          <a:bodyPr/>
          <a:lstStyle/>
          <a:p>
            <a:r>
              <a:rPr lang="zh-CN" altLang="en-US" b="1" dirty="0" smtClean="0"/>
              <a:t>第一关</a:t>
            </a:r>
            <a:r>
              <a:rPr lang="zh-CN" altLang="en-US" b="1" dirty="0"/>
              <a:t>：我是读书小能手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295400" y="3429000"/>
            <a:ext cx="6858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CC"/>
                </a:solidFill>
              </a:rPr>
              <a:t>我能读准字音，读通句子，读出感情。</a:t>
            </a: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765175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     x</a:t>
            </a:r>
            <a:r>
              <a:rPr kumimoji="1" lang="en-US" altLang="zh-CN" sz="4400" b="1"/>
              <a:t>ī</a:t>
            </a:r>
            <a:r>
              <a:rPr kumimoji="1" lang="en-US" altLang="zh-CN" sz="4400">
                <a:latin typeface="Times New Roman" pitchFamily="18" charset="0"/>
              </a:rPr>
              <a:t>      c</a:t>
            </a:r>
            <a:r>
              <a:rPr kumimoji="1" lang="en-US" altLang="zh-CN" sz="4400"/>
              <a:t>ō</a:t>
            </a:r>
            <a:r>
              <a:rPr kumimoji="1" lang="en-US" altLang="zh-CN" sz="4400">
                <a:latin typeface="Times New Roman" pitchFamily="18" charset="0"/>
              </a:rPr>
              <a:t>ng     </a:t>
            </a:r>
            <a:r>
              <a:rPr kumimoji="1" lang="en-US" altLang="zh-CN" sz="4000"/>
              <a:t>é</a:t>
            </a:r>
            <a:r>
              <a:rPr kumimoji="1" lang="en-US" altLang="zh-CN" sz="4400">
                <a:latin typeface="Times New Roman" pitchFamily="18" charset="0"/>
              </a:rPr>
              <a:t>r      w</a:t>
            </a:r>
            <a:r>
              <a:rPr kumimoji="1" lang="en-US" altLang="zh-CN" sz="4000"/>
              <a:t>é</a:t>
            </a:r>
            <a:r>
              <a:rPr kumimoji="1" lang="en-US" altLang="zh-CN" sz="4400">
                <a:latin typeface="Times New Roman" pitchFamily="18" charset="0"/>
              </a:rPr>
              <a:t>n       p</a:t>
            </a:r>
            <a:r>
              <a:rPr kumimoji="1" lang="en-US" altLang="zh-CN" sz="4400"/>
              <a:t>ē</a:t>
            </a:r>
            <a:r>
              <a:rPr kumimoji="1" lang="en-US" altLang="zh-CN" sz="4400">
                <a:latin typeface="Times New Roman" pitchFamily="18" charset="0"/>
              </a:rPr>
              <a:t>n 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1676400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5400">
                <a:latin typeface="Times New Roman" pitchFamily="18" charset="0"/>
              </a:rPr>
              <a:t>    </a:t>
            </a:r>
            <a:r>
              <a:rPr kumimoji="1" lang="zh-CN" altLang="en-US" sz="5400" b="1">
                <a:solidFill>
                  <a:schemeClr val="hlink"/>
                </a:solidFill>
                <a:latin typeface="Times New Roman" pitchFamily="18" charset="0"/>
              </a:rPr>
              <a:t>希</a:t>
            </a:r>
            <a:r>
              <a:rPr kumimoji="1" lang="zh-CN" altLang="en-US" sz="5400" b="1">
                <a:latin typeface="Times New Roman" pitchFamily="18" charset="0"/>
              </a:rPr>
              <a:t>     </a:t>
            </a:r>
            <a:r>
              <a:rPr kumimoji="1" lang="zh-CN" altLang="en-US" sz="5400" b="1">
                <a:solidFill>
                  <a:schemeClr val="hlink"/>
                </a:solidFill>
                <a:latin typeface="Times New Roman" pitchFamily="18" charset="0"/>
              </a:rPr>
              <a:t>囱</a:t>
            </a:r>
            <a:r>
              <a:rPr kumimoji="1" lang="zh-CN" altLang="en-US" sz="5400" b="1">
                <a:latin typeface="Times New Roman" pitchFamily="18" charset="0"/>
              </a:rPr>
              <a:t>     </a:t>
            </a:r>
            <a:r>
              <a:rPr kumimoji="1" lang="zh-CN" altLang="en-US" sz="5400" b="1">
                <a:solidFill>
                  <a:schemeClr val="hlink"/>
                </a:solidFill>
                <a:latin typeface="Times New Roman" pitchFamily="18" charset="0"/>
              </a:rPr>
              <a:t>而</a:t>
            </a:r>
            <a:r>
              <a:rPr kumimoji="1" lang="zh-CN" altLang="en-US" sz="5400" b="1">
                <a:latin typeface="Times New Roman" pitchFamily="18" charset="0"/>
              </a:rPr>
              <a:t>      </a:t>
            </a:r>
            <a:r>
              <a:rPr kumimoji="1" lang="zh-CN" altLang="en-US" sz="5400" b="1">
                <a:solidFill>
                  <a:schemeClr val="hlink"/>
                </a:solidFill>
                <a:latin typeface="Times New Roman" pitchFamily="18" charset="0"/>
              </a:rPr>
              <a:t>闻</a:t>
            </a:r>
            <a:r>
              <a:rPr kumimoji="1" lang="zh-CN" altLang="en-US" sz="5400" b="1">
                <a:latin typeface="Times New Roman" pitchFamily="18" charset="0"/>
              </a:rPr>
              <a:t>      </a:t>
            </a:r>
            <a:r>
              <a:rPr kumimoji="1" lang="zh-CN" altLang="en-US" sz="5400" b="1">
                <a:solidFill>
                  <a:schemeClr val="hlink"/>
                </a:solidFill>
                <a:latin typeface="Times New Roman" pitchFamily="18" charset="0"/>
              </a:rPr>
              <a:t>喷</a:t>
            </a:r>
            <a:r>
              <a:rPr kumimoji="1" lang="zh-CN" altLang="en-US" sz="5400">
                <a:latin typeface="Times New Roman" pitchFamily="18" charset="0"/>
              </a:rPr>
              <a:t>       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0" y="3284538"/>
            <a:ext cx="93948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j</a:t>
            </a:r>
            <a:r>
              <a:rPr kumimoji="1" lang="en-US" altLang="zh-CN" sz="4400" b="1"/>
              <a:t>ī</a:t>
            </a:r>
            <a:r>
              <a:rPr kumimoji="1" lang="en-US" altLang="zh-CN" sz="4400">
                <a:latin typeface="Times New Roman" pitchFamily="18" charset="0"/>
              </a:rPr>
              <a:t>ng     y</a:t>
            </a:r>
            <a:r>
              <a:rPr kumimoji="1" lang="en-US" altLang="zh-CN" sz="4400"/>
              <a:t>í</a:t>
            </a:r>
            <a:r>
              <a:rPr kumimoji="1" lang="en-US" altLang="zh-CN" sz="4400">
                <a:latin typeface="Times New Roman" pitchFamily="18" charset="0"/>
              </a:rPr>
              <a:t>ng     d</a:t>
            </a:r>
            <a:r>
              <a:rPr kumimoji="1" lang="en-US" altLang="zh-CN" sz="4000"/>
              <a:t>à</a:t>
            </a:r>
            <a:r>
              <a:rPr kumimoji="1" lang="en-US" altLang="zh-CN" sz="4400">
                <a:latin typeface="Times New Roman" pitchFamily="18" charset="0"/>
              </a:rPr>
              <a:t>n    fēn    fāng    yōu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79388" y="4149725"/>
            <a:ext cx="914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5400" b="1">
                <a:solidFill>
                  <a:schemeClr val="hlink"/>
                </a:solidFill>
                <a:latin typeface="Times New Roman" pitchFamily="18" charset="0"/>
              </a:rPr>
              <a:t>晶      莹     淡    芬    芳     悠</a:t>
            </a:r>
          </a:p>
        </p:txBody>
      </p:sp>
      <p:sp>
        <p:nvSpPr>
          <p:cNvPr id="15363" name="Text Box 1027"/>
          <p:cNvSpPr txBox="1">
            <a:spLocks noChangeArrowheads="1"/>
          </p:cNvSpPr>
          <p:nvPr/>
        </p:nvSpPr>
        <p:spPr bwMode="auto">
          <a:xfrm>
            <a:off x="611188" y="188913"/>
            <a:ext cx="2665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认一认</a:t>
            </a:r>
          </a:p>
        </p:txBody>
      </p:sp>
      <p:sp>
        <p:nvSpPr>
          <p:cNvPr id="15364" name="Text Box 1028"/>
          <p:cNvSpPr txBox="1">
            <a:spLocks noChangeArrowheads="1"/>
          </p:cNvSpPr>
          <p:nvPr/>
        </p:nvSpPr>
        <p:spPr bwMode="auto">
          <a:xfrm>
            <a:off x="468313" y="256540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希望     烟囱      而且       闻见      喷出</a:t>
            </a:r>
          </a:p>
        </p:txBody>
      </p:sp>
      <p:sp>
        <p:nvSpPr>
          <p:cNvPr id="15365" name="Text Box 1029"/>
          <p:cNvSpPr txBox="1">
            <a:spLocks noChangeArrowheads="1"/>
          </p:cNvSpPr>
          <p:nvPr/>
        </p:nvSpPr>
        <p:spPr bwMode="auto">
          <a:xfrm>
            <a:off x="0" y="5300663"/>
            <a:ext cx="8964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</a:rPr>
              <a:t>水晶      晶莹     淡淡    芬芳    芳香     悠闲</a:t>
            </a:r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/>
      <p:bldP spid="7173" grpId="0"/>
      <p:bldP spid="7175" grpId="0"/>
      <p:bldP spid="15364" grpId="0"/>
      <p:bldP spid="153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289</Words>
  <Application>Microsoft Office PowerPoint</Application>
  <PresentationFormat>全屏显示(4:3)</PresentationFormat>
  <Paragraphs>100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授课教师：罗茹诗</vt:lpstr>
      <vt:lpstr>幻灯片 2</vt:lpstr>
      <vt:lpstr>幻灯片 3</vt:lpstr>
      <vt:lpstr>幻灯片 4</vt:lpstr>
      <vt:lpstr>幻灯片 5</vt:lpstr>
      <vt:lpstr>幻灯片 6</vt:lpstr>
      <vt:lpstr>幻灯片 7</vt:lpstr>
      <vt:lpstr>第一关：我是读书小能手</vt:lpstr>
      <vt:lpstr>幻灯片 9</vt:lpstr>
      <vt:lpstr>第二关：我是识字小能手</vt:lpstr>
      <vt:lpstr>幻灯片 11</vt:lpstr>
      <vt:lpstr>自学提示：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25</cp:revision>
  <dcterms:created xsi:type="dcterms:W3CDTF">2017-03-18T12:48:03Z</dcterms:created>
  <dcterms:modified xsi:type="dcterms:W3CDTF">2017-03-26T03:51:09Z</dcterms:modified>
</cp:coreProperties>
</file>