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8" r:id="rId3"/>
    <p:sldId id="260" r:id="rId4"/>
    <p:sldId id="261" r:id="rId5"/>
    <p:sldId id="265" r:id="rId6"/>
    <p:sldId id="263" r:id="rId8"/>
    <p:sldId id="264" r:id="rId9"/>
    <p:sldId id="266" r:id="rId10"/>
    <p:sldId id="271" r:id="rId11"/>
    <p:sldId id="267" r:id="rId12"/>
    <p:sldId id="268" r:id="rId13"/>
    <p:sldId id="274" r:id="rId14"/>
    <p:sldId id="275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.xml"/><Relationship Id="rId7" Type="http://schemas.openxmlformats.org/officeDocument/2006/relationships/audio" Target="../media/audio1.wav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png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1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654685" y="233680"/>
            <a:ext cx="10881995" cy="12414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kumimoji="1" lang="en-US" altLang="zh-CN" sz="3735" b="1" dirty="0">
                <a:latin typeface="仿宋" panose="02010609060101010101" charset="-122"/>
                <a:ea typeface="仿宋" panose="02010609060101010101" charset="-122"/>
              </a:rPr>
              <a:t>    </a:t>
            </a:r>
            <a:r>
              <a:rPr kumimoji="1" lang="zh-CN" altLang="en-US" sz="3735" b="1" dirty="0">
                <a:latin typeface="仿宋" panose="02010609060101010101" charset="-122"/>
                <a:ea typeface="仿宋" panose="02010609060101010101" charset="-122"/>
              </a:rPr>
              <a:t>请看下面的图片</a:t>
            </a:r>
            <a:r>
              <a:rPr kumimoji="1" lang="en-US" altLang="zh-CN" sz="3735" b="1" dirty="0">
                <a:latin typeface="仿宋" panose="02010609060101010101" charset="-122"/>
                <a:ea typeface="仿宋" panose="02010609060101010101" charset="-122"/>
              </a:rPr>
              <a:t>,</a:t>
            </a:r>
            <a:r>
              <a:rPr kumimoji="1" lang="zh-CN" altLang="en-US" sz="3735" b="1" dirty="0">
                <a:latin typeface="仿宋" panose="02010609060101010101" charset="-122"/>
                <a:ea typeface="仿宋" panose="02010609060101010101" charset="-122"/>
              </a:rPr>
              <a:t>联系自己的实际情况，谈谈父母从我们出生到现在给予了我们什么？</a:t>
            </a:r>
            <a:endParaRPr kumimoji="1" lang="zh-CN" altLang="en-US" sz="3735" b="1" dirty="0">
              <a:latin typeface="仿宋" panose="02010609060101010101" charset="-122"/>
              <a:ea typeface="仿宋" panose="02010609060101010101" charset="-122"/>
            </a:endParaRPr>
          </a:p>
        </p:txBody>
      </p:sp>
      <p:pic>
        <p:nvPicPr>
          <p:cNvPr id="24579" name="Picture 3" descr="nanaxt136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854075" y="1646555"/>
            <a:ext cx="3240405" cy="2446655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24578" name="Picture 2" descr="nanaxt12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56430" y="1646555"/>
            <a:ext cx="3554730" cy="2446655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25602" name="Picture 2" descr="nanaxt12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73745" y="1646555"/>
            <a:ext cx="2999105" cy="2446655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26626" name="Picture 2" descr="nanaxt144"/>
          <p:cNvPicPr>
            <a:picLocks noChangeAspect="1" noChangeArrowheads="1"/>
          </p:cNvPicPr>
          <p:nvPr/>
        </p:nvPicPr>
        <p:blipFill>
          <a:blip r:embed="rId4" cstate="print"/>
          <a:srcRect r="13289" b="4078"/>
          <a:stretch>
            <a:fillRect/>
          </a:stretch>
        </p:blipFill>
        <p:spPr bwMode="auto">
          <a:xfrm>
            <a:off x="4456430" y="4211955"/>
            <a:ext cx="3554730" cy="2416175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26627" name="Picture 3" descr="nanaxt14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73745" y="4211955"/>
            <a:ext cx="2998470" cy="2416175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9462" name="Picture 6" descr="母亲和儿子"/>
          <p:cNvPicPr>
            <a:picLocks noChangeAspect="1" noChangeArrowheads="1"/>
          </p:cNvPicPr>
          <p:nvPr/>
        </p:nvPicPr>
        <p:blipFill>
          <a:blip r:embed="rId6" cstate="print"/>
          <a:srcRect b="9585"/>
          <a:stretch>
            <a:fillRect/>
          </a:stretch>
        </p:blipFill>
        <p:spPr bwMode="auto">
          <a:xfrm>
            <a:off x="854075" y="4211955"/>
            <a:ext cx="3241040" cy="2416175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3" name="直接连接符 2"/>
          <p:cNvCxnSpPr/>
          <p:nvPr/>
        </p:nvCxnSpPr>
        <p:spPr>
          <a:xfrm flipH="1">
            <a:off x="8559165" y="193675"/>
            <a:ext cx="9525" cy="6375400"/>
          </a:xfrm>
          <a:prstGeom prst="line">
            <a:avLst/>
          </a:prstGeom>
          <a:ln w="12700">
            <a:solidFill>
              <a:schemeClr val="accent3">
                <a:lumMod val="50000"/>
              </a:schemeClr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244" name="图片 2" descr="timg_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89185" y="4634230"/>
            <a:ext cx="2159000" cy="28749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8807768" y="2100898"/>
            <a:ext cx="2665412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000" b="1" dirty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❸</a:t>
            </a:r>
            <a:r>
              <a:rPr lang="zh-CN" altLang="en-US" sz="2000" b="1" dirty="0">
                <a:latin typeface="仿宋" panose="02010609060101010101" charset="-122"/>
                <a:ea typeface="仿宋" panose="02010609060101010101" charset="-122"/>
                <a:sym typeface="+mn-ea"/>
              </a:rPr>
              <a:t>此处给棉裤加温的细节描写，体现了妈妈的爱。</a:t>
            </a:r>
            <a:endParaRPr lang="zh-CN" altLang="en-US" sz="2000" b="1" dirty="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807768" y="4327843"/>
            <a:ext cx="2665412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❹</a:t>
            </a:r>
            <a:r>
              <a:rPr lang="zh-CN" altLang="en-US" sz="2000" b="1" dirty="0">
                <a:latin typeface="仿宋" panose="02010609060101010101" charset="-122"/>
                <a:ea typeface="仿宋" panose="02010609060101010101" charset="-122"/>
                <a:sym typeface="+mn-ea"/>
              </a:rPr>
              <a:t>爱是相互的，这里借用俗语写出了我对妈妈的承诺。</a:t>
            </a:r>
            <a:endParaRPr lang="zh-CN" altLang="en-US" sz="2000" b="1" dirty="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sym typeface="+mn-ea"/>
            </a:endParaRPr>
          </a:p>
        </p:txBody>
      </p:sp>
      <p:pic>
        <p:nvPicPr>
          <p:cNvPr id="2" name="图片 1" descr="QLG3F1[UYI%O4HSMA11VIH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7695" y="351790"/>
            <a:ext cx="7607300" cy="6216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3" name="直接连接符 2"/>
          <p:cNvCxnSpPr/>
          <p:nvPr/>
        </p:nvCxnSpPr>
        <p:spPr>
          <a:xfrm flipH="1">
            <a:off x="8559165" y="193675"/>
            <a:ext cx="9525" cy="6375400"/>
          </a:xfrm>
          <a:prstGeom prst="line">
            <a:avLst/>
          </a:prstGeom>
          <a:ln w="12700">
            <a:solidFill>
              <a:schemeClr val="accent3">
                <a:lumMod val="50000"/>
              </a:schemeClr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244" name="图片 2" descr="timg_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89185" y="4634230"/>
            <a:ext cx="2159000" cy="28749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8807768" y="2100898"/>
            <a:ext cx="2665412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❺</a:t>
            </a:r>
            <a:r>
              <a:rPr lang="zh-CN" altLang="en-US" sz="2000" b="1" dirty="0">
                <a:latin typeface="仿宋" panose="02010609060101010101" charset="-122"/>
                <a:ea typeface="仿宋" panose="02010609060101010101" charset="-122"/>
                <a:sym typeface="+mn-ea"/>
              </a:rPr>
              <a:t>此处略写妈妈在学习上对</a:t>
            </a:r>
            <a:r>
              <a:rPr lang="en-US" altLang="zh-CN" sz="2000" b="1" dirty="0">
                <a:latin typeface="仿宋" panose="02010609060101010101" charset="-122"/>
                <a:ea typeface="仿宋" panose="02010609060101010101" charset="-122"/>
                <a:sym typeface="+mn-ea"/>
              </a:rPr>
              <a:t>“</a:t>
            </a:r>
            <a:r>
              <a:rPr lang="zh-CN" altLang="en-US" sz="2000" b="1" dirty="0">
                <a:latin typeface="仿宋" panose="02010609060101010101" charset="-122"/>
                <a:ea typeface="仿宋" panose="02010609060101010101" charset="-122"/>
                <a:sym typeface="+mn-ea"/>
              </a:rPr>
              <a:t>我</a:t>
            </a:r>
            <a:r>
              <a:rPr lang="en-US" altLang="zh-CN" sz="2000" b="1" dirty="0">
                <a:latin typeface="仿宋" panose="02010609060101010101" charset="-122"/>
                <a:ea typeface="仿宋" panose="02010609060101010101" charset="-122"/>
                <a:sym typeface="+mn-ea"/>
              </a:rPr>
              <a:t>”</a:t>
            </a:r>
            <a:r>
              <a:rPr lang="zh-CN" altLang="en-US" sz="2000" b="1" dirty="0">
                <a:latin typeface="仿宋" panose="02010609060101010101" charset="-122"/>
                <a:ea typeface="仿宋" panose="02010609060101010101" charset="-122"/>
                <a:sym typeface="+mn-ea"/>
              </a:rPr>
              <a:t>的引导，更是以身作则。</a:t>
            </a:r>
            <a:endParaRPr lang="zh-CN" altLang="en-US" sz="2000" b="1" dirty="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807768" y="4327843"/>
            <a:ext cx="2665412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000" b="1" dirty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❻</a:t>
            </a:r>
            <a:r>
              <a:rPr lang="zh-CN" altLang="en-US" sz="2000" b="1" dirty="0">
                <a:latin typeface="仿宋" panose="02010609060101010101" charset="-122"/>
                <a:ea typeface="仿宋" panose="02010609060101010101" charset="-122"/>
                <a:sym typeface="+mn-ea"/>
              </a:rPr>
              <a:t>妈妈也不是完人，最后小作者对妈妈提出了一点小建议。</a:t>
            </a:r>
            <a:endParaRPr lang="zh-CN" altLang="en-US" sz="2000" b="1" dirty="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sym typeface="+mn-ea"/>
            </a:endParaRPr>
          </a:p>
        </p:txBody>
      </p:sp>
      <p:pic>
        <p:nvPicPr>
          <p:cNvPr id="4" name="图片 3" descr="F]@[`S8}{HWNO4SE0SJTI2U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75" y="274955"/>
            <a:ext cx="7538085" cy="6294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3" name="直接连接符 2"/>
          <p:cNvCxnSpPr/>
          <p:nvPr/>
        </p:nvCxnSpPr>
        <p:spPr>
          <a:xfrm flipH="1">
            <a:off x="8559165" y="193675"/>
            <a:ext cx="9525" cy="6375400"/>
          </a:xfrm>
          <a:prstGeom prst="line">
            <a:avLst/>
          </a:prstGeom>
          <a:ln w="12700">
            <a:solidFill>
              <a:schemeClr val="accent3">
                <a:lumMod val="50000"/>
              </a:schemeClr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244" name="图片 2" descr="timg_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89185" y="4634230"/>
            <a:ext cx="2159000" cy="28749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8807768" y="578168"/>
            <a:ext cx="2665412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❼</a:t>
            </a:r>
            <a:r>
              <a:rPr lang="zh-CN" altLang="en-US" sz="2000" b="1" dirty="0">
                <a:latin typeface="仿宋" panose="02010609060101010101" charset="-122"/>
                <a:ea typeface="仿宋" panose="02010609060101010101" charset="-122"/>
                <a:sym typeface="+mn-ea"/>
              </a:rPr>
              <a:t>在美好的愿望中结束全文。</a:t>
            </a:r>
            <a:endParaRPr lang="zh-CN" altLang="en-US" sz="2000" b="1" dirty="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sym typeface="+mn-ea"/>
            </a:endParaRPr>
          </a:p>
        </p:txBody>
      </p:sp>
      <p:pic>
        <p:nvPicPr>
          <p:cNvPr id="2" name="图片 1" descr="]IIR_X7W)NJ~XP[ZTG{HH1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4065" y="436245"/>
            <a:ext cx="7527925" cy="41287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511988" y="2001037"/>
            <a:ext cx="7168796" cy="4032448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28675" name="Text Box 3"/>
          <p:cNvSpPr txBox="1">
            <a:spLocks noChangeArrowheads="1"/>
          </p:cNvSpPr>
          <p:nvPr/>
        </p:nvSpPr>
        <p:spPr bwMode="auto">
          <a:xfrm>
            <a:off x="5109633" y="842963"/>
            <a:ext cx="309880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endParaRPr lang="zh-CN" altLang="zh-CN" sz="2400">
              <a:latin typeface="Arial" panose="020B0604020202020204" pitchFamily="34" charset="0"/>
            </a:endParaRPr>
          </a:p>
        </p:txBody>
      </p:sp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761365" y="779145"/>
            <a:ext cx="10881995" cy="6661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p>
            <a:r>
              <a:rPr kumimoji="1" lang="en-US" altLang="zh-CN" sz="3735" b="1" dirty="0">
                <a:latin typeface="仿宋" panose="02010609060101010101" charset="-122"/>
                <a:ea typeface="仿宋" panose="02010609060101010101" charset="-122"/>
              </a:rPr>
              <a:t>    </a:t>
            </a:r>
            <a:r>
              <a:rPr kumimoji="1" lang="zh-CN" altLang="zh-CN" sz="3735" b="1" dirty="0">
                <a:latin typeface="仿宋" panose="02010609060101010101" charset="-122"/>
                <a:ea typeface="仿宋" panose="02010609060101010101" charset="-122"/>
              </a:rPr>
              <a:t>你们和父母之间有没有不和谐的相处经历呢？</a:t>
            </a:r>
            <a:endParaRPr kumimoji="1" lang="zh-CN" altLang="zh-CN" sz="3735" b="1" dirty="0">
              <a:latin typeface="仿宋" panose="02010609060101010101" charset="-122"/>
              <a:ea typeface="仿宋" panose="02010609060101010101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962660" y="2049780"/>
            <a:ext cx="10542905" cy="3886200"/>
          </a:xfrm>
          <a:prstGeom prst="rect">
            <a:avLst/>
          </a:prstGeo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zh-CN" altLang="en-US" sz="10665" dirty="0">
                <a:ea typeface="隶书" panose="02010509060101010101" charset="-122"/>
              </a:rPr>
              <a:t>对抗</a:t>
            </a:r>
            <a:endParaRPr lang="zh-CN" altLang="en-US" sz="10665" dirty="0">
              <a:ea typeface="隶书" panose="02010509060101010101" charset="-122"/>
            </a:endParaRPr>
          </a:p>
        </p:txBody>
      </p:sp>
      <p:sp>
        <p:nvSpPr>
          <p:cNvPr id="30723" name="AutoShape 3"/>
          <p:cNvSpPr>
            <a:spLocks noChangeArrowheads="1"/>
          </p:cNvSpPr>
          <p:nvPr/>
        </p:nvSpPr>
        <p:spPr bwMode="auto">
          <a:xfrm>
            <a:off x="4428913" y="2495232"/>
            <a:ext cx="2878667" cy="576263"/>
          </a:xfrm>
          <a:prstGeom prst="rightArrow">
            <a:avLst>
              <a:gd name="adj1" fmla="val 50000"/>
              <a:gd name="adj2" fmla="val 93664"/>
            </a:avLst>
          </a:prstGeom>
          <a:solidFill>
            <a:srgbClr val="FF0000"/>
          </a:solidFill>
          <a:ln w="31750">
            <a:solidFill>
              <a:srgbClr val="FF0000"/>
            </a:solidFill>
            <a:miter lim="800000"/>
          </a:ln>
          <a:effectLst/>
        </p:spPr>
        <p:txBody>
          <a:bodyPr wrap="none" anchor="ctr"/>
          <a:lstStyle/>
          <a:p>
            <a:pPr algn="ctr"/>
            <a:endParaRPr lang="zh-CN" altLang="zh-CN" sz="2400">
              <a:latin typeface="Arial" panose="020B0604020202020204" pitchFamily="34" charset="0"/>
            </a:endParaRPr>
          </a:p>
        </p:txBody>
      </p:sp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8180917" y="2354263"/>
            <a:ext cx="309880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endParaRPr lang="zh-CN" altLang="zh-CN" sz="2400">
              <a:latin typeface="Arial" panose="020B0604020202020204" pitchFamily="34" charset="0"/>
            </a:endParaRPr>
          </a:p>
        </p:txBody>
      </p:sp>
      <p:sp>
        <p:nvSpPr>
          <p:cNvPr id="30725" name="Text Box 5"/>
          <p:cNvSpPr txBox="1">
            <a:spLocks noChangeArrowheads="1"/>
          </p:cNvSpPr>
          <p:nvPr/>
        </p:nvSpPr>
        <p:spPr bwMode="auto">
          <a:xfrm>
            <a:off x="7727951" y="1916113"/>
            <a:ext cx="3266016" cy="17329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0665">
                <a:latin typeface="Arial" panose="020B0604020202020204" pitchFamily="34" charset="0"/>
                <a:ea typeface="隶书" panose="02010509060101010101" charset="-122"/>
              </a:rPr>
              <a:t>对话</a:t>
            </a:r>
            <a:endParaRPr lang="zh-CN" altLang="en-US" sz="10665">
              <a:latin typeface="Arial" panose="020B0604020202020204" pitchFamily="34" charset="0"/>
              <a:ea typeface="隶书" panose="02010509060101010101" charset="-122"/>
            </a:endParaRPr>
          </a:p>
        </p:txBody>
      </p:sp>
      <p:sp>
        <p:nvSpPr>
          <p:cNvPr id="29701" name="Text Box 5"/>
          <p:cNvSpPr txBox="1">
            <a:spLocks noChangeArrowheads="1"/>
          </p:cNvSpPr>
          <p:nvPr/>
        </p:nvSpPr>
        <p:spPr bwMode="auto">
          <a:xfrm>
            <a:off x="1054947" y="733109"/>
            <a:ext cx="10081683" cy="9124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5335" dirty="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有了烦心事要不要告诉爸爸妈妈？ </a:t>
            </a:r>
            <a:endParaRPr lang="zh-CN" altLang="en-US" sz="5335" dirty="0">
              <a:solidFill>
                <a:srgbClr val="FF0000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7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 animBg="1"/>
      <p:bldP spid="30723" grpId="1" bldLvl="0" animBg="1"/>
      <p:bldP spid="3072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flipH="1">
            <a:off x="0" y="164637"/>
            <a:ext cx="3695733" cy="336000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/>
          </a:p>
        </p:txBody>
      </p:sp>
      <p:sp>
        <p:nvSpPr>
          <p:cNvPr id="14" name="TextBox 48"/>
          <p:cNvSpPr txBox="1"/>
          <p:nvPr/>
        </p:nvSpPr>
        <p:spPr>
          <a:xfrm>
            <a:off x="3559129" y="1122316"/>
            <a:ext cx="5072867" cy="1260309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68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我想对您说</a:t>
            </a:r>
            <a:endParaRPr lang="zh-CN" altLang="en-US" sz="68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36955" y="417830"/>
            <a:ext cx="1515745" cy="829945"/>
          </a:xfrm>
          <a:prstGeom prst="rect">
            <a:avLst/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4800" dirty="0">
                <a:latin typeface="隶书" panose="02010509060101010101" charset="-122"/>
                <a:ea typeface="隶书" panose="02010509060101010101" charset="-122"/>
              </a:rPr>
              <a:t>习作</a:t>
            </a:r>
            <a:endParaRPr lang="zh-CN" altLang="en-US" sz="4800" dirty="0">
              <a:latin typeface="隶书" panose="02010509060101010101" charset="-122"/>
              <a:ea typeface="隶书" panose="02010509060101010101" charset="-122"/>
            </a:endParaRPr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553335" y="2513965"/>
            <a:ext cx="7084060" cy="3942715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0244" name="图片 2" descr="timg_副本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89185" y="4634230"/>
            <a:ext cx="2159000" cy="28749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49786" y="1140143"/>
            <a:ext cx="11055349" cy="5040312"/>
          </a:xfrm>
        </p:spPr>
        <p:txBody>
          <a:bodyPr/>
          <a:lstStyle/>
          <a:p>
            <a:pPr indent="0">
              <a:lnSpc>
                <a:spcPct val="120000"/>
              </a:lnSpc>
              <a:buNone/>
            </a:pP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    1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．你和爸爸妈妈可能是无话不说的好朋友，也可能平时你与他们的交流机会并不多。让我们借这次习作的机会，把平时想对他们说的话写下来，与他们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真心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交谈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0">
              <a:lnSpc>
                <a:spcPct val="120000"/>
              </a:lnSpc>
              <a:buNone/>
            </a:pP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    2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．一一列出你想要对父母说的话，从中选择几个最想说的写成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一封信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0">
              <a:lnSpc>
                <a:spcPct val="120000"/>
              </a:lnSpc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信写好以后，装在信封里送给爸爸妈妈，也可以使用电子邮件发给他们。 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44" name="图片 2" descr="timg_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89185" y="4634230"/>
            <a:ext cx="2159000" cy="28749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1" name="组合 10"/>
          <p:cNvGrpSpPr/>
          <p:nvPr/>
        </p:nvGrpSpPr>
        <p:grpSpPr>
          <a:xfrm>
            <a:off x="508000" y="270510"/>
            <a:ext cx="2556510" cy="623570"/>
            <a:chOff x="4047" y="2953"/>
            <a:chExt cx="3972" cy="982"/>
          </a:xfrm>
        </p:grpSpPr>
        <p:sp>
          <p:nvSpPr>
            <p:cNvPr id="12" name="圆角矩形 11"/>
            <p:cNvSpPr/>
            <p:nvPr/>
          </p:nvSpPr>
          <p:spPr>
            <a:xfrm>
              <a:off x="4047" y="2953"/>
              <a:ext cx="3972" cy="982"/>
            </a:xfrm>
            <a:prstGeom prst="round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4262" y="2969"/>
              <a:ext cx="3619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zh-CN" sz="3200" b="1">
                  <a:solidFill>
                    <a:srgbClr val="FF0000"/>
                  </a:solidFill>
                  <a:latin typeface="华文楷体" panose="02010600040101010101" charset="-122"/>
                  <a:ea typeface="华文楷体" panose="02010600040101010101" charset="-122"/>
                  <a:sym typeface="+mn-ea"/>
                </a:rPr>
                <a:t>★</a:t>
              </a:r>
              <a:r>
                <a:rPr lang="zh-CN" altLang="zh-CN" sz="3200" b="1">
                  <a:solidFill>
                    <a:schemeClr val="bg1"/>
                  </a:solidFill>
                  <a:latin typeface="华文楷体" panose="02010600040101010101" charset="-122"/>
                  <a:ea typeface="华文楷体" panose="02010600040101010101" charset="-122"/>
                </a:rPr>
                <a:t>写作要求</a:t>
              </a:r>
              <a:endParaRPr lang="zh-CN" altLang="zh-CN" sz="3200" b="1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88950" y="972820"/>
            <a:ext cx="10953750" cy="526161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（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）可以回忆和他们之间难忘的事，表达你对他们的爱。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None/>
            </a:pP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（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）可以讲一讲你对一些事情的看法，让他们了解正在长大的你。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None/>
            </a:pP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（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）可以关注他们的生活，向他们提出建议，如，劝他们改掉一些你认为不好的习惯。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None/>
            </a:pP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645795" y="300355"/>
            <a:ext cx="2910205" cy="623570"/>
            <a:chOff x="4047" y="2953"/>
            <a:chExt cx="3972" cy="982"/>
          </a:xfrm>
        </p:grpSpPr>
        <p:sp>
          <p:nvSpPr>
            <p:cNvPr id="12" name="圆角矩形 11"/>
            <p:cNvSpPr/>
            <p:nvPr/>
          </p:nvSpPr>
          <p:spPr>
            <a:xfrm>
              <a:off x="4047" y="2953"/>
              <a:ext cx="3972" cy="982"/>
            </a:xfrm>
            <a:prstGeom prst="round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4262" y="2969"/>
              <a:ext cx="3619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zh-CN" sz="3200" b="1">
                  <a:solidFill>
                    <a:srgbClr val="FF0000"/>
                  </a:solidFill>
                  <a:latin typeface="华文楷体" panose="02010600040101010101" charset="-122"/>
                  <a:ea typeface="华文楷体" panose="02010600040101010101" charset="-122"/>
                </a:rPr>
                <a:t>★</a:t>
              </a:r>
              <a:r>
                <a:rPr lang="zh-CN" altLang="zh-CN" sz="3200" b="1">
                  <a:solidFill>
                    <a:schemeClr val="bg1"/>
                  </a:solidFill>
                  <a:latin typeface="华文楷体" panose="02010600040101010101" charset="-122"/>
                  <a:ea typeface="华文楷体" panose="02010600040101010101" charset="-122"/>
                </a:rPr>
                <a:t>内容和范围</a:t>
              </a:r>
              <a:endParaRPr lang="zh-CN" altLang="zh-CN" sz="3200" b="1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726565" y="2059305"/>
            <a:ext cx="3441700" cy="623570"/>
            <a:chOff x="4047" y="2953"/>
            <a:chExt cx="3972" cy="982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4" name="圆角矩形 3"/>
            <p:cNvSpPr/>
            <p:nvPr/>
          </p:nvSpPr>
          <p:spPr>
            <a:xfrm>
              <a:off x="4047" y="2953"/>
              <a:ext cx="3972" cy="982"/>
            </a:xfrm>
            <a:prstGeom prst="roundRect">
              <a:avLst/>
            </a:prstGeom>
            <a:grpFill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262" y="2969"/>
              <a:ext cx="3619" cy="919"/>
            </a:xfrm>
            <a:prstGeom prst="rect">
              <a:avLst/>
            </a:prstGeom>
            <a:grpFill/>
            <a:ln>
              <a:noFill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p>
              <a:r>
                <a:rPr lang="zh-CN" altLang="zh-CN" sz="3200" b="1">
                  <a:solidFill>
                    <a:schemeClr val="tx1"/>
                  </a:solidFill>
                  <a:latin typeface="华文楷体" panose="02010600040101010101" charset="-122"/>
                  <a:ea typeface="华文楷体" panose="02010600040101010101" charset="-122"/>
                </a:rPr>
                <a:t>旅行或游玩经历</a:t>
              </a:r>
              <a:endParaRPr lang="zh-CN" altLang="zh-CN" sz="32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049010" y="2049145"/>
            <a:ext cx="3441700" cy="623570"/>
            <a:chOff x="4047" y="2953"/>
            <a:chExt cx="3972" cy="982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7" name="圆角矩形 6"/>
            <p:cNvSpPr/>
            <p:nvPr/>
          </p:nvSpPr>
          <p:spPr>
            <a:xfrm>
              <a:off x="4047" y="2953"/>
              <a:ext cx="3972" cy="982"/>
            </a:xfrm>
            <a:prstGeom prst="roundRect">
              <a:avLst/>
            </a:prstGeom>
            <a:grpFill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4262" y="2969"/>
              <a:ext cx="3619" cy="919"/>
            </a:xfrm>
            <a:prstGeom prst="rect">
              <a:avLst/>
            </a:prstGeom>
            <a:grpFill/>
            <a:ln>
              <a:noFill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p>
              <a:r>
                <a:rPr lang="zh-CN" altLang="zh-CN" sz="3200" b="1">
                  <a:solidFill>
                    <a:schemeClr val="tx1"/>
                  </a:solidFill>
                  <a:latin typeface="华文楷体" panose="02010600040101010101" charset="-122"/>
                  <a:ea typeface="华文楷体" panose="02010600040101010101" charset="-122"/>
                </a:rPr>
                <a:t>生病或挨打经历</a:t>
              </a:r>
              <a:endParaRPr lang="zh-CN" altLang="zh-CN" sz="32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726565" y="3758565"/>
            <a:ext cx="3568700" cy="623570"/>
            <a:chOff x="4047" y="2953"/>
            <a:chExt cx="3972" cy="982"/>
          </a:xfrm>
          <a:solidFill>
            <a:schemeClr val="accent4"/>
          </a:solidFill>
        </p:grpSpPr>
        <p:sp>
          <p:nvSpPr>
            <p:cNvPr id="10" name="圆角矩形 9"/>
            <p:cNvSpPr/>
            <p:nvPr/>
          </p:nvSpPr>
          <p:spPr>
            <a:xfrm>
              <a:off x="4047" y="2953"/>
              <a:ext cx="3972" cy="982"/>
            </a:xfrm>
            <a:prstGeom prst="roundRect">
              <a:avLst/>
            </a:prstGeom>
            <a:grpFill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047" y="2985"/>
              <a:ext cx="3972" cy="9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grpFill/>
                </a14:hiddenFill>
              </a:ext>
            </a:ex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p>
              <a:r>
                <a:rPr lang="zh-CN" altLang="zh-CN" sz="3200" b="1">
                  <a:solidFill>
                    <a:schemeClr val="tx1"/>
                  </a:solidFill>
                  <a:latin typeface="华文楷体" panose="02010600040101010101" charset="-122"/>
                  <a:ea typeface="华文楷体" panose="02010600040101010101" charset="-122"/>
                </a:rPr>
                <a:t>关于读闲书的看法</a:t>
              </a:r>
              <a:endParaRPr lang="en-US" altLang="zh-CN" sz="32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049010" y="3778250"/>
            <a:ext cx="3568700" cy="623570"/>
            <a:chOff x="4047" y="2953"/>
            <a:chExt cx="3972" cy="982"/>
          </a:xfrm>
          <a:solidFill>
            <a:schemeClr val="accent4"/>
          </a:solidFill>
        </p:grpSpPr>
        <p:sp>
          <p:nvSpPr>
            <p:cNvPr id="15" name="圆角矩形 14"/>
            <p:cNvSpPr/>
            <p:nvPr/>
          </p:nvSpPr>
          <p:spPr>
            <a:xfrm>
              <a:off x="4047" y="2953"/>
              <a:ext cx="3972" cy="982"/>
            </a:xfrm>
            <a:prstGeom prst="roundRect">
              <a:avLst/>
            </a:prstGeom>
            <a:grpFill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4047" y="2985"/>
              <a:ext cx="3972" cy="9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grpFill/>
                </a14:hiddenFill>
              </a:ext>
            </a:ex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p>
              <a:r>
                <a:rPr lang="zh-CN" altLang="zh-CN" sz="3200" b="1">
                  <a:solidFill>
                    <a:schemeClr val="tx1"/>
                  </a:solidFill>
                  <a:latin typeface="华文楷体" panose="02010600040101010101" charset="-122"/>
                  <a:ea typeface="华文楷体" panose="02010600040101010101" charset="-122"/>
                </a:rPr>
                <a:t>关于用电脑的看法</a:t>
              </a:r>
              <a:endParaRPr lang="en-US" altLang="zh-CN" sz="32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352550" y="5535295"/>
            <a:ext cx="4256405" cy="623570"/>
            <a:chOff x="4047" y="2953"/>
            <a:chExt cx="3972" cy="982"/>
          </a:xfrm>
          <a:solidFill>
            <a:srgbClr val="92D050"/>
          </a:solidFill>
        </p:grpSpPr>
        <p:sp>
          <p:nvSpPr>
            <p:cNvPr id="18" name="圆角矩形 17"/>
            <p:cNvSpPr/>
            <p:nvPr/>
          </p:nvSpPr>
          <p:spPr>
            <a:xfrm>
              <a:off x="4047" y="2953"/>
              <a:ext cx="3972" cy="982"/>
            </a:xfrm>
            <a:prstGeom prst="roundRect">
              <a:avLst/>
            </a:prstGeom>
            <a:grpFill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4047" y="2985"/>
              <a:ext cx="3972" cy="9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grpFill/>
                </a14:hiddenFill>
              </a:ext>
            </a:ex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p>
              <a:r>
                <a:rPr lang="zh-CN" altLang="en-US" sz="3200" b="1">
                  <a:solidFill>
                    <a:schemeClr val="tx1"/>
                  </a:solidFill>
                  <a:latin typeface="华文楷体" panose="02010600040101010101" charset="-122"/>
                  <a:ea typeface="华文楷体" panose="02010600040101010101" charset="-122"/>
                </a:rPr>
                <a:t>建议爸爸不抽烟少喝酒</a:t>
              </a:r>
              <a:endParaRPr lang="zh-CN" altLang="en-US" sz="32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235065" y="5555615"/>
            <a:ext cx="3609975" cy="623570"/>
            <a:chOff x="4047" y="2953"/>
            <a:chExt cx="3972" cy="982"/>
          </a:xfrm>
          <a:solidFill>
            <a:srgbClr val="92D050"/>
          </a:solidFill>
        </p:grpSpPr>
        <p:sp>
          <p:nvSpPr>
            <p:cNvPr id="21" name="圆角矩形 20"/>
            <p:cNvSpPr/>
            <p:nvPr/>
          </p:nvSpPr>
          <p:spPr>
            <a:xfrm>
              <a:off x="4047" y="2953"/>
              <a:ext cx="3972" cy="982"/>
            </a:xfrm>
            <a:prstGeom prst="roundRect">
              <a:avLst/>
            </a:prstGeom>
            <a:grpFill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4047" y="2985"/>
              <a:ext cx="3972" cy="9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grpFill/>
                </a14:hiddenFill>
              </a:ext>
            </a:ex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p>
              <a:r>
                <a:rPr lang="zh-CN" altLang="en-US" sz="3200" b="1">
                  <a:solidFill>
                    <a:schemeClr val="tx1"/>
                  </a:solidFill>
                  <a:latin typeface="华文楷体" panose="02010600040101010101" charset="-122"/>
                  <a:ea typeface="华文楷体" panose="02010600040101010101" charset="-122"/>
                </a:rPr>
                <a:t>建议妈妈理性消费</a:t>
              </a:r>
              <a:endParaRPr lang="zh-CN" altLang="en-US" sz="32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endParaRPr>
            </a:p>
          </p:txBody>
        </p:sp>
      </p:grpSp>
      <p:pic>
        <p:nvPicPr>
          <p:cNvPr id="23" name="图片 2" descr="timg_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89185" y="4644390"/>
            <a:ext cx="2159000" cy="28749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1" name="组合 10"/>
          <p:cNvGrpSpPr/>
          <p:nvPr/>
        </p:nvGrpSpPr>
        <p:grpSpPr>
          <a:xfrm>
            <a:off x="469265" y="342265"/>
            <a:ext cx="2249170" cy="623570"/>
            <a:chOff x="4047" y="2953"/>
            <a:chExt cx="3972" cy="982"/>
          </a:xfrm>
        </p:grpSpPr>
        <p:sp>
          <p:nvSpPr>
            <p:cNvPr id="12" name="圆角矩形 11"/>
            <p:cNvSpPr/>
            <p:nvPr/>
          </p:nvSpPr>
          <p:spPr>
            <a:xfrm>
              <a:off x="4047" y="2953"/>
              <a:ext cx="3972" cy="982"/>
            </a:xfrm>
            <a:prstGeom prst="round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4262" y="2969"/>
              <a:ext cx="3619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zh-CN" sz="3200" b="1">
                  <a:solidFill>
                    <a:srgbClr val="FF0000"/>
                  </a:solidFill>
                  <a:latin typeface="华文楷体" panose="02010600040101010101" charset="-122"/>
                  <a:ea typeface="华文楷体" panose="02010600040101010101" charset="-122"/>
                  <a:sym typeface="+mn-ea"/>
                </a:rPr>
                <a:t>★</a:t>
              </a:r>
              <a:r>
                <a:rPr lang="zh-CN" altLang="zh-CN" sz="3200" b="1">
                  <a:solidFill>
                    <a:schemeClr val="bg1"/>
                  </a:solidFill>
                  <a:latin typeface="华文楷体" panose="02010600040101010101" charset="-122"/>
                  <a:ea typeface="华文楷体" panose="02010600040101010101" charset="-122"/>
                </a:rPr>
                <a:t>列提纲</a:t>
              </a:r>
              <a:endParaRPr lang="zh-CN" altLang="zh-CN" sz="3200" b="1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</a:endParaRPr>
            </a:p>
          </p:txBody>
        </p:sp>
      </p:grpSp>
      <p:pic>
        <p:nvPicPr>
          <p:cNvPr id="10244" name="图片 2" descr="timg_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89185" y="4644390"/>
            <a:ext cx="2159000" cy="28749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9" name="组合 18"/>
          <p:cNvGrpSpPr/>
          <p:nvPr/>
        </p:nvGrpSpPr>
        <p:grpSpPr>
          <a:xfrm>
            <a:off x="1396365" y="1390015"/>
            <a:ext cx="1892300" cy="4402455"/>
            <a:chOff x="2199" y="2189"/>
            <a:chExt cx="2980" cy="6933"/>
          </a:xfrm>
        </p:grpSpPr>
        <p:sp>
          <p:nvSpPr>
            <p:cNvPr id="6" name="文本框 5"/>
            <p:cNvSpPr txBox="1"/>
            <p:nvPr/>
          </p:nvSpPr>
          <p:spPr>
            <a:xfrm>
              <a:off x="2199" y="2189"/>
              <a:ext cx="2544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latin typeface="华文楷体" panose="02010600040101010101" charset="-122"/>
                  <a:ea typeface="华文楷体" panose="02010600040101010101" charset="-122"/>
                </a:rPr>
                <a:t>习作提纲</a:t>
              </a:r>
              <a:endParaRPr lang="zh-CN" altLang="en-US" sz="2800" b="1">
                <a:latin typeface="华文楷体" panose="02010600040101010101" charset="-122"/>
                <a:ea typeface="华文楷体" panose="02010600040101010101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2635" y="3490"/>
              <a:ext cx="2544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latin typeface="华文楷体" panose="02010600040101010101" charset="-122"/>
                  <a:ea typeface="华文楷体" panose="02010600040101010101" charset="-122"/>
                </a:rPr>
                <a:t>题目</a:t>
              </a:r>
              <a:endParaRPr lang="zh-CN" altLang="en-US" sz="2800" b="1">
                <a:latin typeface="华文楷体" panose="02010600040101010101" charset="-122"/>
                <a:ea typeface="华文楷体" panose="02010600040101010101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2635" y="4685"/>
              <a:ext cx="2544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latin typeface="华文楷体" panose="02010600040101010101" charset="-122"/>
                  <a:ea typeface="华文楷体" panose="02010600040101010101" charset="-122"/>
                </a:rPr>
                <a:t>开头</a:t>
              </a:r>
              <a:endParaRPr lang="zh-CN" altLang="en-US" sz="2800" b="1">
                <a:latin typeface="华文楷体" panose="02010600040101010101" charset="-122"/>
                <a:ea typeface="华文楷体" panose="02010600040101010101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2635" y="5647"/>
              <a:ext cx="2544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latin typeface="华文楷体" panose="02010600040101010101" charset="-122"/>
                  <a:ea typeface="华文楷体" panose="02010600040101010101" charset="-122"/>
                </a:rPr>
                <a:t>中间</a:t>
              </a:r>
              <a:endParaRPr lang="zh-CN" altLang="en-US" sz="2800" b="1">
                <a:latin typeface="华文楷体" panose="02010600040101010101" charset="-122"/>
                <a:ea typeface="华文楷体" panose="02010600040101010101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635" y="8300"/>
              <a:ext cx="2544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latin typeface="华文楷体" panose="02010600040101010101" charset="-122"/>
                  <a:ea typeface="华文楷体" panose="02010600040101010101" charset="-122"/>
                </a:rPr>
                <a:t>结尾</a:t>
              </a:r>
              <a:endParaRPr lang="zh-CN" altLang="en-US" sz="2800" b="1">
                <a:latin typeface="华文楷体" panose="02010600040101010101" charset="-122"/>
                <a:ea typeface="华文楷体" panose="02010600040101010101" charset="-122"/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 flipH="1">
              <a:off x="2449" y="3151"/>
              <a:ext cx="2233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V="1">
              <a:off x="2449" y="3151"/>
              <a:ext cx="0" cy="5691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H="1">
              <a:off x="2449" y="3896"/>
              <a:ext cx="341" cy="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H="1">
              <a:off x="2449" y="5094"/>
              <a:ext cx="341" cy="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>
              <a:off x="2449" y="6055"/>
              <a:ext cx="341" cy="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H="1">
              <a:off x="2449" y="8709"/>
              <a:ext cx="341" cy="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文本框 19"/>
          <p:cNvSpPr txBox="1"/>
          <p:nvPr/>
        </p:nvSpPr>
        <p:spPr>
          <a:xfrm>
            <a:off x="2717800" y="2214245"/>
            <a:ext cx="2030095" cy="521970"/>
          </a:xfrm>
          <a:prstGeom prst="rect">
            <a:avLst/>
          </a:prstGeom>
          <a:solidFill>
            <a:schemeClr val="accent4"/>
          </a:solidFill>
        </p:spPr>
        <p:txBody>
          <a:bodyPr wrap="square" rtlCol="0">
            <a:spAutoFit/>
          </a:bodyPr>
          <a:p>
            <a:r>
              <a:rPr lang="zh-CN" altLang="en-US" sz="2800" b="1">
                <a:latin typeface="仿宋" panose="02010609060101010101" charset="-122"/>
                <a:ea typeface="仿宋" panose="02010609060101010101" charset="-122"/>
              </a:rPr>
              <a:t>我想对您说</a:t>
            </a:r>
            <a:endParaRPr lang="zh-CN" altLang="en-US" sz="2800" b="1"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717800" y="2974975"/>
            <a:ext cx="2321560" cy="52197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2800" b="1">
                <a:latin typeface="仿宋" panose="02010609060101010101" charset="-122"/>
                <a:ea typeface="仿宋" panose="02010609060101010101" charset="-122"/>
              </a:rPr>
              <a:t>听歌忆往事。</a:t>
            </a:r>
            <a:endParaRPr lang="zh-CN" altLang="en-US" sz="2800" b="1"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717800" y="3691890"/>
            <a:ext cx="8698865" cy="138366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r>
              <a:rPr lang="en-US" altLang="zh-CN" sz="2800" b="1">
                <a:latin typeface="仿宋" panose="02010609060101010101" charset="-122"/>
                <a:ea typeface="仿宋" panose="02010609060101010101" charset="-122"/>
              </a:rPr>
              <a:t>1.</a:t>
            </a:r>
            <a:r>
              <a:rPr lang="zh-CN" altLang="en-US" sz="2800" b="1">
                <a:latin typeface="仿宋" panose="02010609060101010101" charset="-122"/>
                <a:ea typeface="仿宋" panose="02010609060101010101" charset="-122"/>
              </a:rPr>
              <a:t>滑雪的经历（详写）。</a:t>
            </a:r>
            <a:endParaRPr lang="zh-CN" altLang="en-US" sz="2800" b="1">
              <a:latin typeface="仿宋" panose="02010609060101010101" charset="-122"/>
              <a:ea typeface="仿宋" panose="02010609060101010101" charset="-122"/>
            </a:endParaRPr>
          </a:p>
          <a:p>
            <a:r>
              <a:rPr lang="en-US" altLang="zh-CN" sz="2800" b="1">
                <a:latin typeface="仿宋" panose="02010609060101010101" charset="-122"/>
                <a:ea typeface="仿宋" panose="02010609060101010101" charset="-122"/>
              </a:rPr>
              <a:t>2.</a:t>
            </a:r>
            <a:r>
              <a:rPr lang="zh-CN" altLang="en-US" sz="2800" b="1">
                <a:latin typeface="仿宋" panose="02010609060101010101" charset="-122"/>
                <a:ea typeface="仿宋" panose="02010609060101010101" charset="-122"/>
              </a:rPr>
              <a:t>支持我看闲书（略写）。</a:t>
            </a:r>
            <a:endParaRPr lang="zh-CN" altLang="en-US" sz="2800" b="1">
              <a:latin typeface="仿宋" panose="02010609060101010101" charset="-122"/>
              <a:ea typeface="仿宋" panose="02010609060101010101" charset="-122"/>
            </a:endParaRPr>
          </a:p>
          <a:p>
            <a:r>
              <a:rPr lang="en-US" altLang="zh-CN" sz="2800" b="1">
                <a:latin typeface="仿宋" panose="02010609060101010101" charset="-122"/>
                <a:ea typeface="仿宋" panose="02010609060101010101" charset="-122"/>
              </a:rPr>
              <a:t>3.</a:t>
            </a:r>
            <a:r>
              <a:rPr lang="zh-CN" altLang="en-US" sz="2800" b="1">
                <a:latin typeface="仿宋" panose="02010609060101010101" charset="-122"/>
                <a:ea typeface="仿宋" panose="02010609060101010101" charset="-122"/>
              </a:rPr>
              <a:t>小建议：改一改暴脾气，温柔一点儿。</a:t>
            </a:r>
            <a:endParaRPr lang="zh-CN" altLang="en-US" sz="2800" b="1"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717800" y="5271135"/>
            <a:ext cx="6853555" cy="95313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p>
            <a:r>
              <a:rPr lang="zh-CN" altLang="en-US" sz="2800" b="1">
                <a:latin typeface="仿宋" panose="02010609060101010101" charset="-122"/>
                <a:ea typeface="仿宋" panose="02010609060101010101" charset="-122"/>
              </a:rPr>
              <a:t>表达我对母亲的感恩之情，希望我和妈妈都越来越好。</a:t>
            </a:r>
            <a:endParaRPr lang="zh-CN" altLang="en-US" sz="2800" b="1">
              <a:latin typeface="仿宋" panose="02010609060101010101" charset="-122"/>
              <a:ea typeface="仿宋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{%]BA708@@`W[GE9%3I1A0J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20670" y="982345"/>
            <a:ext cx="7110730" cy="5474335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478790" y="358775"/>
            <a:ext cx="2520315" cy="623570"/>
            <a:chOff x="4047" y="2953"/>
            <a:chExt cx="3972" cy="982"/>
          </a:xfrm>
        </p:grpSpPr>
        <p:sp>
          <p:nvSpPr>
            <p:cNvPr id="12" name="圆角矩形 11"/>
            <p:cNvSpPr/>
            <p:nvPr/>
          </p:nvSpPr>
          <p:spPr>
            <a:xfrm>
              <a:off x="4047" y="2953"/>
              <a:ext cx="3972" cy="982"/>
            </a:xfrm>
            <a:prstGeom prst="round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4262" y="2969"/>
              <a:ext cx="3619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zh-CN" sz="3200" b="1">
                  <a:solidFill>
                    <a:srgbClr val="FF0000"/>
                  </a:solidFill>
                  <a:latin typeface="华文楷体" panose="02010600040101010101" charset="-122"/>
                  <a:ea typeface="华文楷体" panose="02010600040101010101" charset="-122"/>
                  <a:sym typeface="+mn-ea"/>
                </a:rPr>
                <a:t>★</a:t>
              </a:r>
              <a:r>
                <a:rPr lang="zh-CN" altLang="zh-CN" sz="3200" b="1">
                  <a:solidFill>
                    <a:schemeClr val="bg1"/>
                  </a:solidFill>
                  <a:latin typeface="华文楷体" panose="02010600040101010101" charset="-122"/>
                  <a:ea typeface="华文楷体" panose="02010600040101010101" charset="-122"/>
                  <a:sym typeface="+mn-ea"/>
                </a:rPr>
                <a:t>书信格式</a:t>
              </a:r>
              <a:endParaRPr lang="zh-CN" altLang="zh-CN" sz="3200" b="1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21" name="直接连接符 20"/>
          <p:cNvCxnSpPr/>
          <p:nvPr/>
        </p:nvCxnSpPr>
        <p:spPr>
          <a:xfrm>
            <a:off x="8301990" y="1498600"/>
            <a:ext cx="3810" cy="5187315"/>
          </a:xfrm>
          <a:prstGeom prst="line">
            <a:avLst/>
          </a:prstGeom>
          <a:ln w="12700">
            <a:solidFill>
              <a:schemeClr val="accent3">
                <a:lumMod val="50000"/>
              </a:schemeClr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8464868" y="2459673"/>
            <a:ext cx="2592387" cy="1938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❶</a:t>
            </a:r>
            <a:r>
              <a:rPr lang="zh-CN" altLang="en-US" sz="20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开篇点题，以耳熟能详的童谣为引，定了全文的感情基调。</a:t>
            </a:r>
            <a:endParaRPr lang="zh-CN" altLang="en-US" sz="2000" b="1" dirty="0">
              <a:latin typeface="仿宋" panose="02010609060101010101" charset="-122"/>
              <a:ea typeface="仿宋" panose="02010609060101010101" charset="-122"/>
            </a:endParaRPr>
          </a:p>
          <a:p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000" b="1" dirty="0"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25607" name="矩形 22"/>
          <p:cNvSpPr/>
          <p:nvPr/>
        </p:nvSpPr>
        <p:spPr>
          <a:xfrm>
            <a:off x="8681720" y="1430338"/>
            <a:ext cx="1416050" cy="644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66FF"/>
                </a:solidFill>
                <a:latin typeface="微软雅黑" panose="020B0503020204020204" charset="-122"/>
                <a:ea typeface="微软雅黑" panose="020B0503020204020204" charset="-122"/>
              </a:rPr>
              <a:t>写法品析</a:t>
            </a:r>
            <a:endParaRPr lang="zh-CN" altLang="en-US" sz="2400" b="1">
              <a:solidFill>
                <a:srgbClr val="0066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602" name="矩形 15"/>
          <p:cNvSpPr/>
          <p:nvPr/>
        </p:nvSpPr>
        <p:spPr>
          <a:xfrm>
            <a:off x="588645" y="958533"/>
            <a:ext cx="1809750" cy="644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66FF"/>
                </a:solidFill>
                <a:latin typeface="微软雅黑" panose="020B0503020204020204" charset="-122"/>
                <a:ea typeface="微软雅黑" panose="020B0503020204020204" charset="-122"/>
              </a:rPr>
              <a:t>佳作在线：</a:t>
            </a:r>
            <a:endParaRPr lang="zh-CN" altLang="en-US" sz="2400" b="1" dirty="0">
              <a:solidFill>
                <a:srgbClr val="0066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0244" name="图片 2" descr="timg_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89185" y="4634230"/>
            <a:ext cx="2159000" cy="28749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8464868" y="4172268"/>
            <a:ext cx="2592387" cy="1938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000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❷</a:t>
            </a:r>
            <a:r>
              <a:rPr lang="zh-CN" altLang="en-US" sz="20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回忆滑雪往事，既有妈妈的陪伴，还有妈妈的关心和爱护</a:t>
            </a:r>
            <a:r>
              <a:rPr lang="zh-CN" altLang="en-US" sz="20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。</a:t>
            </a:r>
            <a:endParaRPr lang="zh-CN" altLang="en-US" sz="2000" b="1" dirty="0">
              <a:latin typeface="仿宋" panose="02010609060101010101" charset="-122"/>
              <a:ea typeface="仿宋" panose="02010609060101010101" charset="-122"/>
            </a:endParaRPr>
          </a:p>
          <a:p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000" b="1" dirty="0">
              <a:latin typeface="仿宋" panose="02010609060101010101" charset="-122"/>
              <a:ea typeface="仿宋" panose="02010609060101010101" charset="-122"/>
            </a:endParaRPr>
          </a:p>
        </p:txBody>
      </p:sp>
      <p:pic>
        <p:nvPicPr>
          <p:cNvPr id="3" name="图片 2" descr="A%%]TJYJC5L~ZA(D}X(YUD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645" y="1602740"/>
            <a:ext cx="7471410" cy="5083175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478790" y="358775"/>
            <a:ext cx="2520315" cy="623570"/>
            <a:chOff x="4047" y="2953"/>
            <a:chExt cx="3972" cy="982"/>
          </a:xfrm>
        </p:grpSpPr>
        <p:sp>
          <p:nvSpPr>
            <p:cNvPr id="12" name="圆角矩形 11"/>
            <p:cNvSpPr/>
            <p:nvPr/>
          </p:nvSpPr>
          <p:spPr>
            <a:xfrm>
              <a:off x="4047" y="2953"/>
              <a:ext cx="3972" cy="982"/>
            </a:xfrm>
            <a:prstGeom prst="round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4262" y="2969"/>
              <a:ext cx="3619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zh-CN" sz="3200" b="1">
                  <a:solidFill>
                    <a:srgbClr val="FF0000"/>
                  </a:solidFill>
                  <a:latin typeface="华文楷体" panose="02010600040101010101" charset="-122"/>
                  <a:ea typeface="华文楷体" panose="02010600040101010101" charset="-122"/>
                  <a:sym typeface="+mn-ea"/>
                </a:rPr>
                <a:t>★</a:t>
              </a:r>
              <a:r>
                <a:rPr lang="zh-CN" altLang="zh-CN" sz="3200" b="1">
                  <a:solidFill>
                    <a:schemeClr val="bg1"/>
                  </a:solidFill>
                  <a:latin typeface="华文楷体" panose="02010600040101010101" charset="-122"/>
                  <a:ea typeface="华文楷体" panose="02010600040101010101" charset="-122"/>
                  <a:sym typeface="+mn-ea"/>
                </a:rPr>
                <a:t>佳作引路</a:t>
              </a:r>
              <a:endParaRPr lang="zh-CN" altLang="zh-CN" sz="3200" b="1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uiExpand="1" build="p"/>
      <p:bldP spid="2" grpId="0" uiExpand="1" build="p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691</Words>
  <Application>WPS 演示</Application>
  <PresentationFormat>宽屏</PresentationFormat>
  <Paragraphs>91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5" baseType="lpstr">
      <vt:lpstr>Arial</vt:lpstr>
      <vt:lpstr>宋体</vt:lpstr>
      <vt:lpstr>Wingdings</vt:lpstr>
      <vt:lpstr>仿宋</vt:lpstr>
      <vt:lpstr>隶书</vt:lpstr>
      <vt:lpstr>楷体</vt:lpstr>
      <vt:lpstr>华文楷体</vt:lpstr>
      <vt:lpstr>微软雅黑</vt:lpstr>
      <vt:lpstr>新宋体</vt:lpstr>
      <vt:lpstr>Arial Unicode MS</vt:lpstr>
      <vt:lpstr>Calibri Light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申纯</cp:lastModifiedBy>
  <cp:revision>5</cp:revision>
  <dcterms:created xsi:type="dcterms:W3CDTF">2019-07-29T10:35:00Z</dcterms:created>
  <dcterms:modified xsi:type="dcterms:W3CDTF">2019-07-30T15:41:18Z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</Properties>
</file>