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58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59" autoAdjust="0"/>
    <p:restoredTop sz="94660"/>
  </p:normalViewPr>
  <p:slideViewPr>
    <p:cSldViewPr>
      <p:cViewPr varScale="1">
        <p:scale>
          <a:sx n="65" d="100"/>
          <a:sy n="65" d="100"/>
        </p:scale>
        <p:origin x="-16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0147B-E55A-4FAC-994F-0258CB4CE503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46D18-9E62-4C8C-8BF0-CEB412FB7F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614E8-C142-4591-92E9-3ECA1E162D54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59C4-E390-4227-8743-2569F956E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9C756-D5E6-489B-8420-D16097676DAD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9ABC5-7D98-4A2F-A7F5-29B957ED9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57588-7E51-43B8-B57E-375C91FF4403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91384-AFAF-4E2D-BCEF-799278EB46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9CF64-EF4D-4EC0-9486-D8BDE4A28885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C0A6B-A8A4-42F0-B205-95B56DF9DA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9E986-0004-4E39-9B81-45C4BB4F360D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E8F05-AD78-41F2-99D3-545205ED5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E49CF-3E5D-437C-90B9-742BC7CD62FA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CB3BF-8821-4BB1-8FBF-09222DF61F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6C251-9065-4E72-B5BB-96F0DF197B40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0C5F6-8052-496E-98AE-C63A22321A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EE20-0B3A-4097-A2B5-B89B3B418F75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DBDF3-DF7B-4A16-9120-E87C3FE169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CFCD-72B8-4C98-8AFD-93F0FCFEC8AE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B013-993C-4204-AA57-1DA49D80F4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D2156-64DD-4D6C-862C-B9D8782B5770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E1DC7-9C74-4AD9-91BC-25537FE3F6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8FBBE8-7980-4C88-BD89-83E412F2D8FA}" type="datetimeFigureOut">
              <a:rPr lang="zh-CN" altLang="en-US"/>
              <a:pPr>
                <a:defRPr/>
              </a:pPr>
              <a:t>2011/9/28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8F3044-7FAD-4A93-AC63-8EED0B2F6C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video" Target="file:///C:\Users\Administrator\Desktop\10&#23567;&#25945;1&#37329;&#26195;&#38155;1035010038\b.wmv.wmv" TargetMode="External"/><Relationship Id="rId1" Type="http://schemas.openxmlformats.org/officeDocument/2006/relationships/audio" Target="file:///C:\Users\Administrator\Desktop\10&#23567;&#25945;1&#37329;&#26195;&#38155;1035010038\&#35835;.wav" TargetMode="Externa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3298" y="428604"/>
            <a:ext cx="17755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猫</a:t>
            </a:r>
          </a:p>
        </p:txBody>
      </p:sp>
      <p:pic>
        <p:nvPicPr>
          <p:cNvPr id="3" name="1551.wav">
            <a:hlinkClick r:id="" action="ppaction://media"/>
          </p:cNvPr>
          <p:cNvPicPr>
            <a:picLocks noRot="1" noChangeAspect="1"/>
          </p:cNvPicPr>
          <p:nvPr>
            <a:wavAudioFile r:embed="rId1" name="1551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00063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1" name="155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298" y="1000108"/>
            <a:ext cx="296748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hlinkClick r:id="rId3" action="ppaction://hlinksldjump"/>
              </a:rPr>
              <a:t>课文朗读</a:t>
            </a:r>
            <a:endParaRPr lang="zh-CN" alt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234" y="3143247"/>
            <a:ext cx="307007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  <a:ea typeface="+mn-ea"/>
                <a:hlinkClick r:id="rId4" action="ppaction://hlinksldjump"/>
              </a:rPr>
              <a:t>课文分析</a:t>
            </a:r>
            <a:endParaRPr lang="zh-CN" altLang="en-US" sz="5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+mn-lt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24337" y="1000108"/>
            <a:ext cx="391956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ea typeface="+mn-ea"/>
                <a:hlinkClick r:id="rId5" action="ppaction://hlinksldjump"/>
              </a:rPr>
              <a:t>字词复习</a:t>
            </a:r>
            <a:endParaRPr lang="zh-CN" alt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15250" y="2967038"/>
            <a:ext cx="5715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4876" y="3143248"/>
            <a:ext cx="335758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+mn-ea"/>
                <a:hlinkClick r:id="rId6" action="ppaction://hlinksldjump"/>
              </a:rPr>
              <a:t>图片欣赏</a:t>
            </a:r>
            <a:endParaRPr lang="zh-CN" alt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3298" y="5286388"/>
            <a:ext cx="783740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hlinkClick r:id="rId7" action="ppaction://hlinksldjump"/>
              </a:rPr>
              <a:t>作者简介</a:t>
            </a:r>
            <a:endParaRPr lang="zh-CN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8215313" y="6286500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  <a:hlinkClick r:id="rId5" action="ppaction://hlinksldjump"/>
              </a:rPr>
              <a:t>返回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3298" y="714356"/>
            <a:ext cx="299000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</a:rPr>
              <a:t>听一听</a:t>
            </a:r>
          </a:p>
        </p:txBody>
      </p:sp>
      <p:pic>
        <p:nvPicPr>
          <p:cNvPr id="6" name="读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858000" y="114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.wmv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428596" y="2286000"/>
            <a:ext cx="8215370" cy="3929082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7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71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5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smtClean="0">
                <a:latin typeface="楷体"/>
                <a:ea typeface="楷体"/>
                <a:cs typeface="楷体"/>
              </a:rPr>
              <a:t>老舍的一生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5686425" cy="476885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200" dirty="0" smtClean="0"/>
              <a:t>老舍（</a:t>
            </a:r>
            <a:r>
              <a:rPr lang="en-US" altLang="zh-CN" sz="3200" dirty="0" smtClean="0"/>
              <a:t>1899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1966</a:t>
            </a:r>
            <a:r>
              <a:rPr lang="zh-CN" altLang="en-US" sz="3200" dirty="0" smtClean="0"/>
              <a:t>） 现、当代作家。原名舒庆春，字舍予，另有笔名絮青，鸿来、非我等。满族，北京人。出生于一个贫民家庭。</a:t>
            </a:r>
            <a:r>
              <a:rPr lang="en-US" altLang="zh-CN" sz="3200" dirty="0" smtClean="0"/>
              <a:t>1918</a:t>
            </a:r>
            <a:r>
              <a:rPr lang="zh-CN" altLang="en-US" sz="3200" dirty="0" smtClean="0"/>
              <a:t>年北京师范学校毕业后任小学校长和中学教员。</a:t>
            </a:r>
            <a:r>
              <a:rPr lang="en-US" altLang="zh-CN" sz="3200" dirty="0" smtClean="0"/>
              <a:t>1924</a:t>
            </a:r>
            <a:r>
              <a:rPr lang="zh-CN" altLang="en-US" sz="3200" dirty="0" smtClean="0"/>
              <a:t>年赴英国任伦敦大学东方学院汉语讲师，阅读了大量英文作品，并从事小说创作， </a:t>
            </a:r>
            <a:r>
              <a:rPr lang="en-US" altLang="zh-CN" sz="3200" dirty="0" smtClean="0"/>
              <a:t>1926</a:t>
            </a:r>
            <a:r>
              <a:rPr lang="zh-CN" altLang="en-US" sz="3200" dirty="0" smtClean="0"/>
              <a:t>年加入文学研究 会。</a:t>
            </a:r>
            <a:r>
              <a:rPr lang="en-US" altLang="zh-CN" sz="3200" dirty="0" smtClean="0"/>
              <a:t>1930</a:t>
            </a:r>
            <a:r>
              <a:rPr lang="zh-CN" altLang="en-US" sz="3200" dirty="0" smtClean="0"/>
              <a:t>年回国后任济南齐鲁大学、青岛山东大学教授。抗日战争爆发后南下赴汉口和重庆。</a:t>
            </a:r>
            <a:r>
              <a:rPr lang="en-US" altLang="zh-CN" sz="3200" dirty="0" smtClean="0"/>
              <a:t>1938</a:t>
            </a:r>
            <a:r>
              <a:rPr lang="zh-CN" altLang="en-US" sz="3200" dirty="0" smtClean="0"/>
              <a:t>年中华全国文艺界抗敌协会成立，他被选为理事兼总务部主任，主持文协日常工作。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200" dirty="0" smtClean="0"/>
              <a:t>在创作上，以抗战救国为主题，写了各种形式的文艺作品。</a:t>
            </a:r>
            <a:r>
              <a:rPr lang="en-US" altLang="zh-CN" sz="3200" dirty="0" smtClean="0"/>
              <a:t>1946</a:t>
            </a:r>
            <a:r>
              <a:rPr lang="zh-CN" altLang="en-US" sz="3200" dirty="0" smtClean="0"/>
              <a:t>年应邀赴美国讲学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年，期满后旅居美国从事创作。中华人民共和国成立后不久应召回国，曾任中国文联副主席、中国作家协会副主席、中国民间文艺研究会副主席等职。参加政治、社会、文化和对外友好交流等活动，注意对青年文学工作者的培养和辅导，曾因创作优秀话剧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龙须沟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而被授予“人民艺术家”称号。“文化大革命”初期因被迫害而弃世。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16388" name="内容占位符 4" descr="laoshe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429375" y="1571625"/>
            <a:ext cx="2357438" cy="3571875"/>
          </a:xfrm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6786563" y="6000750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  <a:hlinkClick r:id="rId4" action="ppaction://hlinksldjump"/>
              </a:rPr>
              <a:t>返回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785813" y="1857375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考虑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6429375" y="1714500"/>
            <a:ext cx="1500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抓痒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785813" y="292893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口腔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3857625" y="2857500"/>
            <a:ext cx="2143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稿纸</a:t>
            </a:r>
          </a:p>
        </p:txBody>
      </p:sp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6429375" y="2857500"/>
            <a:ext cx="1285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玩耍</a:t>
            </a:r>
          </a:p>
        </p:txBody>
      </p: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785813" y="3929063"/>
            <a:ext cx="1214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摔倒</a:t>
            </a:r>
          </a:p>
        </p:txBody>
      </p:sp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4000500" y="3857625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跌倒</a:t>
            </a:r>
          </a:p>
        </p:txBody>
      </p:sp>
      <p:sp>
        <p:nvSpPr>
          <p:cNvPr id="17417" name="TextBox 10"/>
          <p:cNvSpPr txBox="1">
            <a:spLocks noChangeArrowheads="1"/>
          </p:cNvSpPr>
          <p:nvPr/>
        </p:nvSpPr>
        <p:spPr bwMode="auto">
          <a:xfrm>
            <a:off x="6357938" y="3714750"/>
            <a:ext cx="1643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胆子</a:t>
            </a:r>
          </a:p>
        </p:txBody>
      </p:sp>
      <p:sp>
        <p:nvSpPr>
          <p:cNvPr id="17418" name="TextBox 11"/>
          <p:cNvSpPr txBox="1">
            <a:spLocks noChangeArrowheads="1"/>
          </p:cNvSpPr>
          <p:nvPr/>
        </p:nvSpPr>
        <p:spPr bwMode="auto">
          <a:xfrm>
            <a:off x="714375" y="5000625"/>
            <a:ext cx="1285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开辟</a:t>
            </a:r>
          </a:p>
        </p:txBody>
      </p:sp>
      <p:sp>
        <p:nvSpPr>
          <p:cNvPr id="17419" name="TextBox 12"/>
          <p:cNvSpPr txBox="1">
            <a:spLocks noChangeArrowheads="1"/>
          </p:cNvSpPr>
          <p:nvPr/>
        </p:nvSpPr>
        <p:spPr bwMode="auto">
          <a:xfrm>
            <a:off x="4000500" y="4929188"/>
            <a:ext cx="1500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责打</a:t>
            </a: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6357938" y="4857750"/>
            <a:ext cx="1571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latin typeface="Calibri" pitchFamily="34" charset="0"/>
              </a:rPr>
              <a:t>遭殃</a:t>
            </a:r>
          </a:p>
        </p:txBody>
      </p:sp>
      <p:sp>
        <p:nvSpPr>
          <p:cNvPr id="15" name="矩形 14"/>
          <p:cNvSpPr/>
          <p:nvPr/>
        </p:nvSpPr>
        <p:spPr>
          <a:xfrm>
            <a:off x="653298" y="285728"/>
            <a:ext cx="72762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ea typeface="+mn-ea"/>
              </a:rPr>
              <a:t>读一读     记一记</a:t>
            </a:r>
          </a:p>
        </p:txBody>
      </p:sp>
      <p:sp>
        <p:nvSpPr>
          <p:cNvPr id="17422" name="TextBox 16"/>
          <p:cNvSpPr txBox="1">
            <a:spLocks noChangeArrowheads="1"/>
          </p:cNvSpPr>
          <p:nvPr/>
        </p:nvSpPr>
        <p:spPr bwMode="auto">
          <a:xfrm>
            <a:off x="3714750" y="1928813"/>
            <a:ext cx="1357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</a:rPr>
              <a:t>   </a:t>
            </a:r>
            <a:r>
              <a:rPr lang="zh-CN" altLang="en-US" sz="3600">
                <a:latin typeface="Calibri" pitchFamily="34" charset="0"/>
              </a:rPr>
              <a:t>任凭</a:t>
            </a:r>
          </a:p>
        </p:txBody>
      </p:sp>
      <p:sp>
        <p:nvSpPr>
          <p:cNvPr id="17423" name="TextBox 15"/>
          <p:cNvSpPr txBox="1">
            <a:spLocks noChangeArrowheads="1"/>
          </p:cNvSpPr>
          <p:nvPr/>
        </p:nvSpPr>
        <p:spPr bwMode="auto">
          <a:xfrm>
            <a:off x="7786688" y="600075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  <a:hlinkClick r:id="rId3" action="ppaction://hlinksldjump"/>
              </a:rPr>
              <a:t>返回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0" grpId="0"/>
      <p:bldP spid="174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黑体" pitchFamily="49" charset="-122"/>
                <a:ea typeface="黑体" pitchFamily="49" charset="-122"/>
              </a:rPr>
              <a:t>读一读  想一想</a:t>
            </a:r>
            <a:endParaRPr lang="zh-CN" altLang="en-US" sz="6600" dirty="0">
              <a:solidFill>
                <a:schemeClr val="accent3">
                  <a:lumMod val="40000"/>
                  <a:lumOff val="6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4291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dirty="0" smtClean="0"/>
              <a:t>请同学们边浏览课文，边给文章</a:t>
            </a:r>
            <a:r>
              <a:rPr lang="zh-CN" altLang="en-US" sz="4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分段</a:t>
            </a:r>
            <a:r>
              <a:rPr lang="zh-CN" altLang="en-US" sz="4400" dirty="0" smtClean="0"/>
              <a:t>并用简洁的话</a:t>
            </a:r>
            <a:r>
              <a:rPr lang="zh-CN" altLang="en-US" sz="4400" dirty="0" smtClean="0">
                <a:solidFill>
                  <a:schemeClr val="accent5">
                    <a:lumMod val="75000"/>
                  </a:schemeClr>
                </a:solidFill>
              </a:rPr>
              <a:t>概括大意</a:t>
            </a:r>
            <a:r>
              <a:rPr lang="zh-CN" altLang="en-US" sz="4400" dirty="0" smtClean="0"/>
              <a:t>。</a:t>
            </a:r>
            <a:endParaRPr lang="en-US" altLang="zh-CN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dirty="0" smtClean="0"/>
              <a:t>第一段（第</a:t>
            </a:r>
            <a:r>
              <a:rPr lang="en-US" altLang="zh-CN" sz="4400" dirty="0" smtClean="0"/>
              <a:t>1</a:t>
            </a:r>
            <a:r>
              <a:rPr lang="zh-CN" altLang="en-US" sz="4400" dirty="0" smtClean="0"/>
              <a:t>－</a:t>
            </a:r>
            <a:r>
              <a:rPr lang="en-US" altLang="zh-CN" sz="4400" dirty="0" smtClean="0"/>
              <a:t>3</a:t>
            </a:r>
            <a:r>
              <a:rPr lang="zh-CN" altLang="en-US" sz="4400" dirty="0" smtClean="0"/>
              <a:t>自然段）写猫的</a:t>
            </a:r>
            <a:r>
              <a:rPr lang="zh-CN" altLang="en-US" sz="4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性格古怪</a:t>
            </a:r>
            <a:r>
              <a:rPr lang="zh-CN" altLang="en-US" sz="4400" dirty="0" smtClean="0"/>
              <a:t>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400" dirty="0" smtClean="0"/>
              <a:t>第二段（第</a:t>
            </a:r>
            <a:r>
              <a:rPr lang="en-US" altLang="zh-CN" sz="4400" dirty="0" smtClean="0"/>
              <a:t>4</a:t>
            </a:r>
            <a:r>
              <a:rPr lang="zh-CN" altLang="en-US" sz="4400" dirty="0" smtClean="0"/>
              <a:t>自然段）满月小猫的</a:t>
            </a:r>
            <a:r>
              <a:rPr lang="zh-CN" altLang="en-US" sz="4400" dirty="0" smtClean="0">
                <a:solidFill>
                  <a:schemeClr val="accent6">
                    <a:lumMod val="75000"/>
                  </a:schemeClr>
                </a:solidFill>
              </a:rPr>
              <a:t>特点</a:t>
            </a:r>
            <a:r>
              <a:rPr lang="zh-CN" altLang="en-US" sz="4400" dirty="0" smtClean="0"/>
              <a:t>。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 smtClean="0"/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7429500" y="6143625"/>
            <a:ext cx="928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  <a:hlinkClick r:id="rId3" action="ppaction://hlinksldjump"/>
              </a:rPr>
              <a:t>返回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3" grpI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tu1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57158" y="3929066"/>
            <a:ext cx="3929090" cy="29289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内容占位符 7" descr="tu3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5000628" y="3929066"/>
            <a:ext cx="3929058" cy="292893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图片 8" descr="tu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3929090" cy="30718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图片 9" descr="tu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818" y="214290"/>
            <a:ext cx="3786182" cy="30003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矩形 10"/>
          <p:cNvSpPr/>
          <p:nvPr/>
        </p:nvSpPr>
        <p:spPr>
          <a:xfrm>
            <a:off x="4214810" y="2000240"/>
            <a:ext cx="1285884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/>
                <a:solidFill>
                  <a:schemeClr val="accent3"/>
                </a:solidFill>
                <a:latin typeface="+mn-lt"/>
                <a:ea typeface="+mn-ea"/>
              </a:rPr>
              <a:t>看一看</a:t>
            </a:r>
          </a:p>
        </p:txBody>
      </p:sp>
      <p:sp>
        <p:nvSpPr>
          <p:cNvPr id="19463" name="TextBox 11"/>
          <p:cNvSpPr txBox="1">
            <a:spLocks noChangeArrowheads="1"/>
          </p:cNvSpPr>
          <p:nvPr/>
        </p:nvSpPr>
        <p:spPr bwMode="auto">
          <a:xfrm>
            <a:off x="4214813" y="6286500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itchFamily="34" charset="0"/>
                <a:hlinkClick r:id="rId6" action="ppaction://hlinksldjump"/>
              </a:rPr>
              <a:t>返回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t="-4000" r="-4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0166" y="428605"/>
            <a:ext cx="607223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+mn-ea"/>
              </a:rPr>
              <a:t>家庭作业</a:t>
            </a:r>
          </a:p>
        </p:txBody>
      </p:sp>
      <p:sp>
        <p:nvSpPr>
          <p:cNvPr id="3" name="矩形 2"/>
          <p:cNvSpPr/>
          <p:nvPr/>
        </p:nvSpPr>
        <p:spPr>
          <a:xfrm>
            <a:off x="214283" y="2357430"/>
            <a:ext cx="892971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1.</a:t>
            </a: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复习课文，理解猫的特点。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720" y="4000504"/>
            <a:ext cx="842968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ea typeface="+mn-ea"/>
              </a:rPr>
              <a:t>2.</a:t>
            </a:r>
            <a:r>
              <a:rPr lang="zh-CN" altLang="en-US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  <a:ea typeface="+mn-ea"/>
              </a:rPr>
              <a:t>复习生字词，准备听写。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298" y="2643182"/>
            <a:ext cx="720485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孩子们，再见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564</Words>
  <Application>Microsoft Office PowerPoint</Application>
  <PresentationFormat>全屏显示(4:3)</PresentationFormat>
  <Paragraphs>39</Paragraphs>
  <Slides>9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老舍的一生</vt:lpstr>
      <vt:lpstr>幻灯片 5</vt:lpstr>
      <vt:lpstr>读一读  想一想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dbc</dc:creator>
  <cp:lastModifiedBy>dbc</cp:lastModifiedBy>
  <cp:revision>25</cp:revision>
  <dcterms:created xsi:type="dcterms:W3CDTF">2011-09-28T09:40:29Z</dcterms:created>
  <dcterms:modified xsi:type="dcterms:W3CDTF">2011-09-28T15:56:08Z</dcterms:modified>
</cp:coreProperties>
</file>