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505" r:id="rId3"/>
    <p:sldId id="371" r:id="rId4"/>
    <p:sldId id="373" r:id="rId5"/>
    <p:sldId id="467" r:id="rId6"/>
    <p:sldId id="579" r:id="rId7"/>
    <p:sldId id="469" r:id="rId8"/>
    <p:sldId id="351" r:id="rId9"/>
    <p:sldId id="419" r:id="rId10"/>
    <p:sldId id="639" r:id="rId11"/>
    <p:sldId id="293" r:id="rId12"/>
    <p:sldId id="285" r:id="rId13"/>
    <p:sldId id="628" r:id="rId14"/>
    <p:sldId id="354" r:id="rId15"/>
    <p:sldId id="357" r:id="rId16"/>
    <p:sldId id="614" r:id="rId17"/>
    <p:sldId id="634" r:id="rId18"/>
    <p:sldId id="636" r:id="rId19"/>
    <p:sldId id="633" r:id="rId20"/>
    <p:sldId id="627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4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4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4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4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4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4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4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4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4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0000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1068"/>
      </p:cViewPr>
      <p:guideLst>
        <p:guide orient="horz" pos="2251"/>
        <p:guide pos="284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3" d="100"/>
        <a:sy n="9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12BB87-7605-471F-B339-8804E8BED1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ECA0EF-C143-4136-8485-CFC76454867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18F5DB-A1FD-479F-BDC1-F7871CDF0D2F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C8D63F-3872-4336-B98F-E607B3CEAF27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2E4402-D79F-4229-B492-89AD3BF8AD87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41D932-48C9-4748-A304-CAFE179DB107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5B51D4-63CE-47A0-BA06-057F631539A6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8E1F52-01F9-454B-9144-C5F6B6A3C57F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2EDAD9-7B89-4CCD-B018-7CF79F5D99F9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1CF653-36EE-4FD9-A03E-B552C97E1576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495E0-3A2D-4FEB-A405-F047BBB93242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7C72A4-3BEE-4F9B-BE8E-DD19F4F1F56A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14ABAD-95FA-4052-88EB-98F49393B411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61D86FF2-C7E2-4769-9780-D2298353C8DA}" type="slidenum">
              <a:rPr lang="zh-CN" alt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oleObject" Target="../embeddings/oleObject4.bin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oleObject" Target="../embeddings/oleObject5.bin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png"/><Relationship Id="rId3" Type="http://schemas.openxmlformats.org/officeDocument/2006/relationships/oleObject" Target="../embeddings/oleObject7.bin"/><Relationship Id="rId2" Type="http://schemas.openxmlformats.org/officeDocument/2006/relationships/image" Target="../media/image11.png"/><Relationship Id="rId1" Type="http://schemas.openxmlformats.org/officeDocument/2006/relationships/oleObject" Target="../embeddings/oleObject6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oleObject" Target="../embeddings/oleObject8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7.xml"/><Relationship Id="rId3" Type="http://schemas.openxmlformats.org/officeDocument/2006/relationships/oleObject" Target="../embeddings/oleObject3.bin"/><Relationship Id="rId2" Type="http://schemas.openxmlformats.org/officeDocument/2006/relationships/image" Target="../media/image7.wmf"/><Relationship Id="rId1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48361" y="2060848"/>
            <a:ext cx="5283994" cy="3540276"/>
          </a:xfrm>
          <a:prstGeom prst="rect">
            <a:avLst/>
          </a:prstGeom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1161008" y="737409"/>
            <a:ext cx="6696744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80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 大</a:t>
            </a:r>
            <a:r>
              <a:rPr lang="zh-CN" altLang="en-US" sz="80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禹治</a:t>
            </a:r>
            <a:r>
              <a:rPr lang="zh-CN" altLang="en-US" sz="80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水</a:t>
            </a:r>
            <a:endParaRPr lang="zh-CN" altLang="en-US" sz="80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ldLvl="0" autoUpdateAnimBg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4932363" y="765175"/>
          <a:ext cx="4152900" cy="540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2" imgW="2838450" imgH="3905250" progId="PBrush">
                  <p:embed/>
                </p:oleObj>
              </mc:Choice>
              <mc:Fallback>
                <p:oleObj name="" r:id="rId2" imgW="2838450" imgH="3905250" progId="PBrush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932363" y="765175"/>
                        <a:ext cx="4152900" cy="54006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107950" y="1628775"/>
            <a:ext cx="4953000" cy="3382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chemeClr val="accent2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 禹在外治水（  ）年，曾经  次路过自己的家门，但他   次也没有进去看一看。禹的儿子  多岁了，还不知道父亲是个什么样子。</a:t>
            </a:r>
            <a:endParaRPr lang="zh-CN" altLang="en-US" sz="3600" b="1" dirty="0">
              <a:solidFill>
                <a:srgbClr val="00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3571868" y="1643050"/>
            <a:ext cx="10795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十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三</a:t>
            </a:r>
            <a:endParaRPr lang="zh-CN" altLang="en-US" sz="3600" b="1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1981200" y="2133600"/>
            <a:ext cx="15462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三</a:t>
            </a:r>
            <a:endParaRPr lang="zh-CN" altLang="en-US" sz="4000" b="1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2916238" y="2636838"/>
            <a:ext cx="10890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一</a:t>
            </a:r>
            <a:endParaRPr lang="zh-CN" altLang="en-US" b="1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971550" y="3717925"/>
            <a:ext cx="14605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十</a:t>
            </a:r>
            <a:endParaRPr lang="zh-CN" altLang="en-US" b="1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1116013" y="909638"/>
            <a:ext cx="618648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755650" y="655638"/>
            <a:ext cx="50419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</a:rPr>
              <a:t>三过家门而不入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877888" y="793750"/>
            <a:ext cx="35496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688975" y="844550"/>
            <a:ext cx="445928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900113" y="692150"/>
            <a:ext cx="3960812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684213" y="765175"/>
            <a:ext cx="8229600" cy="2287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</a:rPr>
              <a:t>                </a:t>
            </a:r>
            <a:r>
              <a:rPr lang="zh-CN" altLang="en-US" sz="4800" b="1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他带领老百姓挖通了九条大河，劈开了九座大山，引导洪水流入了大海。</a:t>
            </a:r>
            <a:endParaRPr lang="zh-CN" altLang="en-US" sz="4800" b="1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graphicFrame>
        <p:nvGraphicFramePr>
          <p:cNvPr id="18435" name="Object 3"/>
          <p:cNvGraphicFramePr>
            <a:graphicFrameLocks noChangeAspect="1"/>
          </p:cNvGraphicFramePr>
          <p:nvPr/>
        </p:nvGraphicFramePr>
        <p:xfrm>
          <a:off x="323850" y="3573463"/>
          <a:ext cx="8569325" cy="3097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2" imgW="2028825" imgH="1571625" progId="PBrush">
                  <p:embed/>
                </p:oleObj>
              </mc:Choice>
              <mc:Fallback>
                <p:oleObj name="" r:id="rId2" imgW="2028825" imgH="1571625" progId="PBrush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23850" y="3573463"/>
                        <a:ext cx="8569325" cy="30972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8436" name="Group 4"/>
          <p:cNvGrpSpPr/>
          <p:nvPr/>
        </p:nvGrpSpPr>
        <p:grpSpPr bwMode="auto">
          <a:xfrm>
            <a:off x="4356100" y="817563"/>
            <a:ext cx="4603750" cy="1490662"/>
            <a:chOff x="0" y="0"/>
            <a:chExt cx="2900" cy="939"/>
          </a:xfrm>
        </p:grpSpPr>
        <p:sp>
          <p:nvSpPr>
            <p:cNvPr id="18437" name="Rectangle 5"/>
            <p:cNvSpPr>
              <a:spLocks noChangeArrowheads="1"/>
            </p:cNvSpPr>
            <p:nvPr/>
          </p:nvSpPr>
          <p:spPr bwMode="auto">
            <a:xfrm>
              <a:off x="1905" y="0"/>
              <a:ext cx="995" cy="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4800" b="1">
                  <a:solidFill>
                    <a:srgbClr val="FF0000"/>
                  </a:solidFill>
                  <a:ea typeface="楷体_GB2312" panose="02010609030101010101" pitchFamily="1" charset="-122"/>
                </a:rPr>
                <a:t>九条 </a:t>
              </a:r>
              <a:endParaRPr lang="zh-CN" altLang="en-US" sz="4800" b="1">
                <a:solidFill>
                  <a:srgbClr val="FF0000"/>
                </a:solidFill>
                <a:ea typeface="楷体_GB2312" panose="02010609030101010101" pitchFamily="1" charset="-122"/>
              </a:endParaRPr>
            </a:p>
          </p:txBody>
        </p:sp>
        <p:sp>
          <p:nvSpPr>
            <p:cNvPr id="18438" name="Rectangle 6"/>
            <p:cNvSpPr>
              <a:spLocks noChangeArrowheads="1"/>
            </p:cNvSpPr>
            <p:nvPr/>
          </p:nvSpPr>
          <p:spPr bwMode="auto">
            <a:xfrm>
              <a:off x="0" y="420"/>
              <a:ext cx="888" cy="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4800" b="1">
                  <a:solidFill>
                    <a:srgbClr val="FF0000"/>
                  </a:solidFill>
                  <a:ea typeface="楷体_GB2312" panose="02010609030101010101" pitchFamily="1" charset="-122"/>
                </a:rPr>
                <a:t>九座</a:t>
              </a:r>
              <a:endParaRPr lang="zh-CN" altLang="en-US" sz="4800" b="1">
                <a:solidFill>
                  <a:srgbClr val="FF0000"/>
                </a:solidFill>
                <a:ea typeface="楷体_GB2312" panose="02010609030101010101" pitchFamily="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0" y="260350"/>
          <a:ext cx="4572000" cy="4681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" r:id="rId1" imgW="6115050" imgH="4591050" progId="PBrush">
                  <p:embed/>
                </p:oleObj>
              </mc:Choice>
              <mc:Fallback>
                <p:oleObj name="" r:id="rId1" imgW="6115050" imgH="4591050" progId="PBrush">
                  <p:embed/>
                  <p:pic>
                    <p:nvPicPr>
                      <p:cNvPr id="0" name="图片 512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rcRect r="1010"/>
                      <a:stretch>
                        <a:fillRect/>
                      </a:stretch>
                    </p:blipFill>
                    <p:spPr>
                      <a:xfrm>
                        <a:off x="0" y="260350"/>
                        <a:ext cx="4572000" cy="46815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59" name="Object 3"/>
          <p:cNvGraphicFramePr>
            <a:graphicFrameLocks noChangeAspect="1"/>
          </p:cNvGraphicFramePr>
          <p:nvPr/>
        </p:nvGraphicFramePr>
        <p:xfrm>
          <a:off x="4572000" y="260350"/>
          <a:ext cx="4572000" cy="4681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" r:id="rId3" imgW="6143625" imgH="4591050" progId="PBrush">
                  <p:embed/>
                </p:oleObj>
              </mc:Choice>
              <mc:Fallback>
                <p:oleObj name="" r:id="rId3" imgW="6143625" imgH="4591050" progId="PBrush">
                  <p:embed/>
                  <p:pic>
                    <p:nvPicPr>
                      <p:cNvPr id="0" name="图片 5121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72000" y="260350"/>
                        <a:ext cx="4572000" cy="46815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0" y="5157788"/>
            <a:ext cx="9144000" cy="118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/>
              <a:t>       </a:t>
            </a:r>
            <a:r>
              <a:rPr lang="zh-CN" altLang="en-US" sz="3600" b="1">
                <a:ea typeface="楷体_GB2312" panose="02010609030101010101" pitchFamily="1" charset="-122"/>
              </a:rPr>
              <a:t>洪水被制伏了，老百姓过上了</a:t>
            </a:r>
            <a:r>
              <a:rPr lang="zh-CN" altLang="en-US" sz="3600" b="1">
                <a:solidFill>
                  <a:srgbClr val="CC0000"/>
                </a:solidFill>
                <a:ea typeface="楷体_GB2312" panose="02010609030101010101" pitchFamily="1" charset="-122"/>
              </a:rPr>
              <a:t>安定的日子</a:t>
            </a:r>
            <a:r>
              <a:rPr lang="zh-CN" altLang="en-US" sz="3600" b="1">
                <a:ea typeface="楷体_GB2312" panose="02010609030101010101" pitchFamily="1" charset="-122"/>
              </a:rPr>
              <a:t>，从此，大禹的名字</a:t>
            </a:r>
            <a:r>
              <a:rPr lang="zh-CN" altLang="en-US" sz="3600" b="1">
                <a:solidFill>
                  <a:srgbClr val="FF0000"/>
                </a:solidFill>
                <a:ea typeface="楷体_GB2312" panose="02010609030101010101" pitchFamily="1" charset="-122"/>
              </a:rPr>
              <a:t>世代相传</a:t>
            </a:r>
            <a:r>
              <a:rPr lang="zh-CN" altLang="en-US" sz="3600" b="1"/>
              <a:t>。</a:t>
            </a:r>
            <a:endParaRPr lang="zh-CN" alt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1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3850" y="1989138"/>
            <a:ext cx="3997325" cy="4103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483" name="Picture 3" descr="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0" y="1989138"/>
            <a:ext cx="4176713" cy="410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2484438" y="765175"/>
            <a:ext cx="43211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>
                <a:solidFill>
                  <a:srgbClr val="000000"/>
                </a:solidFill>
              </a:rPr>
              <a:t>（        ）的日子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3132138" y="765175"/>
            <a:ext cx="158273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</a:rPr>
              <a:t>安定</a:t>
            </a:r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autoUpdateAnimBg="0"/>
      <p:bldP spid="20485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36513" y="3878263"/>
          <a:ext cx="9144000" cy="2979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" r:id="rId1" imgW="4210050" imgH="1371600" progId="PBrush">
                  <p:embed/>
                </p:oleObj>
              </mc:Choice>
              <mc:Fallback>
                <p:oleObj name="" r:id="rId1" imgW="4210050" imgH="1371600" progId="PBrush">
                  <p:embed/>
                  <p:pic>
                    <p:nvPicPr>
                      <p:cNvPr id="0" name="图片 614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6513" y="3878263"/>
                        <a:ext cx="9144000" cy="29797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539750" y="909638"/>
            <a:ext cx="8569325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>
                <a:latin typeface="Times New Roman" panose="02020603050405020304" pitchFamily="18" charset="0"/>
                <a:ea typeface="楷体_GB2312" panose="02010609030101010101" pitchFamily="1" charset="-122"/>
              </a:rPr>
              <a:t>      </a:t>
            </a:r>
            <a:r>
              <a:rPr lang="zh-CN" altLang="en-US" sz="4800" b="1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  洪水被</a:t>
            </a:r>
            <a:r>
              <a:rPr lang="zh-CN" altLang="en-US" sz="48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制伏</a:t>
            </a:r>
            <a:r>
              <a:rPr lang="zh-CN" altLang="en-US" sz="4800" b="1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了，老百姓过上了</a:t>
            </a:r>
            <a:r>
              <a:rPr lang="zh-CN" altLang="en-US" sz="48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安定</a:t>
            </a:r>
            <a:r>
              <a:rPr lang="zh-CN" altLang="en-US" sz="4800" b="1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的日子，从此，大禹的名字</a:t>
            </a:r>
            <a:r>
              <a:rPr lang="zh-CN" altLang="en-US" sz="48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世代代相传</a:t>
            </a:r>
            <a:r>
              <a:rPr lang="zh-CN" altLang="en-US" sz="4800" b="1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。</a:t>
            </a:r>
            <a:endParaRPr lang="zh-CN" altLang="en-US" sz="4800" b="1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908050"/>
            <a:ext cx="6480175" cy="1143000"/>
          </a:xfrm>
        </p:spPr>
        <p:txBody>
          <a:bodyPr/>
          <a:lstStyle/>
          <a:p>
            <a:r>
              <a:rPr lang="zh-CN" altLang="en-US" sz="4000" b="1" dirty="0">
                <a:solidFill>
                  <a:schemeClr val="hlink"/>
                </a:solidFill>
              </a:rPr>
              <a:t>拓展延</a:t>
            </a:r>
            <a:r>
              <a:rPr lang="zh-CN" altLang="en-US" sz="4000" b="1" dirty="0" smtClean="0">
                <a:solidFill>
                  <a:schemeClr val="hlink"/>
                </a:solidFill>
              </a:rPr>
              <a:t>伸（</a:t>
            </a:r>
            <a:r>
              <a:rPr lang="zh-CN" altLang="en-US" b="1" dirty="0">
                <a:solidFill>
                  <a:srgbClr val="000000"/>
                </a:solidFill>
              </a:rPr>
              <a:t>合理想象</a:t>
            </a:r>
            <a:r>
              <a:rPr lang="zh-CN" altLang="en-US" dirty="0">
                <a:solidFill>
                  <a:schemeClr val="hlink"/>
                </a:solidFill>
              </a:rPr>
              <a:t>）</a:t>
            </a:r>
            <a:endParaRPr lang="zh-CN" altLang="en-US" dirty="0">
              <a:solidFill>
                <a:schemeClr val="hlink"/>
              </a:solidFill>
            </a:endParaRPr>
          </a:p>
        </p:txBody>
      </p:sp>
      <p:sp>
        <p:nvSpPr>
          <p:cNvPr id="22531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107504" y="2132856"/>
            <a:ext cx="8732837" cy="3886200"/>
          </a:xfrm>
        </p:spPr>
        <p:txBody>
          <a:bodyPr/>
          <a:lstStyle/>
          <a:p>
            <a:pPr>
              <a:lnSpc>
                <a:spcPct val="150000"/>
              </a:lnSpc>
              <a:buFontTx/>
              <a:buNone/>
            </a:pPr>
            <a:r>
              <a:rPr lang="zh-CN" altLang="en-US" dirty="0"/>
              <a:t>       </a:t>
            </a:r>
            <a:r>
              <a:rPr lang="zh-CN" altLang="en-US" b="1" dirty="0">
                <a:solidFill>
                  <a:srgbClr val="000000"/>
                </a:solidFill>
              </a:rPr>
              <a:t>  在这美满、幸福的日子里，如果你是大禹的邻居，你会对他说些什么呢？</a:t>
            </a:r>
            <a:endParaRPr lang="zh-CN" altLang="en-US" b="1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  <a:buFontTx/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Group 2"/>
          <p:cNvGraphicFramePr>
            <a:graphicFrameLocks noGrp="1"/>
          </p:cNvGraphicFramePr>
          <p:nvPr/>
        </p:nvGraphicFramePr>
        <p:xfrm>
          <a:off x="2500313" y="1857375"/>
          <a:ext cx="4500562" cy="4332288"/>
        </p:xfrm>
        <a:graphic>
          <a:graphicData uri="http://schemas.openxmlformats.org/drawingml/2006/table">
            <a:tbl>
              <a:tblPr/>
              <a:tblGrid>
                <a:gridCol w="4500562"/>
              </a:tblGrid>
              <a:tr h="4332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23560" name="直接连接符 5"/>
          <p:cNvCxnSpPr>
            <a:cxnSpLocks noChangeShapeType="1"/>
          </p:cNvCxnSpPr>
          <p:nvPr/>
        </p:nvCxnSpPr>
        <p:spPr bwMode="auto">
          <a:xfrm rot="5400000">
            <a:off x="2679701" y="4035425"/>
            <a:ext cx="4214812" cy="15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61" name="直接连接符 7"/>
          <p:cNvCxnSpPr>
            <a:cxnSpLocks noChangeShapeType="1"/>
          </p:cNvCxnSpPr>
          <p:nvPr/>
        </p:nvCxnSpPr>
        <p:spPr bwMode="auto">
          <a:xfrm>
            <a:off x="2500313" y="4000500"/>
            <a:ext cx="4500562" cy="7143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562" name="TextBox 10"/>
          <p:cNvSpPr txBox="1">
            <a:spLocks noChangeArrowheads="1"/>
          </p:cNvSpPr>
          <p:nvPr/>
        </p:nvSpPr>
        <p:spPr bwMode="auto">
          <a:xfrm>
            <a:off x="3000375" y="1571625"/>
            <a:ext cx="928688" cy="424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7000" b="1">
                <a:latin typeface="楷体" panose="02010609060101010101" pitchFamily="49" charset="-122"/>
                <a:ea typeface="楷体" panose="02010609060101010101" pitchFamily="49" charset="-122"/>
              </a:rPr>
              <a:t>引</a:t>
            </a:r>
            <a:endParaRPr lang="zh-CN" altLang="en-US" sz="27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63" name="TextBox 11"/>
          <p:cNvSpPr txBox="1">
            <a:spLocks noChangeArrowheads="1"/>
          </p:cNvSpPr>
          <p:nvPr/>
        </p:nvSpPr>
        <p:spPr bwMode="auto">
          <a:xfrm>
            <a:off x="3059113" y="0"/>
            <a:ext cx="3929062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1800"/>
              <a:t> </a:t>
            </a:r>
            <a:r>
              <a:rPr lang="en-US" sz="12000"/>
              <a:t> yǐn</a:t>
            </a:r>
            <a:endParaRPr lang="zh-CN" altLang="en-US" sz="120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Group 2"/>
          <p:cNvGraphicFramePr>
            <a:graphicFrameLocks noGrp="1"/>
          </p:cNvGraphicFramePr>
          <p:nvPr/>
        </p:nvGraphicFramePr>
        <p:xfrm>
          <a:off x="2500313" y="1857375"/>
          <a:ext cx="4500562" cy="4332288"/>
        </p:xfrm>
        <a:graphic>
          <a:graphicData uri="http://schemas.openxmlformats.org/drawingml/2006/table">
            <a:tbl>
              <a:tblPr/>
              <a:tblGrid>
                <a:gridCol w="4500562"/>
              </a:tblGrid>
              <a:tr h="4332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24584" name="直接连接符 5"/>
          <p:cNvCxnSpPr>
            <a:cxnSpLocks noChangeShapeType="1"/>
          </p:cNvCxnSpPr>
          <p:nvPr/>
        </p:nvCxnSpPr>
        <p:spPr bwMode="auto">
          <a:xfrm rot="5400000">
            <a:off x="2679701" y="4035425"/>
            <a:ext cx="4214812" cy="15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585" name="直接连接符 7"/>
          <p:cNvCxnSpPr>
            <a:cxnSpLocks noChangeShapeType="1"/>
          </p:cNvCxnSpPr>
          <p:nvPr/>
        </p:nvCxnSpPr>
        <p:spPr bwMode="auto">
          <a:xfrm>
            <a:off x="2500313" y="4000500"/>
            <a:ext cx="4500562" cy="7143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586" name="TextBox 10"/>
          <p:cNvSpPr txBox="1">
            <a:spLocks noChangeArrowheads="1"/>
          </p:cNvSpPr>
          <p:nvPr/>
        </p:nvSpPr>
        <p:spPr bwMode="auto">
          <a:xfrm>
            <a:off x="3000375" y="1571625"/>
            <a:ext cx="928688" cy="424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7000" b="1">
                <a:latin typeface="楷体" panose="02010609060101010101" pitchFamily="49" charset="-122"/>
                <a:ea typeface="楷体" panose="02010609060101010101" pitchFamily="49" charset="-122"/>
              </a:rPr>
              <a:t>代</a:t>
            </a:r>
            <a:endParaRPr lang="zh-CN" altLang="en-US" sz="27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7" name="TextBox 11"/>
          <p:cNvSpPr txBox="1">
            <a:spLocks noChangeArrowheads="1"/>
          </p:cNvSpPr>
          <p:nvPr/>
        </p:nvSpPr>
        <p:spPr bwMode="auto">
          <a:xfrm>
            <a:off x="3059113" y="0"/>
            <a:ext cx="3929062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1800"/>
              <a:t> </a:t>
            </a:r>
            <a:r>
              <a:rPr lang="en-US" sz="12000"/>
              <a:t> dài</a:t>
            </a:r>
            <a:endParaRPr lang="zh-CN" altLang="en-US" sz="120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Group 2"/>
          <p:cNvGraphicFramePr>
            <a:graphicFrameLocks noGrp="1"/>
          </p:cNvGraphicFramePr>
          <p:nvPr/>
        </p:nvGraphicFramePr>
        <p:xfrm>
          <a:off x="2500313" y="1857375"/>
          <a:ext cx="4500562" cy="4332288"/>
        </p:xfrm>
        <a:graphic>
          <a:graphicData uri="http://schemas.openxmlformats.org/drawingml/2006/table">
            <a:tbl>
              <a:tblPr/>
              <a:tblGrid>
                <a:gridCol w="4500562"/>
              </a:tblGrid>
              <a:tr h="4332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25608" name="直接连接符 5"/>
          <p:cNvCxnSpPr>
            <a:cxnSpLocks noChangeShapeType="1"/>
          </p:cNvCxnSpPr>
          <p:nvPr/>
        </p:nvCxnSpPr>
        <p:spPr bwMode="auto">
          <a:xfrm rot="5400000">
            <a:off x="2679701" y="4035425"/>
            <a:ext cx="4214812" cy="15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09" name="直接连接符 7"/>
          <p:cNvCxnSpPr>
            <a:cxnSpLocks noChangeShapeType="1"/>
          </p:cNvCxnSpPr>
          <p:nvPr/>
        </p:nvCxnSpPr>
        <p:spPr bwMode="auto">
          <a:xfrm>
            <a:off x="2500313" y="4000500"/>
            <a:ext cx="4500562" cy="7143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610" name="TextBox 10"/>
          <p:cNvSpPr txBox="1">
            <a:spLocks noChangeArrowheads="1"/>
          </p:cNvSpPr>
          <p:nvPr/>
        </p:nvSpPr>
        <p:spPr bwMode="auto">
          <a:xfrm>
            <a:off x="3000375" y="1571625"/>
            <a:ext cx="928688" cy="424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7000" b="1">
                <a:latin typeface="楷体" panose="02010609060101010101" pitchFamily="49" charset="-122"/>
                <a:ea typeface="楷体" panose="02010609060101010101" pitchFamily="49" charset="-122"/>
              </a:rPr>
              <a:t>但</a:t>
            </a:r>
            <a:endParaRPr lang="zh-CN" altLang="en-US" sz="27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11" name="TextBox 11"/>
          <p:cNvSpPr txBox="1">
            <a:spLocks noChangeArrowheads="1"/>
          </p:cNvSpPr>
          <p:nvPr/>
        </p:nvSpPr>
        <p:spPr bwMode="auto">
          <a:xfrm>
            <a:off x="3059113" y="0"/>
            <a:ext cx="3929062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1800"/>
              <a:t> </a:t>
            </a:r>
            <a:r>
              <a:rPr lang="en-US" sz="12000"/>
              <a:t> dàn</a:t>
            </a:r>
            <a:endParaRPr lang="zh-CN" altLang="en-US" sz="120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Rot="1" noChangeArrowheads="1"/>
          </p:cNvSpPr>
          <p:nvPr>
            <p:ph type="body" sz="half" idx="4294967295"/>
          </p:nvPr>
        </p:nvSpPr>
        <p:spPr>
          <a:xfrm>
            <a:off x="323528" y="2780928"/>
            <a:ext cx="8291513" cy="2189163"/>
          </a:xfrm>
          <a:noFill/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800" b="1" dirty="0"/>
              <a:t>1</a:t>
            </a:r>
            <a:r>
              <a:rPr lang="zh-CN" altLang="en-US" sz="2800" b="1" dirty="0"/>
              <a:t>、抄写文中画线的词语。</a:t>
            </a:r>
            <a:endParaRPr lang="zh-CN" altLang="en-US" sz="2800" b="1" dirty="0"/>
          </a:p>
          <a:p>
            <a:pPr>
              <a:lnSpc>
                <a:spcPct val="150000"/>
              </a:lnSpc>
            </a:pPr>
            <a:r>
              <a:rPr lang="en-US" sz="2800" b="1" dirty="0"/>
              <a:t>2</a:t>
            </a:r>
            <a:r>
              <a:rPr lang="zh-CN" altLang="en-US" sz="2800" b="1" dirty="0"/>
              <a:t>、像</a:t>
            </a:r>
            <a:r>
              <a:rPr lang="zh-CN" altLang="en-US" sz="2800" b="1" dirty="0">
                <a:solidFill>
                  <a:srgbClr val="CC0000"/>
                </a:solidFill>
              </a:rPr>
              <a:t>大禹治水</a:t>
            </a:r>
            <a:r>
              <a:rPr lang="zh-CN" altLang="en-US" sz="2800" b="1" dirty="0"/>
              <a:t>这样的故事还有很多：如</a:t>
            </a:r>
            <a:r>
              <a:rPr lang="zh-CN" altLang="en-US" sz="2800" b="1" dirty="0">
                <a:solidFill>
                  <a:srgbClr val="CC0000"/>
                </a:solidFill>
              </a:rPr>
              <a:t>愚公移山、精卫填海</a:t>
            </a:r>
            <a:r>
              <a:rPr lang="zh-CN" altLang="en-US" sz="2800" b="1" dirty="0"/>
              <a:t>等，这些都是我们民族文化的一个重要组成部分，课外找找相关资料读一读</a:t>
            </a:r>
            <a:r>
              <a:rPr lang="zh-CN" altLang="en-US" sz="2800" b="1" dirty="0" smtClean="0"/>
              <a:t>。 </a:t>
            </a:r>
            <a:endParaRPr lang="zh-CN" altLang="en-US" sz="2800" b="1" dirty="0"/>
          </a:p>
        </p:txBody>
      </p:sp>
      <p:sp>
        <p:nvSpPr>
          <p:cNvPr id="26628" name="WordArt 4"/>
          <p:cNvSpPr>
            <a:spLocks noChangeArrowheads="1" noChangeShapeType="1"/>
          </p:cNvSpPr>
          <p:nvPr/>
        </p:nvSpPr>
        <p:spPr bwMode="auto">
          <a:xfrm>
            <a:off x="516930" y="548680"/>
            <a:ext cx="3457575" cy="16287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21787"/>
              </a:avLst>
            </a:prstTxWarp>
          </a:bodyPr>
          <a:lstStyle/>
          <a:p>
            <a:pPr algn="ctr"/>
            <a:r>
              <a:rPr lang="zh-CN" altLang="en-US" sz="3600" dirty="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作业：</a:t>
            </a:r>
            <a:endParaRPr lang="zh-CN" altLang="en-US" sz="3600" dirty="0">
              <a:ln w="9525">
                <a:solidFill>
                  <a:srgbClr val="CC99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5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未知"/>
          <p:cNvSpPr/>
          <p:nvPr/>
        </p:nvSpPr>
        <p:spPr bwMode="auto">
          <a:xfrm flipH="1" flipV="1">
            <a:off x="0" y="0"/>
            <a:ext cx="8991600" cy="6858000"/>
          </a:xfrm>
          <a:custGeom>
            <a:avLst/>
            <a:gdLst>
              <a:gd name="T0" fmla="*/ 0 w 5701"/>
              <a:gd name="T1" fmla="*/ 4244 h 4244"/>
              <a:gd name="T2" fmla="*/ 94 w 5701"/>
              <a:gd name="T3" fmla="*/ 4021 h 4244"/>
              <a:gd name="T4" fmla="*/ 129 w 5701"/>
              <a:gd name="T5" fmla="*/ 4009 h 4244"/>
              <a:gd name="T6" fmla="*/ 164 w 5701"/>
              <a:gd name="T7" fmla="*/ 3985 h 4244"/>
              <a:gd name="T8" fmla="*/ 235 w 5701"/>
              <a:gd name="T9" fmla="*/ 3926 h 4244"/>
              <a:gd name="T10" fmla="*/ 470 w 5701"/>
              <a:gd name="T11" fmla="*/ 3879 h 4244"/>
              <a:gd name="T12" fmla="*/ 540 w 5701"/>
              <a:gd name="T13" fmla="*/ 3856 h 4244"/>
              <a:gd name="T14" fmla="*/ 564 w 5701"/>
              <a:gd name="T15" fmla="*/ 3821 h 4244"/>
              <a:gd name="T16" fmla="*/ 599 w 5701"/>
              <a:gd name="T17" fmla="*/ 3797 h 4244"/>
              <a:gd name="T18" fmla="*/ 623 w 5701"/>
              <a:gd name="T19" fmla="*/ 3762 h 4244"/>
              <a:gd name="T20" fmla="*/ 693 w 5701"/>
              <a:gd name="T21" fmla="*/ 3715 h 4244"/>
              <a:gd name="T22" fmla="*/ 740 w 5701"/>
              <a:gd name="T23" fmla="*/ 3656 h 4244"/>
              <a:gd name="T24" fmla="*/ 822 w 5701"/>
              <a:gd name="T25" fmla="*/ 3503 h 4244"/>
              <a:gd name="T26" fmla="*/ 1152 w 5701"/>
              <a:gd name="T27" fmla="*/ 3303 h 4244"/>
              <a:gd name="T28" fmla="*/ 1187 w 5701"/>
              <a:gd name="T29" fmla="*/ 3233 h 4244"/>
              <a:gd name="T30" fmla="*/ 1269 w 5701"/>
              <a:gd name="T31" fmla="*/ 3104 h 4244"/>
              <a:gd name="T32" fmla="*/ 1304 w 5701"/>
              <a:gd name="T33" fmla="*/ 3080 h 4244"/>
              <a:gd name="T34" fmla="*/ 1340 w 5701"/>
              <a:gd name="T35" fmla="*/ 3068 h 4244"/>
              <a:gd name="T36" fmla="*/ 1363 w 5701"/>
              <a:gd name="T37" fmla="*/ 3033 h 4244"/>
              <a:gd name="T38" fmla="*/ 1469 w 5701"/>
              <a:gd name="T39" fmla="*/ 2998 h 4244"/>
              <a:gd name="T40" fmla="*/ 1504 w 5701"/>
              <a:gd name="T41" fmla="*/ 2974 h 4244"/>
              <a:gd name="T42" fmla="*/ 1728 w 5701"/>
              <a:gd name="T43" fmla="*/ 2916 h 4244"/>
              <a:gd name="T44" fmla="*/ 1822 w 5701"/>
              <a:gd name="T45" fmla="*/ 2774 h 4244"/>
              <a:gd name="T46" fmla="*/ 2033 w 5701"/>
              <a:gd name="T47" fmla="*/ 2610 h 4244"/>
              <a:gd name="T48" fmla="*/ 2151 w 5701"/>
              <a:gd name="T49" fmla="*/ 2457 h 4244"/>
              <a:gd name="T50" fmla="*/ 2186 w 5701"/>
              <a:gd name="T51" fmla="*/ 2445 h 4244"/>
              <a:gd name="T52" fmla="*/ 2362 w 5701"/>
              <a:gd name="T53" fmla="*/ 2398 h 4244"/>
              <a:gd name="T54" fmla="*/ 2456 w 5701"/>
              <a:gd name="T55" fmla="*/ 2316 h 4244"/>
              <a:gd name="T56" fmla="*/ 2691 w 5701"/>
              <a:gd name="T57" fmla="*/ 1940 h 4244"/>
              <a:gd name="T58" fmla="*/ 2938 w 5701"/>
              <a:gd name="T59" fmla="*/ 1728 h 4244"/>
              <a:gd name="T60" fmla="*/ 3326 w 5701"/>
              <a:gd name="T61" fmla="*/ 1517 h 4244"/>
              <a:gd name="T62" fmla="*/ 3444 w 5701"/>
              <a:gd name="T63" fmla="*/ 1481 h 4244"/>
              <a:gd name="T64" fmla="*/ 3526 w 5701"/>
              <a:gd name="T65" fmla="*/ 1387 h 4244"/>
              <a:gd name="T66" fmla="*/ 3585 w 5701"/>
              <a:gd name="T67" fmla="*/ 1340 h 4244"/>
              <a:gd name="T68" fmla="*/ 3608 w 5701"/>
              <a:gd name="T69" fmla="*/ 1305 h 4244"/>
              <a:gd name="T70" fmla="*/ 3644 w 5701"/>
              <a:gd name="T71" fmla="*/ 1293 h 4244"/>
              <a:gd name="T72" fmla="*/ 3785 w 5701"/>
              <a:gd name="T73" fmla="*/ 1223 h 4244"/>
              <a:gd name="T74" fmla="*/ 4137 w 5701"/>
              <a:gd name="T75" fmla="*/ 1152 h 4244"/>
              <a:gd name="T76" fmla="*/ 4231 w 5701"/>
              <a:gd name="T77" fmla="*/ 1058 h 4244"/>
              <a:gd name="T78" fmla="*/ 4290 w 5701"/>
              <a:gd name="T79" fmla="*/ 952 h 4244"/>
              <a:gd name="T80" fmla="*/ 4325 w 5701"/>
              <a:gd name="T81" fmla="*/ 882 h 4244"/>
              <a:gd name="T82" fmla="*/ 4560 w 5701"/>
              <a:gd name="T83" fmla="*/ 753 h 4244"/>
              <a:gd name="T84" fmla="*/ 4772 w 5701"/>
              <a:gd name="T85" fmla="*/ 682 h 4244"/>
              <a:gd name="T86" fmla="*/ 4960 w 5701"/>
              <a:gd name="T87" fmla="*/ 482 h 4244"/>
              <a:gd name="T88" fmla="*/ 5054 w 5701"/>
              <a:gd name="T89" fmla="*/ 400 h 4244"/>
              <a:gd name="T90" fmla="*/ 5242 w 5701"/>
              <a:gd name="T91" fmla="*/ 282 h 4244"/>
              <a:gd name="T92" fmla="*/ 5372 w 5701"/>
              <a:gd name="T93" fmla="*/ 271 h 4244"/>
              <a:gd name="T94" fmla="*/ 5383 w 5701"/>
              <a:gd name="T95" fmla="*/ 235 h 4244"/>
              <a:gd name="T96" fmla="*/ 5430 w 5701"/>
              <a:gd name="T97" fmla="*/ 165 h 4244"/>
              <a:gd name="T98" fmla="*/ 5466 w 5701"/>
              <a:gd name="T99" fmla="*/ 94 h 4244"/>
              <a:gd name="T100" fmla="*/ 5501 w 5701"/>
              <a:gd name="T101" fmla="*/ 83 h 4244"/>
              <a:gd name="T102" fmla="*/ 5560 w 5701"/>
              <a:gd name="T103" fmla="*/ 36 h 4244"/>
              <a:gd name="T104" fmla="*/ 5701 w 5701"/>
              <a:gd name="T105" fmla="*/ 0 h 4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701" h="4244">
                <a:moveTo>
                  <a:pt x="0" y="4244"/>
                </a:moveTo>
                <a:cubicBezTo>
                  <a:pt x="29" y="4155"/>
                  <a:pt x="40" y="4101"/>
                  <a:pt x="94" y="4021"/>
                </a:cubicBezTo>
                <a:cubicBezTo>
                  <a:pt x="101" y="4011"/>
                  <a:pt x="118" y="4015"/>
                  <a:pt x="129" y="4009"/>
                </a:cubicBezTo>
                <a:cubicBezTo>
                  <a:pt x="142" y="4003"/>
                  <a:pt x="153" y="3994"/>
                  <a:pt x="164" y="3985"/>
                </a:cubicBezTo>
                <a:cubicBezTo>
                  <a:pt x="195" y="3959"/>
                  <a:pt x="198" y="3943"/>
                  <a:pt x="235" y="3926"/>
                </a:cubicBezTo>
                <a:cubicBezTo>
                  <a:pt x="309" y="3893"/>
                  <a:pt x="391" y="3888"/>
                  <a:pt x="470" y="3879"/>
                </a:cubicBezTo>
                <a:cubicBezTo>
                  <a:pt x="493" y="3871"/>
                  <a:pt x="517" y="3864"/>
                  <a:pt x="540" y="3856"/>
                </a:cubicBezTo>
                <a:cubicBezTo>
                  <a:pt x="553" y="3852"/>
                  <a:pt x="554" y="3831"/>
                  <a:pt x="564" y="3821"/>
                </a:cubicBezTo>
                <a:cubicBezTo>
                  <a:pt x="574" y="3811"/>
                  <a:pt x="587" y="3805"/>
                  <a:pt x="599" y="3797"/>
                </a:cubicBezTo>
                <a:cubicBezTo>
                  <a:pt x="607" y="3785"/>
                  <a:pt x="612" y="3771"/>
                  <a:pt x="623" y="3762"/>
                </a:cubicBezTo>
                <a:cubicBezTo>
                  <a:pt x="644" y="3744"/>
                  <a:pt x="693" y="3715"/>
                  <a:pt x="693" y="3715"/>
                </a:cubicBezTo>
                <a:cubicBezTo>
                  <a:pt x="737" y="3588"/>
                  <a:pt x="664" y="3777"/>
                  <a:pt x="740" y="3656"/>
                </a:cubicBezTo>
                <a:cubicBezTo>
                  <a:pt x="784" y="3586"/>
                  <a:pt x="753" y="3574"/>
                  <a:pt x="822" y="3503"/>
                </a:cubicBezTo>
                <a:cubicBezTo>
                  <a:pt x="876" y="3347"/>
                  <a:pt x="1037" y="3380"/>
                  <a:pt x="1152" y="3303"/>
                </a:cubicBezTo>
                <a:cubicBezTo>
                  <a:pt x="1191" y="3177"/>
                  <a:pt x="1128" y="3367"/>
                  <a:pt x="1187" y="3233"/>
                </a:cubicBezTo>
                <a:cubicBezTo>
                  <a:pt x="1214" y="3171"/>
                  <a:pt x="1191" y="3129"/>
                  <a:pt x="1269" y="3104"/>
                </a:cubicBezTo>
                <a:cubicBezTo>
                  <a:pt x="1281" y="3096"/>
                  <a:pt x="1291" y="3086"/>
                  <a:pt x="1304" y="3080"/>
                </a:cubicBezTo>
                <a:cubicBezTo>
                  <a:pt x="1315" y="3074"/>
                  <a:pt x="1330" y="3076"/>
                  <a:pt x="1340" y="3068"/>
                </a:cubicBezTo>
                <a:cubicBezTo>
                  <a:pt x="1351" y="3059"/>
                  <a:pt x="1352" y="3042"/>
                  <a:pt x="1363" y="3033"/>
                </a:cubicBezTo>
                <a:cubicBezTo>
                  <a:pt x="1389" y="3012"/>
                  <a:pt x="1439" y="3013"/>
                  <a:pt x="1469" y="2998"/>
                </a:cubicBezTo>
                <a:cubicBezTo>
                  <a:pt x="1482" y="2992"/>
                  <a:pt x="1491" y="2980"/>
                  <a:pt x="1504" y="2974"/>
                </a:cubicBezTo>
                <a:cubicBezTo>
                  <a:pt x="1575" y="2942"/>
                  <a:pt x="1654" y="2939"/>
                  <a:pt x="1728" y="2916"/>
                </a:cubicBezTo>
                <a:cubicBezTo>
                  <a:pt x="1775" y="2867"/>
                  <a:pt x="1773" y="2823"/>
                  <a:pt x="1822" y="2774"/>
                </a:cubicBezTo>
                <a:cubicBezTo>
                  <a:pt x="1871" y="2725"/>
                  <a:pt x="1967" y="2633"/>
                  <a:pt x="2033" y="2610"/>
                </a:cubicBezTo>
                <a:cubicBezTo>
                  <a:pt x="2070" y="2557"/>
                  <a:pt x="2113" y="2510"/>
                  <a:pt x="2151" y="2457"/>
                </a:cubicBezTo>
                <a:cubicBezTo>
                  <a:pt x="2158" y="2447"/>
                  <a:pt x="2175" y="2451"/>
                  <a:pt x="2186" y="2445"/>
                </a:cubicBezTo>
                <a:cubicBezTo>
                  <a:pt x="2258" y="2409"/>
                  <a:pt x="2272" y="2409"/>
                  <a:pt x="2362" y="2398"/>
                </a:cubicBezTo>
                <a:cubicBezTo>
                  <a:pt x="2414" y="2382"/>
                  <a:pt x="2417" y="2355"/>
                  <a:pt x="2456" y="2316"/>
                </a:cubicBezTo>
                <a:cubicBezTo>
                  <a:pt x="2492" y="2175"/>
                  <a:pt x="2599" y="2049"/>
                  <a:pt x="2691" y="1940"/>
                </a:cubicBezTo>
                <a:cubicBezTo>
                  <a:pt x="2764" y="1854"/>
                  <a:pt x="2829" y="1765"/>
                  <a:pt x="2938" y="1728"/>
                </a:cubicBezTo>
                <a:cubicBezTo>
                  <a:pt x="3016" y="1614"/>
                  <a:pt x="3192" y="1538"/>
                  <a:pt x="3326" y="1517"/>
                </a:cubicBezTo>
                <a:cubicBezTo>
                  <a:pt x="3365" y="1504"/>
                  <a:pt x="3405" y="1494"/>
                  <a:pt x="3444" y="1481"/>
                </a:cubicBezTo>
                <a:cubicBezTo>
                  <a:pt x="3499" y="1399"/>
                  <a:pt x="3468" y="1427"/>
                  <a:pt x="3526" y="1387"/>
                </a:cubicBezTo>
                <a:cubicBezTo>
                  <a:pt x="3597" y="1283"/>
                  <a:pt x="3502" y="1407"/>
                  <a:pt x="3585" y="1340"/>
                </a:cubicBezTo>
                <a:cubicBezTo>
                  <a:pt x="3596" y="1331"/>
                  <a:pt x="3597" y="1314"/>
                  <a:pt x="3608" y="1305"/>
                </a:cubicBezTo>
                <a:cubicBezTo>
                  <a:pt x="3618" y="1297"/>
                  <a:pt x="3633" y="1299"/>
                  <a:pt x="3644" y="1293"/>
                </a:cubicBezTo>
                <a:cubicBezTo>
                  <a:pt x="3691" y="1270"/>
                  <a:pt x="3734" y="1240"/>
                  <a:pt x="3785" y="1223"/>
                </a:cubicBezTo>
                <a:cubicBezTo>
                  <a:pt x="3878" y="1159"/>
                  <a:pt x="4028" y="1171"/>
                  <a:pt x="4137" y="1152"/>
                </a:cubicBezTo>
                <a:cubicBezTo>
                  <a:pt x="4178" y="1126"/>
                  <a:pt x="4197" y="1093"/>
                  <a:pt x="4231" y="1058"/>
                </a:cubicBezTo>
                <a:cubicBezTo>
                  <a:pt x="4252" y="996"/>
                  <a:pt x="4236" y="1033"/>
                  <a:pt x="4290" y="952"/>
                </a:cubicBezTo>
                <a:cubicBezTo>
                  <a:pt x="4316" y="912"/>
                  <a:pt x="4284" y="917"/>
                  <a:pt x="4325" y="882"/>
                </a:cubicBezTo>
                <a:cubicBezTo>
                  <a:pt x="4391" y="825"/>
                  <a:pt x="4475" y="773"/>
                  <a:pt x="4560" y="753"/>
                </a:cubicBezTo>
                <a:cubicBezTo>
                  <a:pt x="4624" y="710"/>
                  <a:pt x="4698" y="697"/>
                  <a:pt x="4772" y="682"/>
                </a:cubicBezTo>
                <a:cubicBezTo>
                  <a:pt x="4852" y="629"/>
                  <a:pt x="4900" y="554"/>
                  <a:pt x="4960" y="482"/>
                </a:cubicBezTo>
                <a:cubicBezTo>
                  <a:pt x="4992" y="444"/>
                  <a:pt x="5005" y="417"/>
                  <a:pt x="5054" y="400"/>
                </a:cubicBezTo>
                <a:cubicBezTo>
                  <a:pt x="5100" y="367"/>
                  <a:pt x="5178" y="291"/>
                  <a:pt x="5242" y="282"/>
                </a:cubicBezTo>
                <a:cubicBezTo>
                  <a:pt x="5285" y="276"/>
                  <a:pt x="5329" y="275"/>
                  <a:pt x="5372" y="271"/>
                </a:cubicBezTo>
                <a:cubicBezTo>
                  <a:pt x="5376" y="259"/>
                  <a:pt x="5377" y="246"/>
                  <a:pt x="5383" y="235"/>
                </a:cubicBezTo>
                <a:cubicBezTo>
                  <a:pt x="5396" y="210"/>
                  <a:pt x="5421" y="192"/>
                  <a:pt x="5430" y="165"/>
                </a:cubicBezTo>
                <a:cubicBezTo>
                  <a:pt x="5438" y="142"/>
                  <a:pt x="5445" y="110"/>
                  <a:pt x="5466" y="94"/>
                </a:cubicBezTo>
                <a:cubicBezTo>
                  <a:pt x="5476" y="86"/>
                  <a:pt x="5489" y="87"/>
                  <a:pt x="5501" y="83"/>
                </a:cubicBezTo>
                <a:cubicBezTo>
                  <a:pt x="5541" y="21"/>
                  <a:pt x="5502" y="65"/>
                  <a:pt x="5560" y="36"/>
                </a:cubicBezTo>
                <a:cubicBezTo>
                  <a:pt x="5631" y="1"/>
                  <a:pt x="5609" y="0"/>
                  <a:pt x="5701" y="0"/>
                </a:cubicBezTo>
              </a:path>
            </a:pathLst>
          </a:custGeom>
          <a:noFill/>
          <a:ln w="57150" cmpd="sng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7171" name="Group 3"/>
          <p:cNvGrpSpPr/>
          <p:nvPr/>
        </p:nvGrpSpPr>
        <p:grpSpPr bwMode="auto">
          <a:xfrm>
            <a:off x="533400" y="4724400"/>
            <a:ext cx="685800" cy="1676400"/>
            <a:chOff x="0" y="0"/>
            <a:chExt cx="432" cy="1056"/>
          </a:xfrm>
        </p:grpSpPr>
        <p:sp>
          <p:nvSpPr>
            <p:cNvPr id="7172" name="AutoShape 4"/>
            <p:cNvSpPr>
              <a:spLocks noChangeArrowheads="1"/>
            </p:cNvSpPr>
            <p:nvPr/>
          </p:nvSpPr>
          <p:spPr bwMode="auto">
            <a:xfrm>
              <a:off x="0" y="0"/>
              <a:ext cx="432" cy="480"/>
            </a:xfrm>
            <a:prstGeom prst="flowChartPunchedTap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3" name="Line 5"/>
            <p:cNvSpPr>
              <a:spLocks noChangeShapeType="1"/>
            </p:cNvSpPr>
            <p:nvPr/>
          </p:nvSpPr>
          <p:spPr bwMode="auto">
            <a:xfrm flipH="1">
              <a:off x="0" y="96"/>
              <a:ext cx="0" cy="9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4" name="Group 6"/>
          <p:cNvGrpSpPr/>
          <p:nvPr/>
        </p:nvGrpSpPr>
        <p:grpSpPr bwMode="auto">
          <a:xfrm>
            <a:off x="1752600" y="3962400"/>
            <a:ext cx="685800" cy="1676400"/>
            <a:chOff x="0" y="0"/>
            <a:chExt cx="432" cy="1056"/>
          </a:xfrm>
        </p:grpSpPr>
        <p:sp>
          <p:nvSpPr>
            <p:cNvPr id="7175" name="AutoShape 7"/>
            <p:cNvSpPr>
              <a:spLocks noChangeArrowheads="1"/>
            </p:cNvSpPr>
            <p:nvPr/>
          </p:nvSpPr>
          <p:spPr bwMode="auto">
            <a:xfrm>
              <a:off x="0" y="0"/>
              <a:ext cx="432" cy="480"/>
            </a:xfrm>
            <a:prstGeom prst="flowChartPunchedTap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6" name="Line 8"/>
            <p:cNvSpPr>
              <a:spLocks noChangeShapeType="1"/>
            </p:cNvSpPr>
            <p:nvPr/>
          </p:nvSpPr>
          <p:spPr bwMode="auto">
            <a:xfrm flipH="1">
              <a:off x="0" y="96"/>
              <a:ext cx="0" cy="9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7" name="Group 9"/>
          <p:cNvGrpSpPr/>
          <p:nvPr/>
        </p:nvGrpSpPr>
        <p:grpSpPr bwMode="auto">
          <a:xfrm>
            <a:off x="3200400" y="3124200"/>
            <a:ext cx="685800" cy="1676400"/>
            <a:chOff x="0" y="0"/>
            <a:chExt cx="432" cy="1056"/>
          </a:xfrm>
        </p:grpSpPr>
        <p:sp>
          <p:nvSpPr>
            <p:cNvPr id="7178" name="AutoShape 10"/>
            <p:cNvSpPr>
              <a:spLocks noChangeArrowheads="1"/>
            </p:cNvSpPr>
            <p:nvPr/>
          </p:nvSpPr>
          <p:spPr bwMode="auto">
            <a:xfrm>
              <a:off x="0" y="0"/>
              <a:ext cx="432" cy="480"/>
            </a:xfrm>
            <a:prstGeom prst="flowChartPunchedTap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9" name="Line 11"/>
            <p:cNvSpPr>
              <a:spLocks noChangeShapeType="1"/>
            </p:cNvSpPr>
            <p:nvPr/>
          </p:nvSpPr>
          <p:spPr bwMode="auto">
            <a:xfrm flipH="1">
              <a:off x="0" y="96"/>
              <a:ext cx="0" cy="9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539750" y="6165850"/>
            <a:ext cx="1300163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00"/>
                </a:solidFill>
                <a:ea typeface="楷体_GB2312" panose="02010609030101010101" pitchFamily="1" charset="-122"/>
              </a:rPr>
              <a:t>滔滔</a:t>
            </a:r>
            <a:endParaRPr lang="zh-CN" altLang="en-US" b="1">
              <a:solidFill>
                <a:srgbClr val="000000"/>
              </a:solidFill>
              <a:ea typeface="楷体_GB2312" panose="02010609030101010101" pitchFamily="1" charset="-122"/>
            </a:endParaRPr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2916238" y="4725988"/>
            <a:ext cx="1300162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00"/>
                </a:solidFill>
                <a:ea typeface="楷体_GB2312" panose="02010609030101010101" pitchFamily="1" charset="-122"/>
              </a:rPr>
              <a:t>冲倒</a:t>
            </a:r>
            <a:endParaRPr lang="zh-CN" altLang="en-US" b="1">
              <a:solidFill>
                <a:srgbClr val="000000"/>
              </a:solidFill>
              <a:ea typeface="楷体_GB2312" panose="02010609030101010101" pitchFamily="1" charset="-122"/>
            </a:endParaRPr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5076825" y="2997200"/>
            <a:ext cx="1300163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00"/>
                </a:solidFill>
                <a:ea typeface="楷体_GB2312" panose="02010609030101010101" pitchFamily="1" charset="-122"/>
              </a:rPr>
              <a:t>带领</a:t>
            </a:r>
            <a:endParaRPr lang="zh-CN" altLang="en-US" b="1">
              <a:solidFill>
                <a:srgbClr val="000000"/>
              </a:solidFill>
              <a:ea typeface="楷体_GB2312" panose="02010609030101010101" pitchFamily="1" charset="-122"/>
            </a:endParaRPr>
          </a:p>
        </p:txBody>
      </p:sp>
      <p:sp>
        <p:nvSpPr>
          <p:cNvPr id="7183" name="Text Box 15"/>
          <p:cNvSpPr txBox="1">
            <a:spLocks noChangeArrowheads="1"/>
          </p:cNvSpPr>
          <p:nvPr/>
        </p:nvSpPr>
        <p:spPr bwMode="auto">
          <a:xfrm>
            <a:off x="8029575" y="765175"/>
            <a:ext cx="1044575" cy="1445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ea typeface="楷体_GB2312" panose="02010609030101010101" pitchFamily="1" charset="-122"/>
              </a:rPr>
              <a:t>感激</a:t>
            </a:r>
            <a:endParaRPr lang="zh-CN" altLang="en-US" b="1">
              <a:solidFill>
                <a:srgbClr val="FF0000"/>
              </a:solidFill>
              <a:ea typeface="楷体_GB2312" panose="02010609030101010101" pitchFamily="1" charset="-122"/>
            </a:endParaRPr>
          </a:p>
        </p:txBody>
      </p:sp>
      <p:sp>
        <p:nvSpPr>
          <p:cNvPr id="7184" name="Text Box 16"/>
          <p:cNvSpPr txBox="1">
            <a:spLocks noChangeArrowheads="1"/>
          </p:cNvSpPr>
          <p:nvPr/>
        </p:nvSpPr>
        <p:spPr bwMode="auto">
          <a:xfrm>
            <a:off x="1547813" y="5445125"/>
            <a:ext cx="1300162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00"/>
                </a:solidFill>
                <a:ea typeface="楷体_GB2312" panose="02010609030101010101" pitchFamily="1" charset="-122"/>
              </a:rPr>
              <a:t>淹没</a:t>
            </a:r>
            <a:endParaRPr lang="zh-CN" altLang="en-US" b="1">
              <a:solidFill>
                <a:srgbClr val="000000"/>
              </a:solidFill>
              <a:ea typeface="楷体_GB2312" panose="02010609030101010101" pitchFamily="1" charset="-122"/>
            </a:endParaRPr>
          </a:p>
        </p:txBody>
      </p:sp>
      <p:sp>
        <p:nvSpPr>
          <p:cNvPr id="7185" name="Text Box 17"/>
          <p:cNvSpPr txBox="1">
            <a:spLocks noChangeArrowheads="1"/>
          </p:cNvSpPr>
          <p:nvPr/>
        </p:nvSpPr>
        <p:spPr bwMode="auto">
          <a:xfrm>
            <a:off x="4140200" y="4005263"/>
            <a:ext cx="1300163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00"/>
                </a:solidFill>
                <a:ea typeface="楷体_GB2312" panose="02010609030101010101" pitchFamily="1" charset="-122"/>
              </a:rPr>
              <a:t>百姓</a:t>
            </a:r>
            <a:endParaRPr lang="zh-CN" altLang="en-US" b="1">
              <a:solidFill>
                <a:srgbClr val="000000"/>
              </a:solidFill>
              <a:ea typeface="楷体_GB2312" panose="02010609030101010101" pitchFamily="1" charset="-122"/>
            </a:endParaRPr>
          </a:p>
        </p:txBody>
      </p:sp>
      <p:grpSp>
        <p:nvGrpSpPr>
          <p:cNvPr id="7186" name="Group 18"/>
          <p:cNvGrpSpPr/>
          <p:nvPr/>
        </p:nvGrpSpPr>
        <p:grpSpPr bwMode="auto">
          <a:xfrm>
            <a:off x="4343400" y="2514600"/>
            <a:ext cx="685800" cy="1676400"/>
            <a:chOff x="0" y="0"/>
            <a:chExt cx="432" cy="1056"/>
          </a:xfrm>
        </p:grpSpPr>
        <p:sp>
          <p:nvSpPr>
            <p:cNvPr id="7187" name="AutoShape 19"/>
            <p:cNvSpPr>
              <a:spLocks noChangeArrowheads="1"/>
            </p:cNvSpPr>
            <p:nvPr/>
          </p:nvSpPr>
          <p:spPr bwMode="auto">
            <a:xfrm>
              <a:off x="0" y="0"/>
              <a:ext cx="432" cy="480"/>
            </a:xfrm>
            <a:prstGeom prst="flowChartPunchedTap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88" name="Line 20"/>
            <p:cNvSpPr>
              <a:spLocks noChangeShapeType="1"/>
            </p:cNvSpPr>
            <p:nvPr/>
          </p:nvSpPr>
          <p:spPr bwMode="auto">
            <a:xfrm flipH="1">
              <a:off x="0" y="96"/>
              <a:ext cx="0" cy="9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89" name="Group 21"/>
          <p:cNvGrpSpPr/>
          <p:nvPr/>
        </p:nvGrpSpPr>
        <p:grpSpPr bwMode="auto">
          <a:xfrm>
            <a:off x="5334000" y="1600200"/>
            <a:ext cx="685800" cy="1676400"/>
            <a:chOff x="0" y="0"/>
            <a:chExt cx="432" cy="1056"/>
          </a:xfrm>
        </p:grpSpPr>
        <p:sp>
          <p:nvSpPr>
            <p:cNvPr id="7190" name="AutoShape 22"/>
            <p:cNvSpPr>
              <a:spLocks noChangeArrowheads="1"/>
            </p:cNvSpPr>
            <p:nvPr/>
          </p:nvSpPr>
          <p:spPr bwMode="auto">
            <a:xfrm>
              <a:off x="0" y="0"/>
              <a:ext cx="432" cy="480"/>
            </a:xfrm>
            <a:prstGeom prst="flowChartPunchedTap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91" name="Line 23"/>
            <p:cNvSpPr>
              <a:spLocks noChangeShapeType="1"/>
            </p:cNvSpPr>
            <p:nvPr/>
          </p:nvSpPr>
          <p:spPr bwMode="auto">
            <a:xfrm flipH="1">
              <a:off x="0" y="96"/>
              <a:ext cx="0" cy="9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92" name="Group 24"/>
          <p:cNvGrpSpPr/>
          <p:nvPr/>
        </p:nvGrpSpPr>
        <p:grpSpPr bwMode="auto">
          <a:xfrm>
            <a:off x="8388350" y="127635"/>
            <a:ext cx="685800" cy="1228090"/>
            <a:chOff x="0" y="0"/>
            <a:chExt cx="432" cy="1056"/>
          </a:xfrm>
        </p:grpSpPr>
        <p:sp>
          <p:nvSpPr>
            <p:cNvPr id="7193" name="AutoShape 25"/>
            <p:cNvSpPr>
              <a:spLocks noChangeArrowheads="1"/>
            </p:cNvSpPr>
            <p:nvPr/>
          </p:nvSpPr>
          <p:spPr bwMode="auto">
            <a:xfrm>
              <a:off x="0" y="0"/>
              <a:ext cx="432" cy="480"/>
            </a:xfrm>
            <a:prstGeom prst="flowChartPunchedTap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94" name="Line 26"/>
            <p:cNvSpPr>
              <a:spLocks noChangeShapeType="1"/>
            </p:cNvSpPr>
            <p:nvPr/>
          </p:nvSpPr>
          <p:spPr bwMode="auto">
            <a:xfrm flipH="1">
              <a:off x="0" y="96"/>
              <a:ext cx="0" cy="9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95" name="Text Box 27"/>
          <p:cNvSpPr txBox="1">
            <a:spLocks noChangeArrowheads="1"/>
          </p:cNvSpPr>
          <p:nvPr/>
        </p:nvSpPr>
        <p:spPr bwMode="auto">
          <a:xfrm>
            <a:off x="6011863" y="2133600"/>
            <a:ext cx="1300162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00"/>
                </a:solidFill>
                <a:ea typeface="楷体_GB2312" panose="02010609030101010101" pitchFamily="1" charset="-122"/>
              </a:rPr>
              <a:t>劈开</a:t>
            </a:r>
            <a:endParaRPr lang="zh-CN" altLang="en-US" b="1">
              <a:solidFill>
                <a:srgbClr val="000000"/>
              </a:solidFill>
              <a:ea typeface="楷体_GB2312" panose="02010609030101010101" pitchFamily="1" charset="-122"/>
            </a:endParaRPr>
          </a:p>
        </p:txBody>
      </p:sp>
      <p:grpSp>
        <p:nvGrpSpPr>
          <p:cNvPr id="7196" name="Group 28"/>
          <p:cNvGrpSpPr/>
          <p:nvPr/>
        </p:nvGrpSpPr>
        <p:grpSpPr bwMode="auto">
          <a:xfrm>
            <a:off x="6172200" y="838200"/>
            <a:ext cx="685800" cy="1676400"/>
            <a:chOff x="0" y="0"/>
            <a:chExt cx="432" cy="1056"/>
          </a:xfrm>
        </p:grpSpPr>
        <p:sp>
          <p:nvSpPr>
            <p:cNvPr id="7197" name="AutoShape 29"/>
            <p:cNvSpPr>
              <a:spLocks noChangeArrowheads="1"/>
            </p:cNvSpPr>
            <p:nvPr/>
          </p:nvSpPr>
          <p:spPr bwMode="auto">
            <a:xfrm>
              <a:off x="0" y="0"/>
              <a:ext cx="432" cy="480"/>
            </a:xfrm>
            <a:prstGeom prst="flowChartPunchedTap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98" name="Line 30"/>
            <p:cNvSpPr>
              <a:spLocks noChangeShapeType="1"/>
            </p:cNvSpPr>
            <p:nvPr/>
          </p:nvSpPr>
          <p:spPr bwMode="auto">
            <a:xfrm flipH="1">
              <a:off x="0" y="96"/>
              <a:ext cx="0" cy="9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99" name="Text Box 31"/>
          <p:cNvSpPr txBox="1">
            <a:spLocks noChangeArrowheads="1"/>
          </p:cNvSpPr>
          <p:nvPr/>
        </p:nvSpPr>
        <p:spPr bwMode="auto">
          <a:xfrm>
            <a:off x="6948488" y="1485900"/>
            <a:ext cx="1300162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00"/>
                </a:solidFill>
                <a:ea typeface="楷体_GB2312" panose="02010609030101010101" pitchFamily="1" charset="-122"/>
              </a:rPr>
              <a:t>制伏</a:t>
            </a:r>
            <a:endParaRPr lang="zh-CN" altLang="en-US" b="1">
              <a:solidFill>
                <a:srgbClr val="000000"/>
              </a:solidFill>
              <a:ea typeface="楷体_GB2312" panose="02010609030101010101" pitchFamily="1" charset="-122"/>
            </a:endParaRPr>
          </a:p>
        </p:txBody>
      </p:sp>
      <p:grpSp>
        <p:nvGrpSpPr>
          <p:cNvPr id="7200" name="Group 32"/>
          <p:cNvGrpSpPr/>
          <p:nvPr/>
        </p:nvGrpSpPr>
        <p:grpSpPr bwMode="auto">
          <a:xfrm>
            <a:off x="7162800" y="304800"/>
            <a:ext cx="685800" cy="1676400"/>
            <a:chOff x="0" y="0"/>
            <a:chExt cx="432" cy="1056"/>
          </a:xfrm>
        </p:grpSpPr>
        <p:sp>
          <p:nvSpPr>
            <p:cNvPr id="7201" name="AutoShape 33"/>
            <p:cNvSpPr>
              <a:spLocks noChangeArrowheads="1"/>
            </p:cNvSpPr>
            <p:nvPr/>
          </p:nvSpPr>
          <p:spPr bwMode="auto">
            <a:xfrm>
              <a:off x="0" y="0"/>
              <a:ext cx="432" cy="480"/>
            </a:xfrm>
            <a:prstGeom prst="flowChartPunchedTap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02" name="Line 34"/>
            <p:cNvSpPr>
              <a:spLocks noChangeShapeType="1"/>
            </p:cNvSpPr>
            <p:nvPr/>
          </p:nvSpPr>
          <p:spPr bwMode="auto">
            <a:xfrm flipH="1">
              <a:off x="0" y="96"/>
              <a:ext cx="0" cy="9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203" name="Text Box 35"/>
          <p:cNvSpPr txBox="1">
            <a:spLocks noChangeArrowheads="1"/>
          </p:cNvSpPr>
          <p:nvPr/>
        </p:nvSpPr>
        <p:spPr bwMode="auto">
          <a:xfrm>
            <a:off x="395288" y="693738"/>
            <a:ext cx="48958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</a:rPr>
              <a:t>登山夺旗我能行</a:t>
            </a:r>
            <a:r>
              <a:rPr lang="en-US" sz="4800" b="1">
                <a:solidFill>
                  <a:srgbClr val="FF0000"/>
                </a:solidFill>
              </a:rPr>
              <a:t>!</a:t>
            </a:r>
            <a:endParaRPr lang="en-US" sz="4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34925" y="909638"/>
            <a:ext cx="8929688" cy="454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FF0000"/>
                </a:solidFill>
              </a:rPr>
              <a:t>   选择正确的读音打“√”</a:t>
            </a:r>
            <a:r>
              <a:rPr lang="zh-CN" altLang="en-US" dirty="0"/>
              <a:t>。</a:t>
            </a:r>
            <a:endParaRPr lang="zh-CN" altLang="en-US" dirty="0"/>
          </a:p>
          <a:p>
            <a:pPr eaLnBrk="1" hangingPunct="1"/>
            <a:endParaRPr lang="zh-CN" altLang="en-US" dirty="0"/>
          </a:p>
          <a:p>
            <a:pPr eaLnBrk="1" hangingPunct="1"/>
            <a:r>
              <a:rPr lang="zh-CN" altLang="en-US" sz="4000" dirty="0">
                <a:solidFill>
                  <a:srgbClr val="FF0000"/>
                </a:solidFill>
              </a:rPr>
              <a:t> 淹没</a:t>
            </a:r>
            <a:r>
              <a:rPr lang="zh-CN" altLang="en-US" sz="4000" dirty="0"/>
              <a:t>（</a:t>
            </a:r>
            <a:r>
              <a:rPr lang="en-US" sz="4000" dirty="0" err="1"/>
              <a:t>mò</a:t>
            </a:r>
            <a:r>
              <a:rPr lang="en-US" sz="4000" dirty="0"/>
              <a:t> </a:t>
            </a:r>
            <a:r>
              <a:rPr lang="zh-CN" altLang="en-US" sz="4000" dirty="0"/>
              <a:t>  </a:t>
            </a:r>
            <a:r>
              <a:rPr lang="en-US" sz="4000" dirty="0" err="1"/>
              <a:t>méi</a:t>
            </a:r>
            <a:r>
              <a:rPr lang="en-US" sz="4000" dirty="0"/>
              <a:t> </a:t>
            </a:r>
            <a:r>
              <a:rPr lang="zh-CN" altLang="en-US" sz="4000" dirty="0"/>
              <a:t>） </a:t>
            </a:r>
            <a:r>
              <a:rPr lang="zh-CN" altLang="en-US" sz="4000" dirty="0">
                <a:solidFill>
                  <a:srgbClr val="FF0000"/>
                </a:solidFill>
              </a:rPr>
              <a:t>百姓</a:t>
            </a:r>
            <a:r>
              <a:rPr lang="zh-CN" altLang="en-US" sz="4000" dirty="0"/>
              <a:t>（</a:t>
            </a:r>
            <a:r>
              <a:rPr lang="en-US" sz="4000" dirty="0" err="1"/>
              <a:t>xìn</a:t>
            </a:r>
            <a:r>
              <a:rPr lang="zh-CN" altLang="en-US" sz="4000" dirty="0"/>
              <a:t>  </a:t>
            </a:r>
            <a:r>
              <a:rPr lang="en-US" sz="4000" dirty="0"/>
              <a:t> </a:t>
            </a:r>
            <a:r>
              <a:rPr lang="en-US" sz="4000" dirty="0" err="1"/>
              <a:t>xìng</a:t>
            </a:r>
            <a:r>
              <a:rPr lang="zh-CN" altLang="en-US" sz="4000" dirty="0"/>
              <a:t>）       </a:t>
            </a:r>
            <a:endParaRPr lang="zh-CN" altLang="en-US" sz="4000" dirty="0"/>
          </a:p>
          <a:p>
            <a:pPr eaLnBrk="1" hangingPunct="1"/>
            <a:r>
              <a:rPr lang="zh-CN" altLang="en-US" sz="4000" dirty="0"/>
              <a:t>                       </a:t>
            </a:r>
            <a:endParaRPr lang="zh-CN" altLang="en-US" sz="4000" dirty="0"/>
          </a:p>
          <a:p>
            <a:pPr eaLnBrk="1" hangingPunct="1"/>
            <a:r>
              <a:rPr lang="zh-CN" altLang="en-US" sz="4000" dirty="0">
                <a:solidFill>
                  <a:srgbClr val="FF0000"/>
                </a:solidFill>
              </a:rPr>
              <a:t> 冲倒</a:t>
            </a:r>
            <a:r>
              <a:rPr lang="zh-CN" altLang="en-US" sz="4000" dirty="0"/>
              <a:t>（</a:t>
            </a:r>
            <a:r>
              <a:rPr lang="en-US" sz="4000" dirty="0" err="1"/>
              <a:t>dǎo</a:t>
            </a:r>
            <a:r>
              <a:rPr lang="en-US" sz="4000" dirty="0"/>
              <a:t>  </a:t>
            </a:r>
            <a:r>
              <a:rPr lang="zh-CN" altLang="en-US" sz="4000" dirty="0"/>
              <a:t> </a:t>
            </a:r>
            <a:r>
              <a:rPr lang="en-US" sz="4000" dirty="0" err="1"/>
              <a:t>dào</a:t>
            </a:r>
            <a:r>
              <a:rPr lang="zh-CN" altLang="en-US" sz="4000" dirty="0"/>
              <a:t>） </a:t>
            </a:r>
            <a:r>
              <a:rPr lang="zh-CN" altLang="en-US" sz="4000" dirty="0">
                <a:solidFill>
                  <a:srgbClr val="FF0000"/>
                </a:solidFill>
              </a:rPr>
              <a:t>模样  </a:t>
            </a:r>
            <a:r>
              <a:rPr lang="en-US" sz="4000" dirty="0"/>
              <a:t>(</a:t>
            </a:r>
            <a:r>
              <a:rPr lang="zh-CN" altLang="en-US" sz="4000" dirty="0"/>
              <a:t>mú</a:t>
            </a:r>
            <a:r>
              <a:rPr lang="en-US" sz="4000" dirty="0"/>
              <a:t>  </a:t>
            </a:r>
            <a:r>
              <a:rPr lang="zh-CN" altLang="en-US" sz="4000" dirty="0"/>
              <a:t>   m</a:t>
            </a:r>
            <a:r>
              <a:rPr lang="zh-CN" altLang="en-US" sz="4000" b="1" dirty="0"/>
              <a:t>ó</a:t>
            </a:r>
            <a:r>
              <a:rPr lang="en-US" sz="4000" dirty="0"/>
              <a:t>)</a:t>
            </a:r>
            <a:r>
              <a:rPr lang="zh-CN" altLang="en-US" sz="4000" dirty="0">
                <a:solidFill>
                  <a:srgbClr val="FF0000"/>
                </a:solidFill>
              </a:rPr>
              <a:t> </a:t>
            </a:r>
            <a:r>
              <a:rPr lang="zh-CN" altLang="en-US" sz="4000" dirty="0"/>
              <a:t>        </a:t>
            </a:r>
            <a:endParaRPr lang="zh-CN" altLang="en-US" sz="4000" dirty="0"/>
          </a:p>
          <a:p>
            <a:pPr eaLnBrk="1" hangingPunct="1"/>
            <a:endParaRPr lang="zh-CN" altLang="en-US" sz="4000" dirty="0"/>
          </a:p>
          <a:p>
            <a:pPr eaLnBrk="1" hangingPunct="1"/>
            <a:r>
              <a:rPr lang="zh-CN" altLang="en-US" sz="4000" dirty="0">
                <a:solidFill>
                  <a:srgbClr val="FF0000"/>
                </a:solidFill>
              </a:rPr>
              <a:t> 地形</a:t>
            </a:r>
            <a:r>
              <a:rPr lang="zh-CN" altLang="en-US" sz="4000" dirty="0"/>
              <a:t>（</a:t>
            </a:r>
            <a:r>
              <a:rPr lang="en-US" sz="4000" dirty="0" err="1"/>
              <a:t>xín</a:t>
            </a:r>
            <a:r>
              <a:rPr lang="en-US" sz="4000" dirty="0"/>
              <a:t>   </a:t>
            </a:r>
            <a:r>
              <a:rPr lang="en-US" sz="4000" dirty="0" err="1"/>
              <a:t>xíng</a:t>
            </a:r>
            <a:r>
              <a:rPr lang="zh-CN" altLang="en-US" sz="4000" dirty="0"/>
              <a:t>） </a:t>
            </a:r>
            <a:r>
              <a:rPr lang="zh-CN" altLang="en-US" sz="4000" dirty="0">
                <a:solidFill>
                  <a:srgbClr val="FF0000"/>
                </a:solidFill>
              </a:rPr>
              <a:t>带领</a:t>
            </a:r>
            <a:r>
              <a:rPr lang="zh-CN" altLang="en-US" sz="4000" dirty="0"/>
              <a:t>（</a:t>
            </a:r>
            <a:r>
              <a:rPr lang="en-US" sz="4000" dirty="0" err="1"/>
              <a:t>lǐn</a:t>
            </a:r>
            <a:r>
              <a:rPr lang="en-US" sz="4000" dirty="0"/>
              <a:t>  </a:t>
            </a:r>
            <a:r>
              <a:rPr lang="zh-CN" altLang="en-US" sz="4000" dirty="0"/>
              <a:t> </a:t>
            </a:r>
            <a:r>
              <a:rPr lang="en-US" sz="4000" dirty="0"/>
              <a:t> </a:t>
            </a:r>
            <a:r>
              <a:rPr lang="en-US" sz="4000" dirty="0" err="1"/>
              <a:t>lǐng</a:t>
            </a:r>
            <a:r>
              <a:rPr lang="zh-CN" altLang="en-US" sz="4000" dirty="0"/>
              <a:t>）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2051050" y="2349500"/>
            <a:ext cx="5778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/>
              <a:t>√</a:t>
            </a:r>
            <a:endParaRPr lang="zh-CN" altLang="en-US"/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7380288" y="2420938"/>
            <a:ext cx="5048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/>
              <a:t>√</a:t>
            </a:r>
            <a:endParaRPr lang="zh-CN" altLang="en-US"/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7453313" y="5086350"/>
            <a:ext cx="9366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/>
              <a:t>√</a:t>
            </a:r>
            <a:endParaRPr lang="zh-CN" altLang="en-US"/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3419475" y="5086350"/>
            <a:ext cx="9366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/>
              <a:t>√</a:t>
            </a:r>
            <a:endParaRPr lang="zh-CN" altLang="en-US"/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6156325" y="3644900"/>
            <a:ext cx="649288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/>
              <a:t>√</a:t>
            </a:r>
            <a:endParaRPr lang="zh-CN" altLang="en-US"/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 rot="10860000" flipV="1">
            <a:off x="2195513" y="3644900"/>
            <a:ext cx="7429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/>
              <a:t>√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utoUpdateAnimBg="0"/>
      <p:bldP spid="8195" grpId="0" autoUpdateAnimBg="0"/>
      <p:bldP spid="8196" grpId="0" autoUpdateAnimBg="0"/>
      <p:bldP spid="8197" grpId="0" autoUpdateAnimBg="0"/>
      <p:bldP spid="8198" grpId="0" autoUpdateAnimBg="0"/>
      <p:bldP spid="8199" grpId="0" autoUpdateAnimBg="0"/>
      <p:bldP spid="8200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51519" y="204125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335" y="0"/>
            <a:ext cx="897064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-661988" y="6151563"/>
            <a:ext cx="501808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FF0000"/>
                </a:solidFill>
              </a:rPr>
              <a:t>  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562610" y="3740150"/>
            <a:ext cx="7997190" cy="1445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FF0000"/>
                </a:solidFill>
              </a:rPr>
              <a:t>         淹没了农田</a:t>
            </a:r>
            <a:endParaRPr lang="zh-CN" altLang="en-US" b="1" dirty="0">
              <a:solidFill>
                <a:srgbClr val="FF0000"/>
              </a:solidFill>
            </a:endParaRPr>
          </a:p>
          <a:p>
            <a:pPr eaLnBrk="1" hangingPunct="1"/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200672017152822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070" y="133350"/>
            <a:ext cx="8785225" cy="659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771525" y="6097588"/>
            <a:ext cx="3657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</a:rPr>
              <a:t>冲倒了房屋</a:t>
            </a:r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7795" y="103505"/>
            <a:ext cx="8868410" cy="665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304800" y="5638800"/>
            <a:ext cx="34036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5400" b="1">
                <a:solidFill>
                  <a:srgbClr val="CC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无家可归</a:t>
            </a:r>
            <a:endParaRPr lang="zh-CN" altLang="en-US" sz="5400" b="1">
              <a:solidFill>
                <a:srgbClr val="CC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3860800"/>
            <a:ext cx="9144000" cy="299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aphicFrame>
        <p:nvGraphicFramePr>
          <p:cNvPr id="14339" name="Object 3"/>
          <p:cNvGraphicFramePr>
            <a:graphicFrameLocks noChangeAspect="1"/>
          </p:cNvGraphicFramePr>
          <p:nvPr/>
        </p:nvGraphicFramePr>
        <p:xfrm>
          <a:off x="36513" y="-63500"/>
          <a:ext cx="9144000" cy="421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3914775" imgH="1819275" progId="PBrush">
                  <p:embed/>
                </p:oleObj>
              </mc:Choice>
              <mc:Fallback>
                <p:oleObj name="" r:id="rId1" imgW="3914775" imgH="1819275" progId="PBrush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6513" y="-63500"/>
                        <a:ext cx="9144000" cy="421481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827088" y="4292600"/>
            <a:ext cx="7772400" cy="2287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latin typeface="Times New Roman" panose="02020603050405020304" pitchFamily="18" charset="0"/>
              </a:rPr>
              <a:t>                </a:t>
            </a:r>
            <a:r>
              <a:rPr lang="zh-CN" altLang="en-US" sz="4800" b="1">
                <a:solidFill>
                  <a:schemeClr val="accent2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很久很久以前</a:t>
            </a:r>
            <a:r>
              <a:rPr lang="zh-CN" altLang="en-US" sz="4800" b="1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，</a:t>
            </a:r>
            <a:r>
              <a:rPr lang="zh-CN" altLang="en-US" sz="48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滔滔</a:t>
            </a:r>
            <a:r>
              <a:rPr lang="zh-CN" altLang="en-US" sz="4800" b="1">
                <a:latin typeface="Times New Roman" panose="02020603050405020304" pitchFamily="18" charset="0"/>
                <a:ea typeface="楷体_GB2312" panose="02010609030101010101" pitchFamily="1" charset="-122"/>
              </a:rPr>
              <a:t>的洪水</a:t>
            </a:r>
            <a:r>
              <a:rPr lang="zh-CN" altLang="en-US" sz="48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淹没</a:t>
            </a:r>
            <a:r>
              <a:rPr lang="zh-CN" altLang="en-US" sz="4800" b="1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了农田，</a:t>
            </a:r>
            <a:r>
              <a:rPr lang="zh-CN" altLang="en-US" sz="48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冲倒</a:t>
            </a:r>
            <a:r>
              <a:rPr lang="zh-CN" altLang="en-US" sz="4800" b="1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了房屋，害得老百姓</a:t>
            </a:r>
            <a:r>
              <a:rPr lang="zh-CN" altLang="en-US" sz="48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无家可归</a:t>
            </a:r>
            <a:r>
              <a:rPr lang="zh-CN" altLang="en-US" sz="4800" b="1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。</a:t>
            </a:r>
            <a:endParaRPr lang="zh-CN" altLang="en-US" sz="4800" b="1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395288" y="2276475"/>
            <a:ext cx="8229600" cy="2103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4000" dirty="0">
                <a:latin typeface="Times New Roman" panose="02020603050405020304" pitchFamily="18" charset="0"/>
              </a:rPr>
              <a:t>    </a:t>
            </a:r>
            <a:r>
              <a:rPr lang="zh-CN" altLang="en-US" sz="40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大禹带领（ 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              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）的老百姓去（ 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                                     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 ）。他们（                 ），（                   ）。</a:t>
            </a:r>
            <a:endParaRPr lang="zh-CN" altLang="en-US" sz="4000" b="1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684213" y="476250"/>
            <a:ext cx="640873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FF0000"/>
                </a:solidFill>
              </a:rPr>
              <a:t>我会填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3348038" y="4149725"/>
            <a:ext cx="2627312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3636963" y="2205038"/>
            <a:ext cx="3592512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成千上万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1403350" y="2852738"/>
            <a:ext cx="540226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开山挖河，治理洪水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900113" y="3646488"/>
            <a:ext cx="4398962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不辞辛苦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4716463" y="3573463"/>
            <a:ext cx="3294062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日夜苦干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8" name="Object 4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4114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2743200" imgH="5181600" progId="Equation.3">
                  <p:embed/>
                </p:oleObj>
              </mc:Choice>
              <mc:Fallback>
                <p:oleObj name="" r:id="rId1" imgW="2743200" imgH="5181600" progId="Equation.3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114800" y="3321050"/>
                        <a:ext cx="914400" cy="2159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9" name="Object 5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4114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" r:id="rId3" imgW="2743200" imgH="5181600" progId="Equation.3">
                  <p:embed/>
                </p:oleObj>
              </mc:Choice>
              <mc:Fallback>
                <p:oleObj name="" r:id="rId3" imgW="2743200" imgH="5181600" progId="Equation.3">
                  <p:embed/>
                  <p:pic>
                    <p:nvPicPr>
                      <p:cNvPr id="0" name="图片 2049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114800" y="3321050"/>
                        <a:ext cx="914400" cy="2159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612775" y="620713"/>
            <a:ext cx="511175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</a:rPr>
              <a:t>细读课文  品味感悟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466725" y="1412875"/>
            <a:ext cx="85725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200" b="1">
              <a:solidFill>
                <a:srgbClr val="000000"/>
              </a:solidFill>
            </a:endParaRPr>
          </a:p>
          <a:p>
            <a:pPr eaLnBrk="1" hangingPunct="1"/>
            <a:endParaRPr lang="zh-CN" altLang="en-US" sz="3200" b="1">
              <a:solidFill>
                <a:srgbClr val="000000"/>
              </a:solidFill>
            </a:endParaRPr>
          </a:p>
          <a:p>
            <a:pPr eaLnBrk="1" hangingPunct="1"/>
            <a:r>
              <a:rPr lang="zh-CN" altLang="en-US" sz="3200" b="1">
                <a:solidFill>
                  <a:srgbClr val="000000"/>
                </a:solidFill>
              </a:rPr>
              <a:t> </a:t>
            </a:r>
            <a:endParaRPr lang="zh-CN" altLang="en-US" sz="3200" b="1">
              <a:solidFill>
                <a:srgbClr val="000000"/>
              </a:solidFill>
            </a:endParaRPr>
          </a:p>
          <a:p>
            <a:pPr eaLnBrk="1" hangingPunct="1"/>
            <a:endParaRPr lang="zh-CN" altLang="en-US" sz="3200" b="1">
              <a:solidFill>
                <a:srgbClr val="000000"/>
              </a:solidFill>
            </a:endParaRPr>
          </a:p>
          <a:p>
            <a:pPr eaLnBrk="1" hangingPunct="1"/>
            <a:endParaRPr lang="zh-CN" altLang="en-US" sz="3200" b="1">
              <a:solidFill>
                <a:srgbClr val="000000"/>
              </a:solidFill>
            </a:endParaRPr>
          </a:p>
          <a:p>
            <a:pPr eaLnBrk="1" hangingPunct="1"/>
            <a:r>
              <a:rPr lang="zh-CN" altLang="en-US" sz="3200" b="1">
                <a:solidFill>
                  <a:srgbClr val="000000"/>
                </a:solidFill>
              </a:rPr>
              <a:t> </a:t>
            </a:r>
            <a:endParaRPr lang="zh-CN" altLang="en-US" sz="3200" b="1">
              <a:solidFill>
                <a:srgbClr val="000000"/>
              </a:solidFill>
            </a:endParaRPr>
          </a:p>
          <a:p>
            <a:pPr eaLnBrk="1" hangingPunct="1"/>
            <a:endParaRPr lang="zh-CN" altLang="en-US" sz="3600" b="1">
              <a:solidFill>
                <a:srgbClr val="000000"/>
              </a:solidFill>
            </a:endParaRPr>
          </a:p>
          <a:p>
            <a:pPr eaLnBrk="1" hangingPunct="1"/>
            <a:endParaRPr lang="zh-CN" altLang="en-US" sz="3600" b="1">
              <a:solidFill>
                <a:srgbClr val="000000"/>
              </a:solidFill>
            </a:endParaRPr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612775" y="1504950"/>
            <a:ext cx="820896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</a:rPr>
              <a:t>1、画一画：</a:t>
            </a:r>
            <a:endParaRPr lang="zh-CN" altLang="en-US" sz="3200" b="1" dirty="0">
              <a:solidFill>
                <a:srgbClr val="000000"/>
              </a:solidFill>
            </a:endParaRPr>
          </a:p>
          <a:p>
            <a:r>
              <a:rPr lang="zh-CN" altLang="en-US" sz="3200" b="1" dirty="0" smtClean="0">
                <a:solidFill>
                  <a:srgbClr val="000000"/>
                </a:solidFill>
              </a:rPr>
              <a:t>用</a:t>
            </a:r>
            <a:r>
              <a:rPr lang="zh-CN" altLang="en-US" sz="3200" b="1" dirty="0">
                <a:solidFill>
                  <a:srgbClr val="000000"/>
                </a:solidFill>
              </a:rPr>
              <a:t>“——”画出大禹路过家门而不入原因的句子</a:t>
            </a:r>
            <a:r>
              <a:rPr lang="zh-CN" altLang="en-US" sz="3200" b="1" dirty="0" smtClean="0">
                <a:solidFill>
                  <a:srgbClr val="000000"/>
                </a:solidFill>
              </a:rPr>
              <a:t>。</a:t>
            </a:r>
            <a:endParaRPr lang="zh-CN" altLang="en-US" sz="3200" b="1" dirty="0">
              <a:solidFill>
                <a:srgbClr val="000000"/>
              </a:solidFill>
            </a:endParaRPr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539750" y="3248025"/>
            <a:ext cx="82804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</a:rPr>
              <a:t>2、想一想：</a:t>
            </a:r>
            <a:endParaRPr lang="zh-CN" altLang="en-US" sz="3200" b="1" dirty="0">
              <a:solidFill>
                <a:srgbClr val="000000"/>
              </a:solidFill>
            </a:endParaRPr>
          </a:p>
          <a:p>
            <a:r>
              <a:rPr lang="zh-CN" altLang="en-US" sz="3200" b="1" dirty="0" smtClean="0">
                <a:solidFill>
                  <a:srgbClr val="000000"/>
                </a:solidFill>
              </a:rPr>
              <a:t>随</a:t>
            </a:r>
            <a:r>
              <a:rPr lang="zh-CN" altLang="en-US" sz="3200" b="1" dirty="0">
                <a:solidFill>
                  <a:srgbClr val="000000"/>
                </a:solidFill>
              </a:rPr>
              <a:t>同大禹的百姓见此情景是怎么说的？大禹又是怎样回答的？</a:t>
            </a:r>
            <a:endParaRPr lang="zh-CN" altLang="en-US" sz="3200" b="1" dirty="0">
              <a:solidFill>
                <a:srgbClr val="000000"/>
              </a:solidFill>
            </a:endParaRPr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539750" y="5229225"/>
            <a:ext cx="752316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</a:rPr>
              <a:t>3、演一演： 试着表演这个片段</a:t>
            </a:r>
            <a:r>
              <a:rPr lang="zh-CN" altLang="en-US" sz="3200" b="1" dirty="0" smtClean="0">
                <a:solidFill>
                  <a:srgbClr val="000000"/>
                </a:solidFill>
              </a:rPr>
              <a:t>。</a:t>
            </a:r>
            <a:endParaRPr lang="zh-CN" altLang="en-US" sz="36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3" grpId="0" bldLvl="0" autoUpdateAnimBg="0"/>
      <p:bldP spid="16394" grpId="0" bldLvl="0" autoUpdateAnimBg="0"/>
    </p:bldLst>
  </p:timing>
</p:sld>
</file>

<file path=ppt/theme/theme1.xml><?xml version="1.0" encoding="utf-8"?>
<a:theme xmlns:a="http://schemas.openxmlformats.org/drawingml/2006/main" name="www.youyi100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4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4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1692</Words>
  <Application>WPS 演示</Application>
  <PresentationFormat>全屏显示(4:3)</PresentationFormat>
  <Paragraphs>141</Paragraphs>
  <Slides>19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8</vt:i4>
      </vt:variant>
      <vt:variant>
        <vt:lpstr>幻灯片标题</vt:lpstr>
      </vt:variant>
      <vt:variant>
        <vt:i4>19</vt:i4>
      </vt:variant>
    </vt:vector>
  </HeadingPairs>
  <TitlesOfParts>
    <vt:vector size="38" baseType="lpstr">
      <vt:lpstr>Arial</vt:lpstr>
      <vt:lpstr>宋体</vt:lpstr>
      <vt:lpstr>Wingdings</vt:lpstr>
      <vt:lpstr>华文隶书</vt:lpstr>
      <vt:lpstr>楷体_GB2312</vt:lpstr>
      <vt:lpstr>Calibri</vt:lpstr>
      <vt:lpstr>Times New Roman</vt:lpstr>
      <vt:lpstr>楷体</vt:lpstr>
      <vt:lpstr>微软雅黑</vt:lpstr>
      <vt:lpstr>Arial Unicode MS</vt:lpstr>
      <vt:lpstr>www.youyi100.com</vt:lpstr>
      <vt:lpstr>PBrush</vt:lpstr>
      <vt:lpstr>Equation.3</vt:lpstr>
      <vt:lpstr>Equation.3</vt:lpstr>
      <vt:lpstr>PBrush</vt:lpstr>
      <vt:lpstr>PBrush</vt:lpstr>
      <vt:lpstr>PBrush</vt:lpstr>
      <vt:lpstr>PBrush</vt:lpstr>
      <vt:lpstr>PBrush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拓展延伸（合理想象）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</cp:revision>
  <dcterms:created xsi:type="dcterms:W3CDTF">2017-07-03T10:40:58Z</dcterms:created>
  <dcterms:modified xsi:type="dcterms:W3CDTF">2017-07-03T10:40:58Z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2052-10.1.0.6554</vt:lpwstr>
  </property>
</Properties>
</file>