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256" r:id="rId4"/>
    <p:sldId id="317" r:id="rId5"/>
    <p:sldId id="348" r:id="rId6"/>
    <p:sldId id="267" r:id="rId7"/>
    <p:sldId id="266" r:id="rId8"/>
    <p:sldId id="268" r:id="rId9"/>
    <p:sldId id="350" r:id="rId10"/>
    <p:sldId id="351" r:id="rId11"/>
    <p:sldId id="352" r:id="rId12"/>
    <p:sldId id="318" r:id="rId13"/>
    <p:sldId id="353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272" r:id="rId28"/>
    <p:sldId id="279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16" r:id="rId40"/>
    <p:sldId id="281" r:id="rId41"/>
    <p:sldId id="287" r:id="rId42"/>
    <p:sldId id="291" r:id="rId43"/>
    <p:sldId id="290" r:id="rId44"/>
    <p:sldId id="282" r:id="rId45"/>
    <p:sldId id="320" r:id="rId46"/>
    <p:sldId id="368" r:id="rId47"/>
    <p:sldId id="288" r:id="rId4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210" y="588"/>
      </p:cViewPr>
      <p:guideLst>
        <p:guide orient="horz" pos="2160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6871189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04239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0DBC9-324A-40F1-86F2-FACA0CE1E32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microsoft.com/office/2007/relationships/media" Target="file:///F:\104b\&#19968;&#24180;&#32423;&#35821;&#25991;\&#25105;&#26159;&#20013;&#22269;&#20154;\&#26472;&#28865;%20-%20&#25105;&#29233;&#21271;&#20140;&#22825;&#23433;&#38376;.mp3" TargetMode="External"/><Relationship Id="rId2" Type="http://schemas.openxmlformats.org/officeDocument/2006/relationships/audio" Target="file:///F:\104b\&#19968;&#24180;&#32423;&#35821;&#25991;\&#25105;&#26159;&#20013;&#22269;&#20154;\&#26472;&#28865;%20-%20&#25105;&#29233;&#21271;&#20140;&#22825;&#23433;&#38376;.mp3" TargetMode="Externa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hyperlink" Target="http://baike.baidu.com/view/4479.htm" TargetMode="Externa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image" Target="../media/image27.jpeg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wmf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wmf"/><Relationship Id="rId1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33.jpeg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image" Target="../media/image34.jpeg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7.wav"/><Relationship Id="rId4" Type="http://schemas.openxmlformats.org/officeDocument/2006/relationships/audio" Target="../media/audio2.wav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jpeg"/><Relationship Id="rId1" Type="http://schemas.openxmlformats.org/officeDocument/2006/relationships/slide" Target="slide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jpeg"/><Relationship Id="rId1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8.wav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我上学了</a:t>
            </a:r>
            <a:endParaRPr lang="zh-CN" altLang="en-US" sz="6000" b="1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6604635" y="565785"/>
            <a:ext cx="21437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6600" b="1">
                <a:solidFill>
                  <a:schemeClr val="tx1"/>
                </a:solidFill>
              </a:rPr>
              <a:t>汉族</a:t>
            </a:r>
            <a:endParaRPr lang="zh-CN" altLang="zh-CN" sz="6600" b="1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0"/>
            <a:ext cx="3666490" cy="500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5030" y="1346835"/>
            <a:ext cx="698246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回族节日，中有三大节日，即尔德节、古尔邦节、茂鲁德节(圣纪节)。这三个节日既是回族的民族节日，也是全世界穆斯林的宗教节日。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壮族是多节日的民族，几乎每个月都有节日。其中，春节、“三月三”、“七月十四”是壮族最重要的节日，另外有二月初二、四月初八、端午节、六月初六、七月初七、中秋节、重阳节、冬至日等节日。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1" descr="C:\Users\xhl\AppData\Roaming\Tencent\Users\527367759\QQ\WinTemp\RichOle\Z5(B16DTAS)R12U0]{](5MK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387" y="500063"/>
            <a:ext cx="9196387" cy="585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杨烁 - 我爱北京天安门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05788" y="5919788"/>
            <a:ext cx="938212" cy="938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265238" y="2000250"/>
            <a:ext cx="7878762" cy="193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天安门   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五星红旗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65095" y="500380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观察画面中的远景，说一说看到了什么？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60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l"/>
            <a:r>
              <a:rPr lang="zh-CN" altLang="en-US" sz="2400"/>
              <a:t>天安门是中国的象征，是我们国家的代表性建筑，你还知道我们国家的哪些代表性建筑？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20485" name="图片 20484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标题 118785"/>
          <p:cNvSpPr>
            <a:spLocks noGrp="1"/>
          </p:cNvSpPr>
          <p:nvPr>
            <p:ph type="ctrTitle"/>
          </p:nvPr>
        </p:nvSpPr>
        <p:spPr>
          <a:xfrm>
            <a:off x="395288" y="260350"/>
            <a:ext cx="8353425" cy="1470025"/>
          </a:xfrm>
        </p:spPr>
        <p:txBody>
          <a:bodyPr anchor="b"/>
          <a:p>
            <a:pPr defTabSz="914400">
              <a:buSzPct val="100000"/>
            </a:pPr>
            <a:r>
              <a:rPr lang="zh-CN" altLang="en-US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万里长城是我们中国人的骄傲！不到长城非好汉！</a:t>
            </a:r>
            <a:endParaRPr lang="zh-CN" altLang="en-US" kern="1200" baseline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8787" name="副标题 118786"/>
          <p:cNvPicPr>
            <a:picLocks noGrp="1" noChangeAspect="1"/>
          </p:cNvPicPr>
          <p:nvPr>
            <p:ph type="subTitle" idx="1"/>
          </p:nvPr>
        </p:nvPicPr>
        <p:blipFill>
          <a:blip r:embed="rId1"/>
          <a:stretch>
            <a:fillRect/>
          </a:stretch>
        </p:blipFill>
        <p:spPr>
          <a:xfrm>
            <a:off x="0" y="1773238"/>
            <a:ext cx="9144000" cy="50847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标题 119809"/>
          <p:cNvSpPr>
            <a:spLocks noGrp="1"/>
          </p:cNvSpPr>
          <p:nvPr>
            <p:ph type="title"/>
          </p:nvPr>
        </p:nvSpPr>
        <p:spPr>
          <a:xfrm>
            <a:off x="0" y="260350"/>
            <a:ext cx="4067175" cy="1143000"/>
          </a:xfrm>
        </p:spPr>
        <p:txBody>
          <a:bodyPr/>
          <a:p>
            <a:r>
              <a:rPr lang="zh-CN" altLang="en-US" sz="5700" b="1" dirty="0">
                <a:solidFill>
                  <a:srgbClr val="339966"/>
                </a:solidFill>
              </a:rPr>
              <a:t>黄河</a:t>
            </a:r>
            <a:r>
              <a:rPr lang="en-US" altLang="zh-CN" sz="5700" b="1">
                <a:solidFill>
                  <a:srgbClr val="339966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5700" b="1" dirty="0">
                <a:solidFill>
                  <a:srgbClr val="339966"/>
                </a:solidFill>
              </a:rPr>
              <a:t>奔</a:t>
            </a:r>
            <a:endParaRPr lang="zh-CN" altLang="en-US" sz="5700" b="1" dirty="0">
              <a:solidFill>
                <a:srgbClr val="339966"/>
              </a:solidFill>
            </a:endParaRPr>
          </a:p>
        </p:txBody>
      </p:sp>
      <p:pic>
        <p:nvPicPr>
          <p:cNvPr id="119811" name="文本占位符 119810"/>
          <p:cNvPicPr>
            <a:picLocks noGrp="1" noChangeAspect="1"/>
          </p:cNvPicPr>
          <p:nvPr>
            <p:ph type="body" sz="half" idx="1"/>
          </p:nvPr>
        </p:nvPicPr>
        <p:blipFill>
          <a:blip r:embed="rId1"/>
          <a:stretch>
            <a:fillRect/>
          </a:stretch>
        </p:blipFill>
        <p:spPr>
          <a:xfrm>
            <a:off x="36513" y="1600200"/>
            <a:ext cx="4459287" cy="4997450"/>
          </a:xfrm>
        </p:spPr>
      </p:pic>
      <p:pic>
        <p:nvPicPr>
          <p:cNvPr id="119812" name="文本占位符 119811"/>
          <p:cNvPicPr>
            <a:picLocks noGrp="1" noChangeAspect="1"/>
          </p:cNvPicPr>
          <p:nvPr>
            <p:ph type="body"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600200"/>
            <a:ext cx="4495800" cy="5068888"/>
          </a:xfrm>
        </p:spPr>
      </p:pic>
      <p:sp>
        <p:nvSpPr>
          <p:cNvPr id="119813" name="文本框 119812"/>
          <p:cNvSpPr txBox="1"/>
          <p:nvPr/>
        </p:nvSpPr>
        <p:spPr>
          <a:xfrm>
            <a:off x="4067175" y="0"/>
            <a:ext cx="5076825" cy="2135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Arial" panose="020B0604020202020204" pitchFamily="34" charset="0"/>
              </a:rPr>
              <a:t>小知识：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       黄河是我国第二长河，被称为中国的母亲河。它是世界第五长河，是世界上含沙量最多的河流。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4" name="标题 161793"/>
          <p:cNvSpPr>
            <a:spLocks noGrp="1"/>
          </p:cNvSpPr>
          <p:nvPr>
            <p:ph type="title"/>
          </p:nvPr>
        </p:nvSpPr>
        <p:spPr/>
        <p:txBody>
          <a:bodyPr/>
          <a:p>
            <a:endParaRPr dirty="0"/>
          </a:p>
        </p:txBody>
      </p:sp>
      <p:sp>
        <p:nvSpPr>
          <p:cNvPr id="161795" name="文本占位符 1617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61796" name="图片 161795" descr="u=1918881626,3654606466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17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标题 120833"/>
          <p:cNvSpPr>
            <a:spLocks noGrp="1"/>
          </p:cNvSpPr>
          <p:nvPr>
            <p:ph type="title"/>
          </p:nvPr>
        </p:nvSpPr>
        <p:spPr>
          <a:xfrm>
            <a:off x="179388" y="260350"/>
            <a:ext cx="4475162" cy="1143000"/>
          </a:xfrm>
        </p:spPr>
        <p:txBody>
          <a:bodyPr/>
          <a:p>
            <a:r>
              <a:rPr lang="zh-CN" altLang="en-US" sz="5700" b="1" dirty="0">
                <a:solidFill>
                  <a:srgbClr val="339966"/>
                </a:solidFill>
              </a:rPr>
              <a:t>长江</a:t>
            </a:r>
            <a:r>
              <a:rPr lang="en-US" altLang="zh-CN" sz="5700" b="1">
                <a:solidFill>
                  <a:srgbClr val="339966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5700" b="1" dirty="0">
                <a:solidFill>
                  <a:srgbClr val="339966"/>
                </a:solidFill>
              </a:rPr>
              <a:t>涌</a:t>
            </a:r>
            <a:endParaRPr lang="zh-CN" altLang="en-US" sz="5700" b="1" dirty="0">
              <a:solidFill>
                <a:srgbClr val="339966"/>
              </a:solidFill>
            </a:endParaRPr>
          </a:p>
        </p:txBody>
      </p:sp>
      <p:pic>
        <p:nvPicPr>
          <p:cNvPr id="120835" name="文本占位符 120834"/>
          <p:cNvPicPr>
            <a:picLocks noGrp="1" noChangeAspect="1"/>
          </p:cNvPicPr>
          <p:nvPr>
            <p:ph type="body" sz="half" idx="1"/>
          </p:nvPr>
        </p:nvPicPr>
        <p:blipFill>
          <a:blip r:embed="rId1"/>
          <a:stretch>
            <a:fillRect/>
          </a:stretch>
        </p:blipFill>
        <p:spPr>
          <a:xfrm>
            <a:off x="0" y="1628775"/>
            <a:ext cx="4643438" cy="5229225"/>
          </a:xfrm>
        </p:spPr>
      </p:pic>
      <p:pic>
        <p:nvPicPr>
          <p:cNvPr id="120836" name="文本占位符 120835"/>
          <p:cNvPicPr>
            <a:picLocks noGrp="1" noChangeAspect="1"/>
          </p:cNvPicPr>
          <p:nvPr>
            <p:ph type="body" sz="half" idx="2"/>
          </p:nvPr>
        </p:nvPicPr>
        <p:blipFill>
          <a:blip r:embed="rId2"/>
          <a:stretch>
            <a:fillRect/>
          </a:stretch>
        </p:blipFill>
        <p:spPr>
          <a:xfrm>
            <a:off x="4716463" y="1628775"/>
            <a:ext cx="4427537" cy="5229225"/>
          </a:xfrm>
        </p:spPr>
      </p:pic>
      <p:sp>
        <p:nvSpPr>
          <p:cNvPr id="120837" name="文本框 120836"/>
          <p:cNvSpPr txBox="1"/>
          <p:nvPr/>
        </p:nvSpPr>
        <p:spPr>
          <a:xfrm>
            <a:off x="4427538" y="188913"/>
            <a:ext cx="47164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Arial" panose="020B0604020202020204" pitchFamily="34" charset="0"/>
              </a:rPr>
              <a:t>小知识：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b="1" dirty="0">
                <a:latin typeface="Arial" panose="020B0604020202020204" pitchFamily="34" charset="0"/>
              </a:rPr>
              <a:t>       长江是我国第一长河</a:t>
            </a:r>
            <a:r>
              <a:rPr lang="en-US" altLang="zh-CN" sz="2000" b="1" dirty="0">
                <a:latin typeface="Arial" panose="020B0604020202020204" pitchFamily="34" charset="0"/>
              </a:rPr>
              <a:t>,</a:t>
            </a:r>
            <a:r>
              <a:rPr lang="zh-CN" altLang="en-US" sz="2000" b="1" dirty="0">
                <a:latin typeface="Arial" panose="020B0604020202020204" pitchFamily="34" charset="0"/>
              </a:rPr>
              <a:t>全长</a:t>
            </a:r>
            <a:r>
              <a:rPr lang="en-US" altLang="zh-CN" sz="2000" b="1" dirty="0">
                <a:latin typeface="Arial" panose="020B0604020202020204" pitchFamily="34" charset="0"/>
              </a:rPr>
              <a:t>6397</a:t>
            </a:r>
            <a:r>
              <a:rPr lang="zh-CN" altLang="en-US" sz="2000" b="1" dirty="0">
                <a:latin typeface="Arial" panose="020B0604020202020204" pitchFamily="34" charset="0"/>
              </a:rPr>
              <a:t>千米，它和</a:t>
            </a:r>
            <a:r>
              <a:rPr lang="zh-CN" altLang="en-US" sz="2000" b="1" dirty="0">
                <a:latin typeface="Arial" panose="020B0604020202020204" pitchFamily="34" charset="0"/>
                <a:hlinkClick r:id="rId3"/>
              </a:rPr>
              <a:t>黄河</a:t>
            </a:r>
            <a:r>
              <a:rPr lang="zh-CN" altLang="en-US" sz="2000" b="1" dirty="0">
                <a:latin typeface="Arial" panose="020B0604020202020204" pitchFamily="34" charset="0"/>
              </a:rPr>
              <a:t>一起并称为“母亲河”。它是世界第三长河。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标题 121857"/>
          <p:cNvSpPr>
            <a:spLocks noGrp="1"/>
          </p:cNvSpPr>
          <p:nvPr>
            <p:ph type="title"/>
          </p:nvPr>
        </p:nvSpPr>
        <p:spPr>
          <a:xfrm>
            <a:off x="179388" y="260350"/>
            <a:ext cx="8964612" cy="1143000"/>
          </a:xfrm>
        </p:spPr>
        <p:txBody>
          <a:bodyPr>
            <a:normAutofit fontScale="90000"/>
          </a:bodyPr>
          <a:p>
            <a:r>
              <a:rPr lang="zh-CN" altLang="en-US" sz="5000" b="1" dirty="0">
                <a:solidFill>
                  <a:srgbClr val="339966"/>
                </a:solidFill>
              </a:rPr>
              <a:t>泰山</a:t>
            </a:r>
            <a:r>
              <a:rPr lang="en-US" altLang="zh-CN" sz="5000" b="1">
                <a:solidFill>
                  <a:srgbClr val="339966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5000" b="1" dirty="0">
                <a:solidFill>
                  <a:srgbClr val="339966"/>
                </a:solidFill>
              </a:rPr>
              <a:t>高</a:t>
            </a:r>
            <a:r>
              <a:rPr lang="zh-CN" altLang="en-US" sz="3800" dirty="0"/>
              <a:t> </a:t>
            </a:r>
            <a:r>
              <a:rPr lang="zh-CN" altLang="en-US" sz="2000" dirty="0"/>
              <a:t>“天下第一山”之称泰山被古人视为“直通帝座”的天堂，成为百姓崇拜，帝王告祭的神山</a:t>
            </a:r>
            <a:endParaRPr lang="zh-CN" altLang="en-US" sz="2000" dirty="0"/>
          </a:p>
        </p:txBody>
      </p:sp>
      <p:pic>
        <p:nvPicPr>
          <p:cNvPr id="121859" name="文本占位符 121858"/>
          <p:cNvPicPr>
            <a:picLocks noGrp="1" noChangeAspect="1"/>
          </p:cNvPicPr>
          <p:nvPr>
            <p:ph type="body" sz="half" idx="1"/>
          </p:nvPr>
        </p:nvPicPr>
        <p:blipFill>
          <a:blip r:embed="rId1"/>
          <a:stretch>
            <a:fillRect/>
          </a:stretch>
        </p:blipFill>
        <p:spPr>
          <a:xfrm>
            <a:off x="0" y="1600200"/>
            <a:ext cx="4495800" cy="5257800"/>
          </a:xfrm>
        </p:spPr>
      </p:pic>
      <p:pic>
        <p:nvPicPr>
          <p:cNvPr id="121860" name="文本占位符 121859"/>
          <p:cNvPicPr>
            <a:picLocks noGrp="1" noChangeAspect="1"/>
          </p:cNvPicPr>
          <p:nvPr>
            <p:ph type="body"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600200"/>
            <a:ext cx="4495800" cy="52578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36855" y="1400175"/>
            <a:ext cx="8219256" cy="4565104"/>
          </a:xfrm>
        </p:spPr>
        <p:txBody>
          <a:bodyPr/>
          <a:lstStyle/>
          <a:p>
            <a:r>
              <a:rPr lang="zh-CN" altLang="en-US" dirty="0" smtClean="0"/>
              <a:t>你是哪个国家的人？</a:t>
            </a:r>
            <a:endParaRPr lang="en-US" altLang="zh-CN" dirty="0" smtClean="0"/>
          </a:p>
          <a:p>
            <a:r>
              <a:rPr lang="en-US" altLang="zh-CN" dirty="0" smtClean="0"/>
              <a:t>--------</a:t>
            </a:r>
            <a:r>
              <a:rPr lang="zh-CN" altLang="en-US" dirty="0" smtClean="0"/>
              <a:t>我是中国人</a:t>
            </a:r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pPr marL="0" indent="0">
              <a:buNone/>
            </a:pPr>
            <a:r>
              <a:rPr lang="zh-CN" altLang="en-US" dirty="0"/>
              <a:t>世界上有许多国家，中国是其中一个国家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 descr="C:\Users\Administrator\Desktop\新建文件夹 (2)\红旗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3813"/>
            <a:ext cx="8077200" cy="539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Box 2"/>
          <p:cNvSpPr txBox="1"/>
          <p:nvPr/>
        </p:nvSpPr>
        <p:spPr>
          <a:xfrm>
            <a:off x="1447800" y="5638800"/>
            <a:ext cx="6956425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4800" dirty="0">
                <a:latin typeface="Arial" panose="020B0604020202020204" pitchFamily="34" charset="0"/>
              </a:rPr>
              <a:t>五星红旗是我国的国旗。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05065" y="658812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你在哪里见过？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7" name="图片 3076" descr="20090318005524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矩形 3078"/>
          <p:cNvSpPr/>
          <p:nvPr/>
        </p:nvSpPr>
        <p:spPr>
          <a:xfrm>
            <a:off x="3059113" y="3284538"/>
            <a:ext cx="5834062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我是中国人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Click="0" advTm="3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7" name="图片 15366" descr="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0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5364"/>
          <p:cNvSpPr txBox="1"/>
          <p:nvPr/>
        </p:nvSpPr>
        <p:spPr>
          <a:xfrm>
            <a:off x="3203575" y="260350"/>
            <a:ext cx="5616575" cy="2430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 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我爱鲜花，我爱白鸽，我爱万里长城，我爱长江黄河，我是中国人，我爱我的祖国。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71545" y="36639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你还爱中国的什么？谁可以来说一说。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80105" y="4360863"/>
            <a:ext cx="50800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祖国越来越富强，有好看的衣服，有美味的食物，还有漂亮的校园，骄傲，因为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我是中国人！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7" name="图片 3076" descr="20090318005524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矩形 3078"/>
          <p:cNvSpPr/>
          <p:nvPr/>
        </p:nvSpPr>
        <p:spPr>
          <a:xfrm>
            <a:off x="3059113" y="3284538"/>
            <a:ext cx="5834062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我是中国人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Click="0" advTm="3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7118183759432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我会说：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我是 </a:t>
            </a:r>
            <a:r>
              <a:rPr lang="zh-CN" altLang="en-US" u="sng" dirty="0" smtClean="0"/>
              <a:t>中国人。</a:t>
            </a:r>
            <a:endParaRPr lang="en-US" altLang="zh-CN" u="sng" dirty="0" smtClean="0"/>
          </a:p>
          <a:p>
            <a:r>
              <a:rPr lang="zh-CN" altLang="en-US" dirty="0" smtClean="0"/>
              <a:t>我的国家 是</a:t>
            </a:r>
            <a:r>
              <a:rPr lang="zh-CN" altLang="en-US" u="sng" dirty="0" smtClean="0"/>
              <a:t>  中华人民共和国（中国）。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r>
              <a:rPr lang="zh-CN" altLang="en-US" dirty="0" smtClean="0"/>
              <a:t>我国有</a:t>
            </a:r>
            <a:r>
              <a:rPr lang="en-US" altLang="zh-CN" u="sng" dirty="0" smtClean="0"/>
              <a:t>56</a:t>
            </a:r>
            <a:r>
              <a:rPr lang="zh-CN" altLang="en-US" u="sng" dirty="0" smtClean="0"/>
              <a:t>个</a:t>
            </a:r>
            <a:r>
              <a:rPr lang="zh-CN" altLang="en-US" dirty="0" smtClean="0"/>
              <a:t>民族。</a:t>
            </a:r>
            <a:endParaRPr lang="en-US" altLang="zh-CN" dirty="0" smtClean="0"/>
          </a:p>
          <a:p>
            <a:r>
              <a:rPr lang="zh-CN" altLang="en-US" dirty="0" smtClean="0"/>
              <a:t>我国的国旗是</a:t>
            </a:r>
            <a:r>
              <a:rPr lang="zh-CN" altLang="en-US" u="sng" dirty="0" smtClean="0"/>
              <a:t>五星红旗。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E35Q_267300001109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73459269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 rot="5400000">
            <a:off x="285720" y="-71438"/>
            <a:ext cx="6858000" cy="7000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7118183759432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147227345926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30000"/>
          </a:blip>
          <a:stretch>
            <a:fillRect/>
          </a:stretch>
        </p:blipFill>
        <p:spPr>
          <a:xfrm rot="5400000">
            <a:off x="95619" y="547291"/>
            <a:ext cx="6500836" cy="54062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86513" y="1857364"/>
            <a:ext cx="28574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读了儿歌，说一说你知道了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什么？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74115" y="421640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小朋友们是什么心情？你怎么知道的？</a:t>
            </a:r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4115" y="92392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同学们这么早就背着小书包，他们要去哪里呀？快来回答小鸟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14480" y="2000240"/>
            <a:ext cx="592935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</a:rPr>
              <a:t>学校就是一个学习的乐园，小朋友们看一看我们都有哪些课程。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数学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8" descr="数字、纸、笔和计算器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1571612"/>
            <a:ext cx="5143536" cy="4448928"/>
          </a:xfrm>
        </p:spPr>
      </p:pic>
      <p:sp>
        <p:nvSpPr>
          <p:cNvPr id="6" name="TextBox 5"/>
          <p:cNvSpPr txBox="1"/>
          <p:nvPr/>
        </p:nvSpPr>
        <p:spPr>
          <a:xfrm>
            <a:off x="6000760" y="2571744"/>
            <a:ext cx="2467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数字  计算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3217985" cy="12954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800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音 乐</a:t>
            </a:r>
            <a:endParaRPr lang="zh-CN" altLang="en-US" sz="800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2531" name="Picture 9" descr="五线谱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2035420" y="1620838"/>
            <a:ext cx="6098931" cy="5014912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785786" y="2643182"/>
            <a:ext cx="1143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唱歌 乐器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http://img.suibi8.com/f2016/1445234613s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8625" y="0"/>
            <a:ext cx="101885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Box 4"/>
          <p:cNvSpPr txBox="1"/>
          <p:nvPr/>
        </p:nvSpPr>
        <p:spPr>
          <a:xfrm>
            <a:off x="785813" y="785813"/>
            <a:ext cx="4818062" cy="120015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我们的祖国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000375"/>
            <a:ext cx="2038350" cy="1200150"/>
          </a:xfrm>
          <a:prstGeom prst="rect">
            <a:avLst/>
          </a:prstGeom>
          <a:solidFill>
            <a:schemeClr val="bg1">
              <a:alpha val="72940"/>
            </a:schemeClr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全称</a:t>
            </a: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86500" y="642938"/>
            <a:ext cx="2451100" cy="1446212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25" y="2928938"/>
            <a:ext cx="6670675" cy="1200150"/>
          </a:xfrm>
          <a:prstGeom prst="rect">
            <a:avLst/>
          </a:prstGeom>
          <a:solidFill>
            <a:schemeClr val="bg1">
              <a:alpha val="72156"/>
            </a:schemeClr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中华人民共和国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85728"/>
            <a:ext cx="1571636" cy="2643206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60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体育</a:t>
            </a:r>
            <a:endParaRPr lang="zh-CN" altLang="en-US" sz="6000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" name="图片 4" descr="147123879640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67744" y="1268760"/>
            <a:ext cx="6408712" cy="446449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美术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6" descr="打开盒盖儿的彩笔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0" y="1480960"/>
            <a:ext cx="4480473" cy="5091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语文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8" name="Picture 9" descr="汉字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1428736"/>
            <a:ext cx="4635518" cy="3993677"/>
          </a:xfrm>
          <a:noFill/>
        </p:spPr>
      </p:pic>
      <p:sp>
        <p:nvSpPr>
          <p:cNvPr id="9" name="TextBox 8"/>
          <p:cNvSpPr txBox="1"/>
          <p:nvPr/>
        </p:nvSpPr>
        <p:spPr>
          <a:xfrm>
            <a:off x="5643570" y="1928802"/>
            <a:ext cx="3469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读书、讲故事 、听故事、猜谜语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背古诗、说儿歌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3" name="图片 2" descr="IMG_20160827_104739.jpg"/>
          <p:cNvPicPr>
            <a:picLocks noChangeAspect="1"/>
          </p:cNvPicPr>
          <p:nvPr/>
        </p:nvPicPr>
        <p:blipFill>
          <a:blip r:embed="rId2" cstate="print"/>
          <a:srcRect l="6944" t="2083" r="2777" b="3125"/>
          <a:stretch>
            <a:fillRect/>
          </a:stretch>
        </p:blipFill>
        <p:spPr>
          <a:xfrm>
            <a:off x="0" y="0"/>
            <a:ext cx="4643470" cy="65008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00958" y="2714620"/>
            <a:ext cx="1576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语文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85918" y="1571612"/>
            <a:ext cx="50577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小朋友们，轻轻地翻看我们的语文书，看看</a:t>
            </a:r>
            <a:endParaRPr lang="en-US" altLang="zh-CN" sz="2000" dirty="0" smtClean="0"/>
          </a:p>
          <a:p>
            <a:r>
              <a:rPr lang="zh-CN" altLang="en-US" sz="2000" dirty="0" smtClean="0"/>
              <a:t>语文书上都有些什么？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2285992"/>
            <a:ext cx="3786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答：儿歌   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轻轻跳</a:t>
            </a:r>
            <a:r>
              <a:rPr lang="en-US" altLang="zh-CN" dirty="0" smtClean="0"/>
              <a:t>》27</a:t>
            </a:r>
            <a:r>
              <a:rPr lang="zh-CN" altLang="en-US" dirty="0" smtClean="0"/>
              <a:t>页</a:t>
            </a:r>
            <a:endParaRPr lang="en-US" altLang="zh-CN" dirty="0" smtClean="0"/>
          </a:p>
          <a:p>
            <a:r>
              <a:rPr lang="en-US" altLang="zh-CN" dirty="0" smtClean="0"/>
              <a:t>     </a:t>
            </a:r>
            <a:r>
              <a:rPr lang="zh-CN" altLang="en-US" dirty="0" smtClean="0"/>
              <a:t>好看的图片、</a:t>
            </a:r>
            <a:endParaRPr lang="en-US" altLang="zh-CN" dirty="0" smtClean="0"/>
          </a:p>
          <a:p>
            <a:r>
              <a:rPr lang="en-US" altLang="zh-CN" dirty="0" smtClean="0"/>
              <a:t>     </a:t>
            </a:r>
            <a:r>
              <a:rPr lang="zh-CN" altLang="en-US" dirty="0" smtClean="0"/>
              <a:t>拼音、古诗、好听的故事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   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85918" y="3929066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你喜欢语文书吗？为什么？</a:t>
            </a:r>
            <a:endParaRPr lang="zh-CN" altLang="en-US" sz="2000" dirty="0"/>
          </a:p>
        </p:txBody>
      </p:sp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1.jpg"/>
          <p:cNvPicPr>
            <a:picLocks noChangeAspect="1"/>
          </p:cNvPicPr>
          <p:nvPr/>
        </p:nvPicPr>
        <p:blipFill>
          <a:blip r:embed="rId2" cstate="print"/>
          <a:srcRect l="2777" r="5555" b="2083"/>
          <a:stretch>
            <a:fillRect/>
          </a:stretch>
        </p:blipFill>
        <p:spPr>
          <a:xfrm>
            <a:off x="0" y="3500426"/>
            <a:ext cx="4714908" cy="67151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00694" y="1071546"/>
            <a:ext cx="23574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目录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目录就是我们学习这本书的一张地图，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告诉我们这本书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都有哪些内容，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每一课在第几页。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18773 L -0.00191 -0.5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二.jpg"/>
          <p:cNvPicPr>
            <a:picLocks noChangeAspect="1"/>
          </p:cNvPicPr>
          <p:nvPr/>
        </p:nvPicPr>
        <p:blipFill>
          <a:blip r:embed="rId2" cstate="print"/>
          <a:srcRect l="2777" t="3125" r="4166"/>
          <a:stretch>
            <a:fillRect/>
          </a:stretch>
        </p:blipFill>
        <p:spPr>
          <a:xfrm>
            <a:off x="0" y="0"/>
            <a:ext cx="4786346" cy="6357958"/>
          </a:xfrm>
          <a:prstGeom prst="rect">
            <a:avLst/>
          </a:prstGeom>
        </p:spPr>
      </p:pic>
      <p:pic>
        <p:nvPicPr>
          <p:cNvPr id="4" name="图片 3" descr="目录4.jpg"/>
          <p:cNvPicPr>
            <a:picLocks noChangeAspect="1"/>
          </p:cNvPicPr>
          <p:nvPr/>
        </p:nvPicPr>
        <p:blipFill>
          <a:blip r:embed="rId3" cstate="print"/>
          <a:srcRect l="5555" t="3125" r="6944" b="4166"/>
          <a:stretch>
            <a:fillRect/>
          </a:stretch>
        </p:blipFill>
        <p:spPr>
          <a:xfrm>
            <a:off x="4643406" y="0"/>
            <a:ext cx="4500594" cy="63579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10" y="5929330"/>
            <a:ext cx="5715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课本每一页左下角和右下角的数字就是页码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4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pPr algn="l"/>
            <a:r>
              <a:rPr lang="zh-CN" altLang="en-US" dirty="0" smtClean="0"/>
              <a:t>考一考：试着找到识字第</a:t>
            </a:r>
            <a:r>
              <a:rPr lang="en-US" altLang="zh-CN" dirty="0" smtClean="0"/>
              <a:t>5</a:t>
            </a:r>
            <a:r>
              <a:rPr lang="zh-CN" altLang="en-US" smtClean="0"/>
              <a:t>课</a:t>
            </a:r>
            <a:endParaRPr lang="zh-CN" altLang="en-US" dirty="0"/>
          </a:p>
        </p:txBody>
      </p:sp>
      <p:pic>
        <p:nvPicPr>
          <p:cNvPr id="6" name="内容占位符 5" descr="目录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4110" r="9589" b="43902"/>
          <a:stretch>
            <a:fillRect/>
          </a:stretch>
        </p:blipFill>
        <p:spPr>
          <a:xfrm>
            <a:off x="0" y="1142984"/>
            <a:ext cx="4500594" cy="5357850"/>
          </a:xfrm>
        </p:spPr>
      </p:pic>
      <p:pic>
        <p:nvPicPr>
          <p:cNvPr id="9" name="内容占位符 8" descr="147226929767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142984"/>
            <a:ext cx="3888016" cy="52864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7118183759432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我爱学语文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472274505085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rcRect t="43333" b="6667"/>
          <a:stretch>
            <a:fillRect/>
          </a:stretch>
        </p:blipFill>
        <p:spPr>
          <a:xfrm>
            <a:off x="785786" y="3071810"/>
            <a:ext cx="5143500" cy="3214710"/>
          </a:xfrm>
          <a:prstGeom prst="rect">
            <a:avLst/>
          </a:prstGeom>
        </p:spPr>
      </p:pic>
      <p:pic>
        <p:nvPicPr>
          <p:cNvPr id="6" name="图片 5" descr="1472274505085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rcRect l="6944" t="7291" r="47222" b="56250"/>
          <a:stretch>
            <a:fillRect/>
          </a:stretch>
        </p:blipFill>
        <p:spPr>
          <a:xfrm>
            <a:off x="714348" y="285728"/>
            <a:ext cx="2357454" cy="2500330"/>
          </a:xfrm>
          <a:prstGeom prst="rect">
            <a:avLst/>
          </a:prstGeom>
        </p:spPr>
      </p:pic>
      <p:pic>
        <p:nvPicPr>
          <p:cNvPr id="9" name="图片 8" descr="1472274505085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rcRect l="51389" t="9375" r="5555" b="56250"/>
          <a:stretch>
            <a:fillRect/>
          </a:stretch>
        </p:blipFill>
        <p:spPr>
          <a:xfrm>
            <a:off x="4929190" y="357166"/>
            <a:ext cx="2714644" cy="23574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57555" y="1142984"/>
            <a:ext cx="6429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读书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1024" y="135729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写字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矩形标注 6"/>
          <p:cNvSpPr/>
          <p:nvPr/>
        </p:nvSpPr>
        <p:spPr>
          <a:xfrm>
            <a:off x="2857488" y="1357298"/>
            <a:ext cx="3857652" cy="1214446"/>
          </a:xfrm>
          <a:prstGeom prst="wedgeRectCallout">
            <a:avLst>
              <a:gd name="adj1" fmla="val 33106"/>
              <a:gd name="adj2" fmla="val 95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FF00"/>
                </a:solidFill>
              </a:rPr>
              <a:t>我们国家有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56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个民族，各民族一家亲，我们都是中国人</a:t>
            </a:r>
            <a:endParaRPr lang="zh-CN" altLang="en-US" sz="2000" b="1" dirty="0">
              <a:solidFill>
                <a:srgbClr val="FFFF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91285" y="12001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图上这些小朋友都是中国人吗？为 什么他们穿的衣服不一样？</a:t>
            </a:r>
            <a:endParaRPr lang="zh-CN" altLang="en-US" sz="1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6802" descr="坐姿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76803"/>
          <p:cNvSpPr txBox="1">
            <a:spLocks noChangeArrowheads="1"/>
          </p:cNvSpPr>
          <p:nvPr/>
        </p:nvSpPr>
        <p:spPr bwMode="auto">
          <a:xfrm>
            <a:off x="468313" y="5949950"/>
            <a:ext cx="23764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仿宋_GB2312" pitchFamily="49" charset="-122"/>
              </a:rPr>
              <a:t>两脚放平</a:t>
            </a:r>
            <a:endParaRPr lang="zh-CN" altLang="en-US" sz="4000" b="1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4" name="文本框 76805"/>
          <p:cNvSpPr txBox="1">
            <a:spLocks noChangeArrowheads="1"/>
          </p:cNvSpPr>
          <p:nvPr/>
        </p:nvSpPr>
        <p:spPr bwMode="auto">
          <a:xfrm>
            <a:off x="6443663" y="765175"/>
            <a:ext cx="22320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仿宋_GB2312" pitchFamily="49" charset="-122"/>
              </a:rPr>
              <a:t>头正抬高</a:t>
            </a:r>
            <a:endParaRPr lang="zh-CN" altLang="en-US" sz="4000" b="1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5" name="文本框 76806"/>
          <p:cNvSpPr txBox="1">
            <a:spLocks noChangeArrowheads="1"/>
          </p:cNvSpPr>
          <p:nvPr/>
        </p:nvSpPr>
        <p:spPr bwMode="auto">
          <a:xfrm>
            <a:off x="350838" y="1466850"/>
            <a:ext cx="2232025" cy="2528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仿宋_GB2312" pitchFamily="49" charset="-122"/>
              </a:rPr>
              <a:t>把书拿起来，斜放在桌面上（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双手捧书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-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斜斜放</a:t>
            </a:r>
            <a:r>
              <a:rPr lang="zh-CN" altLang="en-US" sz="3200" b="1" dirty="0">
                <a:latin typeface="Times New Roman" panose="02020603050405020304" pitchFamily="18" charset="0"/>
                <a:ea typeface="仿宋_GB2312" pitchFamily="49" charset="-122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" name="文本框 76807"/>
          <p:cNvSpPr txBox="1">
            <a:spLocks noChangeArrowheads="1"/>
          </p:cNvSpPr>
          <p:nvPr/>
        </p:nvSpPr>
        <p:spPr bwMode="auto">
          <a:xfrm>
            <a:off x="3348038" y="1916113"/>
            <a:ext cx="144145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仿宋_GB2312" pitchFamily="49" charset="-122"/>
              </a:rPr>
              <a:t>眼与书有一尺</a:t>
            </a:r>
            <a:endParaRPr lang="zh-CN" altLang="en-US" sz="2800" b="1" dirty="0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7" name="文本框 76808"/>
          <p:cNvSpPr txBox="1">
            <a:spLocks noChangeArrowheads="1"/>
          </p:cNvSpPr>
          <p:nvPr/>
        </p:nvSpPr>
        <p:spPr bwMode="auto">
          <a:xfrm>
            <a:off x="250825" y="260350"/>
            <a:ext cx="37449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头正身直脚放平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7826" descr="写字">
            <a:hlinkClick r:id="rId1" tooltip="返回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77827"/>
          <p:cNvSpPr txBox="1">
            <a:spLocks noChangeArrowheads="1"/>
          </p:cNvSpPr>
          <p:nvPr/>
        </p:nvSpPr>
        <p:spPr bwMode="auto">
          <a:xfrm>
            <a:off x="468313" y="5949950"/>
            <a:ext cx="23764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仿宋_GB2312" pitchFamily="49" charset="-122"/>
              </a:rPr>
              <a:t>两脚放平</a:t>
            </a:r>
            <a:endParaRPr lang="zh-CN" altLang="en-US" sz="4000" b="1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4" name="文本框 77828"/>
          <p:cNvSpPr txBox="1">
            <a:spLocks noChangeArrowheads="1"/>
          </p:cNvSpPr>
          <p:nvPr/>
        </p:nvSpPr>
        <p:spPr bwMode="auto">
          <a:xfrm>
            <a:off x="6623050" y="1628775"/>
            <a:ext cx="25209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身子做正，腰背挺直</a:t>
            </a:r>
            <a:endParaRPr lang="zh-CN" altLang="en-US" sz="3200" b="1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5" name="文本框 77829"/>
          <p:cNvSpPr txBox="1">
            <a:spLocks noChangeArrowheads="1"/>
          </p:cNvSpPr>
          <p:nvPr/>
        </p:nvSpPr>
        <p:spPr bwMode="auto">
          <a:xfrm>
            <a:off x="6624638" y="404813"/>
            <a:ext cx="2519362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仿宋_GB2312" pitchFamily="49" charset="-122"/>
              </a:rPr>
              <a:t>头要正</a:t>
            </a:r>
            <a:endParaRPr lang="zh-CN" altLang="en-US" sz="4800" b="1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" name="文本框 77830"/>
          <p:cNvSpPr txBox="1">
            <a:spLocks noChangeArrowheads="1"/>
          </p:cNvSpPr>
          <p:nvPr/>
        </p:nvSpPr>
        <p:spPr bwMode="auto">
          <a:xfrm>
            <a:off x="684213" y="3429000"/>
            <a:ext cx="2232025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仿宋_GB2312" pitchFamily="49" charset="-122"/>
              </a:rPr>
              <a:t>作业本平放</a:t>
            </a:r>
            <a:endParaRPr lang="zh-CN" altLang="en-US" sz="4800" b="1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7" name="文本框 77831"/>
          <p:cNvSpPr txBox="1">
            <a:spLocks noChangeArrowheads="1"/>
          </p:cNvSpPr>
          <p:nvPr/>
        </p:nvSpPr>
        <p:spPr bwMode="auto">
          <a:xfrm>
            <a:off x="7126288" y="3789363"/>
            <a:ext cx="2017712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左手压本子，右手拿笔</a:t>
            </a:r>
            <a:endParaRPr lang="zh-CN" altLang="en-US" sz="3200" b="1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8" name="文本框 77832"/>
          <p:cNvSpPr txBox="1">
            <a:spLocks noChangeArrowheads="1"/>
          </p:cNvSpPr>
          <p:nvPr/>
        </p:nvSpPr>
        <p:spPr bwMode="auto">
          <a:xfrm>
            <a:off x="0" y="333375"/>
            <a:ext cx="4067175" cy="2773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一拳、一寸、一尺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r>
              <a:rPr lang="zh-CN" altLang="en-US" sz="3200" b="1" dirty="0">
                <a:solidFill>
                  <a:srgbClr val="FF0000"/>
                </a:solidFill>
              </a:rPr>
              <a:t>拇指食指捏捏、中指中指托托、铅笔铅笔躺躺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"/>
          <p:cNvPicPr>
            <a:picLocks noChangeAspect="1"/>
          </p:cNvPicPr>
          <p:nvPr/>
        </p:nvPicPr>
        <p:blipFill>
          <a:blip r:embed="rId1"/>
          <a:srcRect l="15175" t="71229" r="15368" b="13395"/>
          <a:stretch>
            <a:fillRect/>
          </a:stretch>
        </p:blipFill>
        <p:spPr>
          <a:xfrm>
            <a:off x="51435" y="598805"/>
            <a:ext cx="7280275" cy="35191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4714884"/>
            <a:ext cx="586740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</a:rPr>
              <a:t>、拇指食指捏住铅笔距离笔尖一寸的距离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</a:rPr>
              <a:t>、中指在内侧抵住笔杆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</a:rPr>
              <a:t>、无名指和小指托住中指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</a:rPr>
              <a:t>、笔杆向右倾斜，紧贴上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1714480" y="3286124"/>
            <a:ext cx="92869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线形标注 1 5"/>
          <p:cNvSpPr/>
          <p:nvPr/>
        </p:nvSpPr>
        <p:spPr>
          <a:xfrm>
            <a:off x="1290320" y="970915"/>
            <a:ext cx="890905" cy="826770"/>
          </a:xfrm>
          <a:prstGeom prst="borderCallout1">
            <a:avLst>
              <a:gd name="adj1" fmla="val 95596"/>
              <a:gd name="adj2" fmla="val 91220"/>
              <a:gd name="adj3" fmla="val 238095"/>
              <a:gd name="adj4" fmla="val 1853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一寸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618615" y="4117975"/>
            <a:ext cx="42919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http://176.16.7.200:900/main.asp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50035" y="697230"/>
            <a:ext cx="62623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我会说</a:t>
            </a:r>
            <a:endParaRPr lang="zh-CN" altLang="en-US" sz="4800"/>
          </a:p>
          <a:p>
            <a:r>
              <a:rPr lang="zh-CN" altLang="en-US" sz="4800"/>
              <a:t>      我叫 </a:t>
            </a:r>
            <a:r>
              <a:rPr lang="en-US" altLang="zh-CN" sz="4800"/>
              <a:t>____________</a:t>
            </a:r>
            <a:r>
              <a:rPr lang="zh-CN" altLang="zh-CN" sz="4800"/>
              <a:t>，我喜欢</a:t>
            </a:r>
            <a:r>
              <a:rPr lang="en-US" altLang="zh-CN" sz="4800"/>
              <a:t>______________</a:t>
            </a:r>
            <a:r>
              <a:rPr lang="zh-CN" altLang="zh-CN" sz="4800"/>
              <a:t>。</a:t>
            </a:r>
            <a:endParaRPr lang="zh-CN" altLang="zh-CN" sz="48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68910" y="-82550"/>
            <a:ext cx="9357995" cy="6974205"/>
          </a:xfrm>
          <a:prstGeom prst="rect">
            <a:avLst/>
          </a:prstGeom>
        </p:spPr>
      </p:pic>
      <p:pic>
        <p:nvPicPr>
          <p:cNvPr id="7" name="图片 6" descr="课程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465" y="72390"/>
            <a:ext cx="9094470" cy="541401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作业：回家搜集一个有趣的故事，先讲给家人听，明天到学校课讲给同学听，比比谁的故事最有趣！</a:t>
            </a:r>
            <a:endParaRPr lang="zh-CN" alt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643042" y="428604"/>
            <a:ext cx="914400" cy="61264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天安门</a:t>
            </a:r>
            <a:endParaRPr lang="zh-CN" altLang="en-US" dirty="0"/>
          </a:p>
        </p:txBody>
      </p:sp>
      <p:sp>
        <p:nvSpPr>
          <p:cNvPr id="5" name="椭圆形标注 4"/>
          <p:cNvSpPr/>
          <p:nvPr/>
        </p:nvSpPr>
        <p:spPr>
          <a:xfrm>
            <a:off x="4429124" y="214290"/>
            <a:ext cx="1143008" cy="612648"/>
          </a:xfrm>
          <a:prstGeom prst="wedgeEllipseCallout">
            <a:avLst>
              <a:gd name="adj1" fmla="val -49865"/>
              <a:gd name="adj2" fmla="val -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五星红旗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5786446" y="1071546"/>
            <a:ext cx="17145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786446" y="428604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我是中国人</a:t>
            </a:r>
            <a:endParaRPr lang="zh-CN" alt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8dcc775a6f97d3e08af36c45cac4fb6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Box 1"/>
          <p:cNvSpPr txBox="1"/>
          <p:nvPr/>
        </p:nvSpPr>
        <p:spPr>
          <a:xfrm>
            <a:off x="106363" y="685800"/>
            <a:ext cx="46037" cy="563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6000" dirty="0">
                <a:latin typeface="Arial" panose="020B0604020202020204" pitchFamily="34" charset="0"/>
              </a:rPr>
              <a:t>傣族的</a:t>
            </a:r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</a:rPr>
              <a:t>泼水节</a:t>
            </a:r>
            <a:endParaRPr lang="zh-CN" altLang="en-US" sz="6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4338" name="图片 122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0"/>
            <a:ext cx="7772400" cy="6161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Box 1"/>
          <p:cNvSpPr txBox="1"/>
          <p:nvPr/>
        </p:nvSpPr>
        <p:spPr>
          <a:xfrm>
            <a:off x="165100" y="533400"/>
            <a:ext cx="677863" cy="59737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eaLnBrk="0" hangingPunct="0"/>
            <a:r>
              <a:rPr lang="zh-CN" altLang="en-US" sz="3200" dirty="0">
                <a:latin typeface="Arial" panose="020B0604020202020204" pitchFamily="34" charset="0"/>
              </a:rPr>
              <a:t>彝族的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火把节</a:t>
            </a:r>
            <a:r>
              <a:rPr lang="en-US" altLang="zh-CN" sz="3200">
                <a:latin typeface="Arial" panose="020B0604020202020204" pitchFamily="34" charset="0"/>
              </a:rPr>
              <a:t>-</a:t>
            </a:r>
            <a:r>
              <a:rPr lang="zh-CN" altLang="en-US" sz="3200" dirty="0">
                <a:latin typeface="Arial" panose="020B0604020202020204" pitchFamily="34" charset="0"/>
              </a:rPr>
              <a:t>农历六月二十四日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5362" name="图片 133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419100"/>
            <a:ext cx="7696200" cy="643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TextBox 1"/>
          <p:cNvSpPr txBox="1"/>
          <p:nvPr/>
        </p:nvSpPr>
        <p:spPr>
          <a:xfrm>
            <a:off x="128588" y="457200"/>
            <a:ext cx="862012" cy="5170488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eaLnBrk="0" hangingPunct="0"/>
            <a:r>
              <a:rPr lang="zh-CN" altLang="en-US" sz="4400" dirty="0">
                <a:latin typeface="Arial" panose="020B0604020202020204" pitchFamily="34" charset="0"/>
              </a:rPr>
              <a:t>苗族、侗族的</a:t>
            </a:r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</a:rPr>
              <a:t>斗牛节</a:t>
            </a:r>
            <a:endParaRPr lang="zh-CN" altLang="en-US" sz="44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16386" name="图片 14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304800"/>
            <a:ext cx="8763000" cy="624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我上学了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我上学了</Template>
  <TotalTime>0</TotalTime>
  <Words>1341</Words>
  <Application>WPS 演示</Application>
  <PresentationFormat>全屏显示(4:3)</PresentationFormat>
  <Paragraphs>175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Wingdings</vt:lpstr>
      <vt:lpstr>楷体</vt:lpstr>
      <vt:lpstr>Calibri</vt:lpstr>
      <vt:lpstr>微软雅黑</vt:lpstr>
      <vt:lpstr>Arial Unicode MS</vt:lpstr>
      <vt:lpstr>黑体</vt:lpstr>
      <vt:lpstr>楷体_GB2312</vt:lpstr>
      <vt:lpstr>Times New Roman</vt:lpstr>
      <vt:lpstr>仿宋_GB2312</vt:lpstr>
      <vt:lpstr>新宋体</vt:lpstr>
      <vt:lpstr>仿宋</vt:lpstr>
      <vt:lpstr>我上学了</vt:lpstr>
      <vt:lpstr>Office 主题</vt:lpstr>
      <vt:lpstr>我上学了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天安门是中国的象征，是我们国家的代表性建筑，你还知道我们国家的哪些代表性建筑？ </vt:lpstr>
      <vt:lpstr>PowerPoint 演示文稿</vt:lpstr>
      <vt:lpstr>万里长城是我们中国人的骄傲！不到长城非好汉！</vt:lpstr>
      <vt:lpstr>黄河——奔</vt:lpstr>
      <vt:lpstr>PowerPoint 演示文稿</vt:lpstr>
      <vt:lpstr>长江——涌</vt:lpstr>
      <vt:lpstr>泰山——高 “天下第一山”之称泰山被古人视为“直通帝座”的天堂，成为百姓崇拜，帝王告祭的神山</vt:lpstr>
      <vt:lpstr>PowerPoint 演示文稿</vt:lpstr>
      <vt:lpstr>PowerPoint 演示文稿</vt:lpstr>
      <vt:lpstr>PowerPoint 演示文稿</vt:lpstr>
      <vt:lpstr>PowerPoint 演示文稿</vt:lpstr>
      <vt:lpstr>我会说：</vt:lpstr>
      <vt:lpstr>PowerPoint 演示文稿</vt:lpstr>
      <vt:lpstr>PowerPoint 演示文稿</vt:lpstr>
      <vt:lpstr>PowerPoint 演示文稿</vt:lpstr>
      <vt:lpstr>数学</vt:lpstr>
      <vt:lpstr>音 乐</vt:lpstr>
      <vt:lpstr>体育</vt:lpstr>
      <vt:lpstr>美术</vt:lpstr>
      <vt:lpstr>语文</vt:lpstr>
      <vt:lpstr>PowerPoint 演示文稿</vt:lpstr>
      <vt:lpstr>PowerPoint 演示文稿</vt:lpstr>
      <vt:lpstr>PowerPoint 演示文稿</vt:lpstr>
      <vt:lpstr>PowerPoint 演示文稿</vt:lpstr>
      <vt:lpstr>考一考：试着找到识字第5课</vt:lpstr>
      <vt:lpstr>我爱学语文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我上学了</dc:title>
  <dc:creator>fjghj</dc:creator>
  <cp:lastModifiedBy>Administrator</cp:lastModifiedBy>
  <cp:revision>22</cp:revision>
  <dcterms:created xsi:type="dcterms:W3CDTF">2016-08-27T02:23:00Z</dcterms:created>
  <dcterms:modified xsi:type="dcterms:W3CDTF">2017-09-04T23:38:59Z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