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activeX/activeX3.bin" ContentType="application/vnd.ms-office.activeX"/>
  <Override PartName="/ppt/activeX/activeX3.xml" ContentType="application/vnd.ms-office.activeX+xml"/>
  <Override PartName="/ppt/activeX/activeX4.bin" ContentType="application/vnd.ms-office.activeX"/>
  <Override PartName="/ppt/activeX/activeX4.xml" ContentType="application/vnd.ms-office.activeX+xml"/>
  <Override PartName="/ppt/activeX/activeX5.bin" ContentType="application/vnd.ms-office.activeX"/>
  <Override PartName="/ppt/activeX/activeX5.xml" ContentType="application/vnd.ms-office.activeX+xml"/>
  <Override PartName="/ppt/activeX/activeX6.bin" ContentType="application/vnd.ms-office.activeX"/>
  <Override PartName="/ppt/activeX/activeX6.xml" ContentType="application/vnd.ms-office.activeX+xml"/>
  <Override PartName="/ppt/activeX/activeX7.bin" ContentType="application/vnd.ms-office.activeX"/>
  <Override PartName="/ppt/activeX/activeX7.xml" ContentType="application/vnd.ms-office.activeX+xml"/>
  <Override PartName="/ppt/activeX/activeX8.bin" ContentType="application/vnd.ms-office.activeX"/>
  <Override PartName="/ppt/activeX/activeX8.xml" ContentType="application/vnd.ms-office.activeX+xml"/>
  <Override PartName="/ppt/activeX/activeX9.bin" ContentType="application/vnd.ms-office.activeX"/>
  <Override PartName="/ppt/activeX/activeX9.xml" ContentType="application/vnd.ms-office.activeX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350" r:id="rId3"/>
    <p:sldId id="375" r:id="rId4"/>
    <p:sldId id="345" r:id="rId5"/>
    <p:sldId id="376" r:id="rId7"/>
    <p:sldId id="377" r:id="rId8"/>
    <p:sldId id="362" r:id="rId9"/>
    <p:sldId id="382" r:id="rId10"/>
    <p:sldId id="380" r:id="rId11"/>
    <p:sldId id="383" r:id="rId12"/>
    <p:sldId id="384" r:id="rId13"/>
    <p:sldId id="385" r:id="rId14"/>
    <p:sldId id="388" r:id="rId15"/>
    <p:sldId id="386" r:id="rId16"/>
    <p:sldId id="387" r:id="rId17"/>
    <p:sldId id="381" r:id="rId18"/>
    <p:sldId id="389" r:id="rId19"/>
    <p:sldId id="391" r:id="rId20"/>
    <p:sldId id="392" r:id="rId21"/>
    <p:sldId id="394" r:id="rId22"/>
    <p:sldId id="390" r:id="rId23"/>
    <p:sldId id="395" r:id="rId24"/>
    <p:sldId id="409" r:id="rId25"/>
    <p:sldId id="393" r:id="rId26"/>
    <p:sldId id="396" r:id="rId27"/>
    <p:sldId id="397" r:id="rId28"/>
    <p:sldId id="398" r:id="rId29"/>
    <p:sldId id="399" r:id="rId30"/>
    <p:sldId id="400" r:id="rId31"/>
    <p:sldId id="402" r:id="rId32"/>
    <p:sldId id="405" r:id="rId33"/>
    <p:sldId id="408" r:id="rId34"/>
    <p:sldId id="411" r:id="rId35"/>
    <p:sldId id="412" r:id="rId36"/>
    <p:sldId id="407" r:id="rId37"/>
    <p:sldId id="406" r:id="rId38"/>
    <p:sldId id="413" r:id="rId39"/>
    <p:sldId id="415" r:id="rId40"/>
    <p:sldId id="414" r:id="rId41"/>
    <p:sldId id="417" r:id="rId42"/>
    <p:sldId id="416" r:id="rId43"/>
    <p:sldId id="420" r:id="rId44"/>
    <p:sldId id="373" r:id="rId45"/>
  </p:sldIdLst>
  <p:sldSz cx="9144000" cy="5143500" type="screen16x9"/>
  <p:notesSz cx="6858000" cy="9144000"/>
  <p:embeddedFontLst>
    <p:embeddedFont>
      <p:font typeface="楷体_GB2312" panose="02010609030101010101" charset="-122"/>
      <p:regular r:id="rId49"/>
    </p:embeddedFont>
    <p:embeddedFont>
      <p:font typeface="Lao UI" panose="020B0502040204020203" pitchFamily="34" charset="0"/>
      <p:regular r:id="rId50"/>
      <p:bold r:id="rId51"/>
    </p:embeddedFont>
    <p:embeddedFont>
      <p:font typeface="微软雅黑" panose="020B0503020204020204" pitchFamily="34" charset="-122"/>
      <p:regular r:id="rId52"/>
    </p:embeddedFont>
    <p:embeddedFont>
      <p:font typeface="Batang" panose="02030600000101010101" pitchFamily="18" charset="-127"/>
      <p:regular r:id="rId53"/>
    </p:embeddedFont>
    <p:embeddedFont>
      <p:font typeface="Calibri" panose="020F0502020204030204" charset="0"/>
      <p:regular r:id="rId54"/>
      <p:bold r:id="rId55"/>
      <p:italic r:id="rId56"/>
      <p:boldItalic r:id="rId57"/>
    </p:embeddedFont>
    <p:embeddedFont>
      <p:font typeface="Calibri Light" panose="020F0302020204030204" charset="0"/>
      <p:regular r:id="rId58"/>
      <p:italic r:id="rId59"/>
    </p:embeddedFont>
    <p:embeddedFont>
      <p:font typeface="黑体" panose="02010600030101010101" charset="-122"/>
      <p:regular r:id="rId60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263A47"/>
    <a:srgbClr val="E5472E"/>
    <a:srgbClr val="1F1F1F"/>
    <a:srgbClr val="0E0E0E"/>
    <a:srgbClr val="005DA2"/>
    <a:srgbClr val="FFC400"/>
    <a:srgbClr val="EEF3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3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840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0" Type="http://schemas.openxmlformats.org/officeDocument/2006/relationships/font" Target="fonts/font12.fntdata"/><Relationship Id="rId6" Type="http://schemas.openxmlformats.org/officeDocument/2006/relationships/notesMaster" Target="notesMasters/notesMaster1.xml"/><Relationship Id="rId59" Type="http://schemas.openxmlformats.org/officeDocument/2006/relationships/font" Target="fonts/font11.fntdata"/><Relationship Id="rId58" Type="http://schemas.openxmlformats.org/officeDocument/2006/relationships/font" Target="fonts/font10.fntdata"/><Relationship Id="rId57" Type="http://schemas.openxmlformats.org/officeDocument/2006/relationships/font" Target="fonts/font9.fntdata"/><Relationship Id="rId56" Type="http://schemas.openxmlformats.org/officeDocument/2006/relationships/font" Target="fonts/font8.fntdata"/><Relationship Id="rId55" Type="http://schemas.openxmlformats.org/officeDocument/2006/relationships/font" Target="fonts/font7.fntdata"/><Relationship Id="rId54" Type="http://schemas.openxmlformats.org/officeDocument/2006/relationships/font" Target="fonts/font6.fntdata"/><Relationship Id="rId53" Type="http://schemas.openxmlformats.org/officeDocument/2006/relationships/font" Target="fonts/font5.fntdata"/><Relationship Id="rId52" Type="http://schemas.openxmlformats.org/officeDocument/2006/relationships/font" Target="fonts/font4.fntdata"/><Relationship Id="rId51" Type="http://schemas.openxmlformats.org/officeDocument/2006/relationships/font" Target="fonts/font3.fntdata"/><Relationship Id="rId50" Type="http://schemas.openxmlformats.org/officeDocument/2006/relationships/font" Target="fonts/font2.fntdata"/><Relationship Id="rId5" Type="http://schemas.openxmlformats.org/officeDocument/2006/relationships/slide" Target="slides/slide3.xml"/><Relationship Id="rId49" Type="http://schemas.openxmlformats.org/officeDocument/2006/relationships/font" Target="fonts/font1.fntdata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A30B3-A6F1-472C-BB49-DFE8D82D63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7E8FEA-3AC9-4DE1-B0CA-FA2A2FC791B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BCCE1-DE81-4C12-98AA-36B1AE935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BCCE1-DE81-4C12-98AA-36B1AE935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6E782-B1C7-4755-A8C7-406525659F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03D3F-ED7F-4637-8D23-A210589FA2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6E782-B1C7-4755-A8C7-406525659F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03D3F-ED7F-4637-8D23-A210589FA2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6E782-B1C7-4755-A8C7-406525659F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03D3F-ED7F-4637-8D23-A210589FA2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6E782-B1C7-4755-A8C7-406525659F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03D3F-ED7F-4637-8D23-A210589FA2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6E782-B1C7-4755-A8C7-406525659F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03D3F-ED7F-4637-8D23-A210589FA2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6E782-B1C7-4755-A8C7-406525659F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03D3F-ED7F-4637-8D23-A210589FA2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6E782-B1C7-4755-A8C7-406525659F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03D3F-ED7F-4637-8D23-A210589FA2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6E782-B1C7-4755-A8C7-406525659F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03D3F-ED7F-4637-8D23-A210589FA2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6E782-B1C7-4755-A8C7-406525659F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03D3F-ED7F-4637-8D23-A210589FA2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6E782-B1C7-4755-A8C7-406525659F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03D3F-ED7F-4637-8D23-A210589FA2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6E782-B1C7-4755-A8C7-406525659F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03D3F-ED7F-4637-8D23-A210589FA2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6E782-B1C7-4755-A8C7-406525659F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03D3F-ED7F-4637-8D23-A210589FA2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7.png"/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1.jpeg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microsoft.com/office/2007/relationships/media" Target="file:///I:\&#32593;&#19978;&#19979;&#36733;&#30340;&#25945;&#26696;\2018\&#31532;&#19977;&#21333;&#20803;\&#35838;&#20214;\&#35782;&#23383;4&#20013;&#22269;&#32654;&#39135;\&#23548;&#20837;&#30340;&#32654;&#39135;&#35270;&#39057;.mp4" TargetMode="External"/><Relationship Id="rId1" Type="http://schemas.openxmlformats.org/officeDocument/2006/relationships/video" Target="file:///I:\&#32593;&#19978;&#19979;&#36733;&#30340;&#25945;&#26696;\2018\&#31532;&#19977;&#21333;&#20803;\&#35838;&#20214;\&#35782;&#23383;4&#20013;&#22269;&#32654;&#39135;\&#23548;&#20837;&#30340;&#32654;&#39135;&#35270;&#39057;.mp4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1.wmf"/><Relationship Id="rId6" Type="http://schemas.openxmlformats.org/officeDocument/2006/relationships/control" Target="../activeX/activeX3.xml"/><Relationship Id="rId5" Type="http://schemas.openxmlformats.org/officeDocument/2006/relationships/image" Target="../media/image30.wmf"/><Relationship Id="rId4" Type="http://schemas.openxmlformats.org/officeDocument/2006/relationships/control" Target="../activeX/activeX2.xml"/><Relationship Id="rId3" Type="http://schemas.openxmlformats.org/officeDocument/2006/relationships/image" Target="../media/image29.wmf"/><Relationship Id="rId2" Type="http://schemas.openxmlformats.org/officeDocument/2006/relationships/control" Target="../activeX/activeX1.xml"/><Relationship Id="rId1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33.wmf"/><Relationship Id="rId4" Type="http://schemas.openxmlformats.org/officeDocument/2006/relationships/control" Target="../activeX/activeX5.xml"/><Relationship Id="rId3" Type="http://schemas.openxmlformats.org/officeDocument/2006/relationships/image" Target="../media/image32.wmf"/><Relationship Id="rId2" Type="http://schemas.openxmlformats.org/officeDocument/2006/relationships/control" Target="../activeX/activeX4.xml"/><Relationship Id="rId1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4.wmf"/><Relationship Id="rId1" Type="http://schemas.openxmlformats.org/officeDocument/2006/relationships/control" Target="../activeX/activeX6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5.wmf"/><Relationship Id="rId1" Type="http://schemas.openxmlformats.org/officeDocument/2006/relationships/control" Target="../activeX/activeX7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6.wmf"/><Relationship Id="rId1" Type="http://schemas.openxmlformats.org/officeDocument/2006/relationships/control" Target="../activeX/activeX8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7.wmf"/><Relationship Id="rId1" Type="http://schemas.openxmlformats.org/officeDocument/2006/relationships/control" Target="../activeX/activeX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jpeg"/><Relationship Id="rId8" Type="http://schemas.openxmlformats.org/officeDocument/2006/relationships/image" Target="../media/image46.jpeg"/><Relationship Id="rId7" Type="http://schemas.openxmlformats.org/officeDocument/2006/relationships/image" Target="../media/image45.jpeg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3" Type="http://schemas.openxmlformats.org/officeDocument/2006/relationships/notesSlide" Target="../notesSlides/notesSlide15.x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49.jpeg"/><Relationship Id="rId10" Type="http://schemas.openxmlformats.org/officeDocument/2006/relationships/image" Target="../media/image48.jpeg"/><Relationship Id="rId1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7.png"/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image" Target="../media/image54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1.jpeg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3.jpeg"/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image" Target="../media/image60.jpeg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2.png"/><Relationship Id="rId2" Type="http://schemas.microsoft.com/office/2007/relationships/media" Target="file:///I:\&#32593;&#19978;&#19979;&#36733;&#30340;&#25945;&#26696;\2018\&#31532;&#19977;&#21333;&#20803;\&#35838;&#20214;\&#35782;&#23383;4&#20013;&#22269;&#32654;&#39135;\&#35782;&#23383;4%20&#26391;&#35835;&#38899;&#35270;&#39057;.mp4" TargetMode="External"/><Relationship Id="rId1" Type="http://schemas.openxmlformats.org/officeDocument/2006/relationships/video" Target="file:///I:\&#32593;&#19978;&#19979;&#36733;&#30340;&#25945;&#26696;\2018\&#31532;&#19977;&#21333;&#20803;\&#35838;&#20214;\&#35782;&#23383;4&#20013;&#22269;&#32654;&#39135;\&#35782;&#23383;4%20&#26391;&#35835;&#38899;&#35270;&#39057;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952625" y="1788795"/>
            <a:ext cx="52387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7200" b="1" dirty="0"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_GB2312" panose="02010609030101010101" charset="-122"/>
                <a:ea typeface="楷体_GB2312" panose="02010609030101010101" charset="-122"/>
              </a:rPr>
              <a:t>4. </a:t>
            </a:r>
            <a:r>
              <a:rPr lang="zh-CN" altLang="en-US" sz="7200" b="1" dirty="0"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_GB2312" panose="02010609030101010101" charset="-122"/>
                <a:ea typeface="楷体_GB2312" panose="02010609030101010101" charset="-122"/>
              </a:rPr>
              <a:t>中国美食</a:t>
            </a:r>
            <a:endParaRPr lang="zh-CN" altLang="en-US" sz="7200" b="1" dirty="0"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958588" y="224635"/>
            <a:ext cx="3240517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sz="40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</a:rPr>
              <a:t>中国美食</a:t>
            </a:r>
            <a:endParaRPr lang="zh-CN" altLang="en-US" sz="4000" b="1" kern="100" dirty="0">
              <a:solidFill>
                <a:schemeClr val="tx1">
                  <a:lumMod val="85000"/>
                  <a:lumOff val="15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9" y="139856"/>
            <a:ext cx="777243" cy="646847"/>
          </a:xfrm>
          <a:prstGeom prst="rect">
            <a:avLst/>
          </a:prstGeom>
        </p:spPr>
      </p:pic>
      <p:cxnSp>
        <p:nvCxnSpPr>
          <p:cNvPr id="56" name="直接连接符 55"/>
          <p:cNvCxnSpPr/>
          <p:nvPr/>
        </p:nvCxnSpPr>
        <p:spPr>
          <a:xfrm>
            <a:off x="880715" y="866222"/>
            <a:ext cx="7884000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281305" y="3659505"/>
            <a:ext cx="22294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凉拌菠菜</a:t>
            </a:r>
            <a:endParaRPr lang="zh-CN" altLang="en-US" sz="3600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3" name="Rectangle 37"/>
          <p:cNvSpPr/>
          <p:nvPr/>
        </p:nvSpPr>
        <p:spPr>
          <a:xfrm>
            <a:off x="3432175" y="3382645"/>
            <a:ext cx="227901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Lao UI" panose="020B0502040204020203" pitchFamily="34" charset="0"/>
              </a:rPr>
              <a:t>香煎豆腐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Lao UI" panose="020B0502040204020203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05" y="1120775"/>
            <a:ext cx="2516505" cy="214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1205" y="1150620"/>
            <a:ext cx="2560955" cy="2134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8715" y="1150620"/>
            <a:ext cx="2536190" cy="21158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81115" y="3578860"/>
            <a:ext cx="26390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_GB2312" panose="02010609030101010101" charset="-122"/>
                <a:ea typeface="楷体_GB2312" panose="02010609030101010101" charset="-122"/>
              </a:rPr>
              <a:t>红烧茄子</a:t>
            </a:r>
            <a:endParaRPr lang="zh-CN" altLang="en-US" sz="36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66" grpId="0"/>
      <p:bldP spid="7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022985"/>
            <a:ext cx="4870450" cy="345186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5765800" y="1746885"/>
            <a:ext cx="1635125" cy="1083945"/>
            <a:chOff x="2833257" y="1264883"/>
            <a:chExt cx="1634836" cy="1489364"/>
          </a:xfrm>
        </p:grpSpPr>
        <p:grpSp>
          <p:nvGrpSpPr>
            <p:cNvPr id="13" name="组合 12"/>
            <p:cNvGrpSpPr/>
            <p:nvPr/>
          </p:nvGrpSpPr>
          <p:grpSpPr>
            <a:xfrm>
              <a:off x="2833257" y="1264883"/>
              <a:ext cx="1634836" cy="1489364"/>
              <a:chOff x="2833256" y="568"/>
              <a:chExt cx="1634836" cy="1489364"/>
            </a:xfrm>
            <a:solidFill>
              <a:schemeClr val="accent1"/>
            </a:solidFill>
          </p:grpSpPr>
          <p:sp>
            <p:nvSpPr>
              <p:cNvPr id="12" name="等腰三角形 11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971799" y="568"/>
                <a:ext cx="1496293" cy="14893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2971684" y="1529768"/>
              <a:ext cx="1445226" cy="1055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</a:rPr>
                <a:t>烤鸭</a:t>
              </a:r>
              <a:endParaRPr lang="zh-CN" altLang="en-US" sz="4400" b="1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1197348" y="222730"/>
            <a:ext cx="324051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zh-CN" sz="36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</a:rPr>
              <a:t>中国美食</a:t>
            </a:r>
            <a:endParaRPr lang="zh-CN" altLang="zh-CN" sz="3600" b="1" kern="100" dirty="0">
              <a:solidFill>
                <a:schemeClr val="tx1">
                  <a:lumMod val="85000"/>
                  <a:lumOff val="15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9" y="139856"/>
            <a:ext cx="777243" cy="646847"/>
          </a:xfrm>
          <a:prstGeom prst="rect">
            <a:avLst/>
          </a:prstGeom>
        </p:spPr>
      </p:pic>
      <p:cxnSp>
        <p:nvCxnSpPr>
          <p:cNvPr id="47" name="直接连接符 46"/>
          <p:cNvCxnSpPr/>
          <p:nvPr/>
        </p:nvCxnSpPr>
        <p:spPr>
          <a:xfrm>
            <a:off x="952470" y="771607"/>
            <a:ext cx="7884000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104265"/>
            <a:ext cx="4785360" cy="327279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6178550" y="1908810"/>
            <a:ext cx="2009140" cy="1235075"/>
            <a:chOff x="7287493" y="1264315"/>
            <a:chExt cx="2008888" cy="1503218"/>
          </a:xfrm>
          <a:solidFill>
            <a:schemeClr val="accent4"/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7287493" y="1264315"/>
              <a:ext cx="1856508" cy="1503218"/>
              <a:chOff x="2833256" y="-13854"/>
              <a:chExt cx="1856508" cy="1503218"/>
            </a:xfrm>
            <a:grpFill/>
          </p:grpSpPr>
          <p:sp>
            <p:nvSpPr>
              <p:cNvPr id="21" name="矩形 20"/>
              <p:cNvSpPr/>
              <p:nvPr/>
            </p:nvSpPr>
            <p:spPr>
              <a:xfrm>
                <a:off x="2971799" y="-13854"/>
                <a:ext cx="1717965" cy="15032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7392254" y="1529488"/>
              <a:ext cx="1904127" cy="935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</a:rPr>
                <a:t>水煮鱼</a:t>
              </a:r>
              <a:endParaRPr lang="zh-CN" altLang="en-US" sz="4400" b="1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1197348" y="222730"/>
            <a:ext cx="324051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zh-CN" sz="36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</a:rPr>
              <a:t>中国美食</a:t>
            </a:r>
            <a:endParaRPr lang="zh-CN" altLang="zh-CN" sz="3600" b="1" kern="100" dirty="0">
              <a:solidFill>
                <a:schemeClr val="tx1">
                  <a:lumMod val="85000"/>
                  <a:lumOff val="15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9" y="139856"/>
            <a:ext cx="777243" cy="646847"/>
          </a:xfrm>
          <a:prstGeom prst="rect">
            <a:avLst/>
          </a:prstGeom>
        </p:spPr>
      </p:pic>
      <p:cxnSp>
        <p:nvCxnSpPr>
          <p:cNvPr id="47" name="直接连接符 46"/>
          <p:cNvCxnSpPr/>
          <p:nvPr/>
        </p:nvCxnSpPr>
        <p:spPr>
          <a:xfrm>
            <a:off x="952470" y="771607"/>
            <a:ext cx="7884000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160" y="1198880"/>
            <a:ext cx="5366385" cy="337693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6130925" y="2282190"/>
            <a:ext cx="2479040" cy="958215"/>
            <a:chOff x="1350821" y="2762679"/>
            <a:chExt cx="2479349" cy="781994"/>
          </a:xfrm>
          <a:solidFill>
            <a:srgbClr val="E5472E"/>
          </a:solidFill>
        </p:grpSpPr>
        <p:grpSp>
          <p:nvGrpSpPr>
            <p:cNvPr id="14" name="组合 13"/>
            <p:cNvGrpSpPr/>
            <p:nvPr/>
          </p:nvGrpSpPr>
          <p:grpSpPr>
            <a:xfrm>
              <a:off x="1350821" y="2762679"/>
              <a:ext cx="2479349" cy="781994"/>
              <a:chOff x="2833256" y="2073"/>
              <a:chExt cx="2479349" cy="781994"/>
            </a:xfrm>
            <a:grpFill/>
          </p:grpSpPr>
          <p:sp>
            <p:nvSpPr>
              <p:cNvPr id="15" name="矩形 14"/>
              <p:cNvSpPr/>
              <p:nvPr/>
            </p:nvSpPr>
            <p:spPr>
              <a:xfrm>
                <a:off x="2978689" y="2073"/>
                <a:ext cx="2333916" cy="78199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1583260" y="2967894"/>
              <a:ext cx="2246910" cy="576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葱爆羊肉</a:t>
              </a:r>
              <a:endParaRPr lang="zh-CN" altLang="en-US" sz="40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1197348" y="222730"/>
            <a:ext cx="324051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zh-CN" sz="36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</a:rPr>
              <a:t>中国美食</a:t>
            </a:r>
            <a:endParaRPr lang="zh-CN" altLang="zh-CN" sz="3600" b="1" kern="100" dirty="0">
              <a:solidFill>
                <a:schemeClr val="tx1">
                  <a:lumMod val="85000"/>
                  <a:lumOff val="15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9" y="139856"/>
            <a:ext cx="777243" cy="646847"/>
          </a:xfrm>
          <a:prstGeom prst="rect">
            <a:avLst/>
          </a:prstGeom>
        </p:spPr>
      </p:pic>
      <p:cxnSp>
        <p:nvCxnSpPr>
          <p:cNvPr id="47" name="直接连接符 46"/>
          <p:cNvCxnSpPr/>
          <p:nvPr/>
        </p:nvCxnSpPr>
        <p:spPr>
          <a:xfrm>
            <a:off x="952470" y="771607"/>
            <a:ext cx="7884000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1"/>
          <a:srcRect l="1346" b="3660"/>
          <a:stretch>
            <a:fillRect/>
          </a:stretch>
        </p:blipFill>
        <p:spPr>
          <a:xfrm>
            <a:off x="463550" y="1176655"/>
            <a:ext cx="4909185" cy="3411220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1197348" y="222730"/>
            <a:ext cx="324051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zh-CN" sz="36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</a:rPr>
              <a:t>中国美食</a:t>
            </a:r>
            <a:endParaRPr lang="zh-CN" altLang="zh-CN" sz="3600" b="1" kern="100" dirty="0">
              <a:solidFill>
                <a:schemeClr val="tx1">
                  <a:lumMod val="85000"/>
                  <a:lumOff val="15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9" y="139856"/>
            <a:ext cx="777243" cy="646847"/>
          </a:xfrm>
          <a:prstGeom prst="rect">
            <a:avLst/>
          </a:prstGeom>
        </p:spPr>
      </p:pic>
      <p:cxnSp>
        <p:nvCxnSpPr>
          <p:cNvPr id="47" name="直接连接符 46"/>
          <p:cNvCxnSpPr/>
          <p:nvPr/>
        </p:nvCxnSpPr>
        <p:spPr>
          <a:xfrm>
            <a:off x="952470" y="771607"/>
            <a:ext cx="7884000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5720715" y="2125345"/>
            <a:ext cx="2962275" cy="892810"/>
            <a:chOff x="2833257" y="1512764"/>
            <a:chExt cx="1980066" cy="730651"/>
          </a:xfr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</p:grpSpPr>
        <p:grpSp>
          <p:nvGrpSpPr>
            <p:cNvPr id="41" name="组合 40"/>
            <p:cNvGrpSpPr/>
            <p:nvPr/>
          </p:nvGrpSpPr>
          <p:grpSpPr>
            <a:xfrm>
              <a:off x="2833257" y="1512764"/>
              <a:ext cx="1902816" cy="730651"/>
              <a:chOff x="2833256" y="248449"/>
              <a:chExt cx="1902816" cy="730651"/>
            </a:xfrm>
            <a:grpFill/>
          </p:grpSpPr>
          <p:sp>
            <p:nvSpPr>
              <p:cNvPr id="42" name="等腰三角形 41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978843" y="248449"/>
                <a:ext cx="1757229" cy="73065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2901869" y="1588635"/>
              <a:ext cx="1911454" cy="57838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</a:rPr>
                <a:t>小鸡炖蘑菇</a:t>
              </a:r>
              <a:endParaRPr lang="zh-CN" altLang="en-US" sz="4000" b="1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1"/>
          <a:srcRect l="1346" b="3660"/>
          <a:stretch>
            <a:fillRect/>
          </a:stretch>
        </p:blipFill>
        <p:spPr>
          <a:xfrm>
            <a:off x="4625975" y="2760345"/>
            <a:ext cx="2952115" cy="1803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495" y="2760345"/>
            <a:ext cx="3151505" cy="18275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8795" y="1104265"/>
            <a:ext cx="3097530" cy="16490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495" y="1090295"/>
            <a:ext cx="2919730" cy="1677035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2981960" y="2762250"/>
            <a:ext cx="1894839" cy="1824990"/>
            <a:chOff x="1350821" y="2760606"/>
            <a:chExt cx="1895075" cy="1489364"/>
          </a:xfrm>
          <a:solidFill>
            <a:schemeClr val="accent4"/>
          </a:solidFill>
        </p:grpSpPr>
        <p:grpSp>
          <p:nvGrpSpPr>
            <p:cNvPr id="14" name="组合 13"/>
            <p:cNvGrpSpPr/>
            <p:nvPr/>
          </p:nvGrpSpPr>
          <p:grpSpPr>
            <a:xfrm>
              <a:off x="1350821" y="2760606"/>
              <a:ext cx="1634836" cy="1489364"/>
              <a:chOff x="2833256" y="0"/>
              <a:chExt cx="1634836" cy="1489364"/>
            </a:xfrm>
            <a:grpFill/>
          </p:grpSpPr>
          <p:sp>
            <p:nvSpPr>
              <p:cNvPr id="15" name="矩形 14"/>
              <p:cNvSpPr/>
              <p:nvPr/>
            </p:nvSpPr>
            <p:spPr>
              <a:xfrm>
                <a:off x="2971799" y="0"/>
                <a:ext cx="1496293" cy="14893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1583259" y="2967895"/>
              <a:ext cx="1662637" cy="107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葱爆</a:t>
              </a:r>
              <a:endParaRPr lang="zh-CN" altLang="en-US" sz="40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  <a:p>
              <a:r>
                <a:rPr lang="zh-CN" altLang="en-US" sz="40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羊肉</a:t>
              </a:r>
              <a:endParaRPr lang="zh-CN" altLang="en-US" sz="40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694305" y="1104472"/>
            <a:ext cx="1634874" cy="1649523"/>
            <a:chOff x="2833257" y="1264883"/>
            <a:chExt cx="1634836" cy="1489364"/>
          </a:xfrm>
        </p:grpSpPr>
        <p:grpSp>
          <p:nvGrpSpPr>
            <p:cNvPr id="13" name="组合 12"/>
            <p:cNvGrpSpPr/>
            <p:nvPr/>
          </p:nvGrpSpPr>
          <p:grpSpPr>
            <a:xfrm>
              <a:off x="2833257" y="1264883"/>
              <a:ext cx="1634836" cy="1489364"/>
              <a:chOff x="2833256" y="568"/>
              <a:chExt cx="1634836" cy="1489364"/>
            </a:xfrm>
            <a:solidFill>
              <a:schemeClr val="accent1"/>
            </a:solidFill>
          </p:grpSpPr>
          <p:sp>
            <p:nvSpPr>
              <p:cNvPr id="12" name="等腰三角形 11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971799" y="568"/>
                <a:ext cx="1496293" cy="14893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2971684" y="1529768"/>
              <a:ext cx="1445226" cy="693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烤鸭</a:t>
              </a:r>
              <a:endParaRPr lang="zh-CN" altLang="en-US" sz="44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287260" y="1104265"/>
            <a:ext cx="2009139" cy="1663065"/>
            <a:chOff x="7287493" y="1264315"/>
            <a:chExt cx="2008888" cy="1503218"/>
          </a:xfrm>
          <a:solidFill>
            <a:schemeClr val="accent4"/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7287493" y="1264315"/>
              <a:ext cx="1856508" cy="1503218"/>
              <a:chOff x="2833256" y="-13854"/>
              <a:chExt cx="1856508" cy="1503218"/>
            </a:xfrm>
            <a:grpFill/>
          </p:grpSpPr>
          <p:sp>
            <p:nvSpPr>
              <p:cNvPr id="21" name="矩形 20"/>
              <p:cNvSpPr/>
              <p:nvPr/>
            </p:nvSpPr>
            <p:spPr>
              <a:xfrm>
                <a:off x="2971799" y="-13854"/>
                <a:ext cx="1717965" cy="15032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7392254" y="1529488"/>
              <a:ext cx="1904127" cy="694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水煮鱼</a:t>
              </a:r>
              <a:endParaRPr lang="zh-CN" altLang="en-US" sz="44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1197348" y="222730"/>
            <a:ext cx="324051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zh-CN" sz="36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</a:rPr>
              <a:t>中国美食</a:t>
            </a:r>
            <a:endParaRPr lang="zh-CN" altLang="zh-CN" sz="3600" b="1" kern="100" dirty="0">
              <a:solidFill>
                <a:schemeClr val="tx1">
                  <a:lumMod val="85000"/>
                  <a:lumOff val="15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9" y="139856"/>
            <a:ext cx="777243" cy="646847"/>
          </a:xfrm>
          <a:prstGeom prst="rect">
            <a:avLst/>
          </a:prstGeom>
        </p:spPr>
      </p:pic>
      <p:cxnSp>
        <p:nvCxnSpPr>
          <p:cNvPr id="47" name="直接连接符 46"/>
          <p:cNvCxnSpPr/>
          <p:nvPr/>
        </p:nvCxnSpPr>
        <p:spPr>
          <a:xfrm>
            <a:off x="952470" y="771607"/>
            <a:ext cx="7884000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7433310" y="2767330"/>
            <a:ext cx="2080261" cy="1819910"/>
            <a:chOff x="2833257" y="1264883"/>
            <a:chExt cx="1987282" cy="1489364"/>
          </a:xfrm>
        </p:grpSpPr>
        <p:grpSp>
          <p:nvGrpSpPr>
            <p:cNvPr id="41" name="组合 40"/>
            <p:cNvGrpSpPr/>
            <p:nvPr/>
          </p:nvGrpSpPr>
          <p:grpSpPr>
            <a:xfrm>
              <a:off x="2833257" y="1264883"/>
              <a:ext cx="1634836" cy="1489364"/>
              <a:chOff x="2833256" y="568"/>
              <a:chExt cx="1634836" cy="1489364"/>
            </a:xfrm>
            <a:solidFill>
              <a:schemeClr val="accent1"/>
            </a:solidFill>
          </p:grpSpPr>
          <p:sp>
            <p:nvSpPr>
              <p:cNvPr id="42" name="等腰三角形 41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971799" y="568"/>
                <a:ext cx="1496293" cy="14893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2909085" y="1407271"/>
              <a:ext cx="1911454" cy="10819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小鸡炖蘑菇</a:t>
              </a:r>
              <a:endParaRPr lang="zh-CN" altLang="en-US" sz="40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凉拌菠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" y="119380"/>
            <a:ext cx="2205990" cy="2336800"/>
          </a:xfrm>
          <a:prstGeom prst="rect">
            <a:avLst/>
          </a:prstGeom>
        </p:spPr>
      </p:pic>
      <p:pic>
        <p:nvPicPr>
          <p:cNvPr id="3" name="图片 2" descr="香煎豆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8395" y="119380"/>
            <a:ext cx="2066925" cy="2336800"/>
          </a:xfrm>
          <a:prstGeom prst="rect">
            <a:avLst/>
          </a:prstGeom>
        </p:spPr>
      </p:pic>
      <p:pic>
        <p:nvPicPr>
          <p:cNvPr id="4" name="图片 3" descr="红烧茄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6285" y="119380"/>
            <a:ext cx="2015490" cy="2411730"/>
          </a:xfrm>
          <a:prstGeom prst="rect">
            <a:avLst/>
          </a:prstGeom>
        </p:spPr>
      </p:pic>
      <p:pic>
        <p:nvPicPr>
          <p:cNvPr id="5" name="图片 4" descr="烤鸭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5120" y="119380"/>
            <a:ext cx="2303780" cy="2411730"/>
          </a:xfrm>
          <a:prstGeom prst="rect">
            <a:avLst/>
          </a:prstGeom>
        </p:spPr>
      </p:pic>
      <p:pic>
        <p:nvPicPr>
          <p:cNvPr id="6" name="图片 5" descr="水煮鱼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30" y="2721610"/>
            <a:ext cx="2773045" cy="2156460"/>
          </a:xfrm>
          <a:prstGeom prst="rect">
            <a:avLst/>
          </a:prstGeom>
        </p:spPr>
      </p:pic>
      <p:pic>
        <p:nvPicPr>
          <p:cNvPr id="7" name="图片 6" descr="葱爆羊肉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0850" y="2722245"/>
            <a:ext cx="2901315" cy="2155825"/>
          </a:xfrm>
          <a:prstGeom prst="rect">
            <a:avLst/>
          </a:prstGeom>
        </p:spPr>
      </p:pic>
      <p:pic>
        <p:nvPicPr>
          <p:cNvPr id="8" name="图片 7" descr="小鸡炖蘑菇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22340" y="2726690"/>
            <a:ext cx="2956560" cy="21513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49225" y="1811020"/>
            <a:ext cx="2082800" cy="645160"/>
          </a:xfrm>
          <a:prstGeom prst="rect">
            <a:avLst/>
          </a:prstGeom>
          <a:solidFill>
            <a:srgbClr val="E5472E"/>
          </a:solidFill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凉拌菠菜</a:t>
            </a:r>
            <a:endParaRPr lang="zh-CN" altLang="en-US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90775" y="1811020"/>
            <a:ext cx="2082800" cy="64516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香煎豆腐</a:t>
            </a:r>
            <a:endParaRPr lang="zh-CN" altLang="en-US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92320" y="1885950"/>
            <a:ext cx="2082800" cy="645160"/>
          </a:xfrm>
          <a:prstGeom prst="rect">
            <a:avLst/>
          </a:prstGeom>
          <a:solidFill>
            <a:srgbClr val="E5472E"/>
          </a:solidFill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红烧茄子</a:t>
            </a:r>
            <a:endParaRPr lang="zh-CN" altLang="en-US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85610" y="1885950"/>
            <a:ext cx="2082800" cy="645160"/>
          </a:xfrm>
          <a:prstGeom prst="rect">
            <a:avLst/>
          </a:prstGeom>
          <a:solidFill>
            <a:srgbClr val="E5472E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烤鸭</a:t>
            </a:r>
            <a:endParaRPr lang="zh-CN" altLang="en-US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9270" y="4232910"/>
            <a:ext cx="2082800" cy="645160"/>
          </a:xfrm>
          <a:prstGeom prst="rect">
            <a:avLst/>
          </a:prstGeom>
          <a:solidFill>
            <a:srgbClr val="E5472E"/>
          </a:solidFill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水煮鱼</a:t>
            </a:r>
            <a:endParaRPr lang="zh-CN" altLang="en-US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25215" y="4232910"/>
            <a:ext cx="2082800" cy="645160"/>
          </a:xfrm>
          <a:prstGeom prst="rect">
            <a:avLst/>
          </a:prstGeom>
          <a:solidFill>
            <a:srgbClr val="E5472E"/>
          </a:solidFill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葱爆羊肉</a:t>
            </a:r>
            <a:endParaRPr lang="zh-CN" altLang="en-US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46800" y="4232910"/>
            <a:ext cx="2611120" cy="645160"/>
          </a:xfrm>
          <a:prstGeom prst="rect">
            <a:avLst/>
          </a:prstGeom>
          <a:solidFill>
            <a:srgbClr val="E5472E"/>
          </a:solidFill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小鸡炖蘑菇</a:t>
            </a:r>
            <a:endParaRPr lang="zh-CN" altLang="en-US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/>
      <p:bldP spid="15" grpId="1" bldLvl="0" animBg="1"/>
      <p:bldP spid="16" grpId="0"/>
      <p:bldP spid="16" grpId="1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4617720" y="3036570"/>
            <a:ext cx="1871980" cy="1749425"/>
            <a:chOff x="4617829" y="2899241"/>
            <a:chExt cx="1872051" cy="1872051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4617829" y="2899241"/>
              <a:ext cx="1872051" cy="18720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华文细黑" panose="02010600040101010101" pitchFamily="2" charset="-122"/>
              </a:endParaRPr>
            </a:p>
          </p:txBody>
        </p:sp>
        <p:sp>
          <p:nvSpPr>
            <p:cNvPr id="40" name="Text Box 10"/>
            <p:cNvSpPr txBox="1">
              <a:spLocks noChangeArrowheads="1"/>
            </p:cNvSpPr>
            <p:nvPr/>
          </p:nvSpPr>
          <p:spPr bwMode="auto">
            <a:xfrm>
              <a:off x="4640054" y="3305006"/>
              <a:ext cx="1849755" cy="113546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>
                <a:lnSpc>
                  <a:spcPct val="150000"/>
                </a:lnSpc>
              </a:pPr>
              <a:r>
                <a:rPr lang="zh-CN" altLang="en-US" sz="4400" b="1" dirty="0">
                  <a:solidFill>
                    <a:srgbClr val="7030A0"/>
                  </a:solidFill>
                  <a:latin typeface="楷体_GB2312" panose="02010609030101010101" charset="-122"/>
                  <a:ea typeface="楷体_GB2312" panose="02010609030101010101" charset="-122"/>
                  <a:cs typeface="Arial" panose="02080604020202020204" pitchFamily="34" charset="0"/>
                </a:rPr>
                <a:t>蛋</a:t>
              </a:r>
              <a:r>
                <a:rPr lang="zh-CN" altLang="en-US" sz="44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  <a:cs typeface="Arial" panose="02080604020202020204" pitchFamily="34" charset="0"/>
                </a:rPr>
                <a:t>炒饭</a:t>
              </a:r>
              <a:endParaRPr lang="zh-CN" altLang="en-US" sz="44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Arial" panose="0208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582410" y="1078865"/>
            <a:ext cx="1942465" cy="1872130"/>
            <a:chOff x="6581536" y="941981"/>
            <a:chExt cx="2125345" cy="1871980"/>
          </a:xfrm>
          <a:solidFill>
            <a:schemeClr val="accent4"/>
          </a:solidFill>
        </p:grpSpPr>
        <p:sp>
          <p:nvSpPr>
            <p:cNvPr id="13" name="矩形 12"/>
            <p:cNvSpPr/>
            <p:nvPr/>
          </p:nvSpPr>
          <p:spPr>
            <a:xfrm>
              <a:off x="6581536" y="941981"/>
              <a:ext cx="2125345" cy="18719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华文细黑" panose="02010600040101010101" pitchFamily="2" charset="-122"/>
              </a:endParaRPr>
            </a:p>
          </p:txBody>
        </p:sp>
        <p:sp>
          <p:nvSpPr>
            <p:cNvPr id="44" name="Text Box 10"/>
            <p:cNvSpPr txBox="1">
              <a:spLocks noChangeArrowheads="1"/>
            </p:cNvSpPr>
            <p:nvPr/>
          </p:nvSpPr>
          <p:spPr bwMode="auto">
            <a:xfrm>
              <a:off x="6628781" y="1288663"/>
              <a:ext cx="2031549" cy="96893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>
                <a:lnSpc>
                  <a:spcPct val="150000"/>
                </a:lnSpc>
              </a:pPr>
              <a:r>
                <a:rPr lang="en-US" altLang="zh-CN" sz="4000" b="1" dirty="0">
                  <a:solidFill>
                    <a:srgbClr val="7030A0"/>
                  </a:solidFill>
                  <a:latin typeface="楷体_GB2312" panose="02010609030101010101" charset="-122"/>
                  <a:ea typeface="楷体_GB2312" panose="02010609030101010101" charset="-122"/>
                  <a:cs typeface="Arial" panose="02080604020202020204" pitchFamily="34" charset="0"/>
                </a:rPr>
                <a:t> </a:t>
              </a:r>
              <a:r>
                <a:rPr lang="zh-CN" altLang="en-US" sz="4000" b="1" dirty="0">
                  <a:solidFill>
                    <a:srgbClr val="7030A0"/>
                  </a:solidFill>
                  <a:latin typeface="楷体_GB2312" panose="02010609030101010101" charset="-122"/>
                  <a:ea typeface="楷体_GB2312" panose="02010609030101010101" charset="-122"/>
                  <a:cs typeface="Arial" panose="02080604020202020204" pitchFamily="34" charset="0"/>
                </a:rPr>
                <a:t>酱</a:t>
              </a:r>
              <a:r>
                <a:rPr lang="zh-CN" altLang="en-US" sz="40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  <a:cs typeface="Arial" panose="02080604020202020204" pitchFamily="34" charset="0"/>
                </a:rPr>
                <a:t>面</a:t>
              </a:r>
              <a:endParaRPr lang="zh-CN" altLang="en-US" sz="40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Arial" panose="0208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654121" y="1079545"/>
            <a:ext cx="1872051" cy="1872051"/>
            <a:chOff x="2654121" y="941981"/>
            <a:chExt cx="1872051" cy="1872051"/>
          </a:xfrm>
          <a:solidFill>
            <a:schemeClr val="accent4"/>
          </a:solidFill>
        </p:grpSpPr>
        <p:sp>
          <p:nvSpPr>
            <p:cNvPr id="19" name="矩形 18"/>
            <p:cNvSpPr/>
            <p:nvPr/>
          </p:nvSpPr>
          <p:spPr>
            <a:xfrm>
              <a:off x="2654121" y="941981"/>
              <a:ext cx="1872051" cy="18720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华文细黑" panose="02010600040101010101" pitchFamily="2" charset="-122"/>
              </a:endParaRPr>
            </a:p>
          </p:txBody>
        </p:sp>
        <p:sp>
          <p:nvSpPr>
            <p:cNvPr id="47" name="Text Box 10"/>
            <p:cNvSpPr txBox="1">
              <a:spLocks noChangeArrowheads="1"/>
            </p:cNvSpPr>
            <p:nvPr/>
          </p:nvSpPr>
          <p:spPr bwMode="auto">
            <a:xfrm>
              <a:off x="2808605" y="1409637"/>
              <a:ext cx="1563112" cy="115316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>
                <a:lnSpc>
                  <a:spcPct val="150000"/>
                </a:lnSpc>
              </a:pPr>
              <a:r>
                <a:rPr lang="zh-CN" altLang="en-US" sz="4800" b="1" dirty="0">
                  <a:solidFill>
                    <a:srgbClr val="7030A0"/>
                  </a:solidFill>
                  <a:latin typeface="楷体_GB2312" panose="02010609030101010101" charset="-122"/>
                  <a:ea typeface="楷体_GB2312" panose="02010609030101010101" charset="-122"/>
                  <a:cs typeface="Arial" panose="02080604020202020204" pitchFamily="34" charset="0"/>
                </a:rPr>
                <a:t>蒸饺</a:t>
              </a:r>
              <a:endParaRPr lang="zh-CN" altLang="en-US" sz="4800" b="1" dirty="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  <a:cs typeface="Arial" panose="0208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90245" y="3036570"/>
            <a:ext cx="1872051" cy="1748790"/>
            <a:chOff x="598338" y="3037676"/>
            <a:chExt cx="1872051" cy="1872051"/>
          </a:xfrm>
          <a:solidFill>
            <a:schemeClr val="accent1"/>
          </a:solidFill>
        </p:grpSpPr>
        <p:sp>
          <p:nvSpPr>
            <p:cNvPr id="7" name="矩形 6"/>
            <p:cNvSpPr/>
            <p:nvPr/>
          </p:nvSpPr>
          <p:spPr>
            <a:xfrm>
              <a:off x="598338" y="3037676"/>
              <a:ext cx="1872051" cy="18720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华文细黑" panose="02010600040101010101" pitchFamily="2" charset="-122"/>
              </a:endParaRPr>
            </a:p>
          </p:txBody>
        </p:sp>
        <p:sp>
          <p:nvSpPr>
            <p:cNvPr id="50" name="Text Box 10"/>
            <p:cNvSpPr txBox="1">
              <a:spLocks noChangeArrowheads="1"/>
            </p:cNvSpPr>
            <p:nvPr/>
          </p:nvSpPr>
          <p:spPr bwMode="auto">
            <a:xfrm>
              <a:off x="598338" y="3405625"/>
              <a:ext cx="1871980" cy="113587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>
                <a:lnSpc>
                  <a:spcPct val="150000"/>
                </a:lnSpc>
              </a:pPr>
              <a:r>
                <a:rPr lang="zh-CN" altLang="en-US" sz="44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  <a:cs typeface="Arial" panose="02080604020202020204" pitchFamily="34" charset="0"/>
                </a:rPr>
                <a:t>小米</a:t>
              </a:r>
              <a:r>
                <a:rPr lang="zh-CN" altLang="en-US" sz="4400" b="1" dirty="0">
                  <a:solidFill>
                    <a:srgbClr val="7030A0"/>
                  </a:solidFill>
                  <a:latin typeface="楷体_GB2312" panose="02010609030101010101" charset="-122"/>
                  <a:ea typeface="楷体_GB2312" panose="02010609030101010101" charset="-122"/>
                  <a:cs typeface="Arial" panose="02080604020202020204" pitchFamily="34" charset="0"/>
                </a:rPr>
                <a:t>粥</a:t>
              </a:r>
              <a:endParaRPr lang="zh-CN" altLang="en-US" sz="4400" b="1" dirty="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  <a:cs typeface="Arial" panose="02080604020202020204" pitchFamily="34" charset="0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9" y="139856"/>
            <a:ext cx="777243" cy="646847"/>
          </a:xfrm>
          <a:prstGeom prst="rect">
            <a:avLst/>
          </a:prstGeom>
        </p:spPr>
      </p:pic>
      <p:cxnSp>
        <p:nvCxnSpPr>
          <p:cNvPr id="33" name="直接连接符 32"/>
          <p:cNvCxnSpPr/>
          <p:nvPr/>
        </p:nvCxnSpPr>
        <p:spPr>
          <a:xfrm>
            <a:off x="952470" y="771607"/>
            <a:ext cx="7884000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245" y="1079500"/>
            <a:ext cx="1871980" cy="18789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9945" y="1078865"/>
            <a:ext cx="1849755" cy="1880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4300" y="3036570"/>
            <a:ext cx="1871980" cy="17487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2410" y="3036570"/>
            <a:ext cx="1936115" cy="17487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62225" y="1426210"/>
            <a:ext cx="2160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</a:rPr>
              <a:t>zhēng jiǎo</a:t>
            </a:r>
            <a:endParaRPr lang="en-US" altLang="zh-CN" sz="28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73190" y="1238885"/>
            <a:ext cx="2160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</a:rPr>
              <a:t>zhá jiàng</a:t>
            </a:r>
            <a:endParaRPr lang="en-US" altLang="zh-CN" sz="28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06575" y="3139440"/>
            <a:ext cx="10020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</a:rPr>
              <a:t>zhōu </a:t>
            </a:r>
            <a:endParaRPr lang="en-US" altLang="zh-CN" sz="28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39945" y="3139440"/>
            <a:ext cx="900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</a:rPr>
              <a:t>dàn </a:t>
            </a:r>
            <a:endParaRPr lang="en-US" altLang="zh-CN" sz="28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82410" y="1661795"/>
            <a:ext cx="69342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  <a:cs typeface="Arial" panose="02080604020202020204" pitchFamily="34" charset="0"/>
                <a:sym typeface="+mn-ea"/>
              </a:rPr>
              <a:t>炸</a:t>
            </a:r>
            <a:endParaRPr lang="zh-CN" altLang="en-US" sz="4000" b="1" dirty="0">
              <a:solidFill>
                <a:srgbClr val="7030A0"/>
              </a:solidFill>
              <a:latin typeface="楷体_GB2312" panose="02010609030101010101" charset="-122"/>
              <a:ea typeface="楷体_GB2312" panose="02010609030101010101" charset="-122"/>
              <a:cs typeface="Arial" panose="0208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9" grpId="1"/>
      <p:bldP spid="10" grpId="0"/>
      <p:bldP spid="11" grpId="0"/>
      <p:bldP spid="8" grpId="0"/>
      <p:bldP spid="1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6695" y="2038350"/>
            <a:ext cx="906780" cy="1014730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rPr>
              <a:t>炸</a:t>
            </a:r>
            <a:endParaRPr lang="zh-CN" altLang="en-US" sz="6000" b="1">
              <a:solidFill>
                <a:schemeClr val="bg1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435100" y="1474470"/>
            <a:ext cx="76835" cy="2350135"/>
          </a:xfrm>
          <a:prstGeom prst="leftBrac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812925" y="968375"/>
            <a:ext cx="18776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FF0000"/>
                </a:solidFill>
              </a:rPr>
              <a:t>zhá</a:t>
            </a:r>
            <a:r>
              <a:rPr lang="zh-CN" altLang="en-US" sz="6000"/>
              <a:t> </a:t>
            </a:r>
            <a:endParaRPr lang="zh-CN" altLang="en-US" sz="6000"/>
          </a:p>
        </p:txBody>
      </p:sp>
      <p:sp>
        <p:nvSpPr>
          <p:cNvPr id="6" name="文本框 5"/>
          <p:cNvSpPr txBox="1"/>
          <p:nvPr/>
        </p:nvSpPr>
        <p:spPr>
          <a:xfrm>
            <a:off x="1812925" y="2472690"/>
            <a:ext cx="11087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FF0000"/>
                </a:solidFill>
              </a:rPr>
              <a:t>zhà 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99765" y="968375"/>
            <a:ext cx="44469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/>
              <a:t>油炸、炸油条 </a:t>
            </a:r>
            <a:endParaRPr lang="zh-CN" altLang="en-US" sz="5400" b="1"/>
          </a:p>
        </p:txBody>
      </p:sp>
      <p:sp>
        <p:nvSpPr>
          <p:cNvPr id="8" name="文本框 7"/>
          <p:cNvSpPr txBox="1"/>
          <p:nvPr/>
        </p:nvSpPr>
        <p:spPr>
          <a:xfrm>
            <a:off x="3199765" y="2472690"/>
            <a:ext cx="43072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/>
              <a:t>炸弹、炸药 </a:t>
            </a:r>
            <a:endParaRPr lang="zh-CN" altLang="en-US" sz="5400" b="1"/>
          </a:p>
        </p:txBody>
      </p:sp>
      <p:sp>
        <p:nvSpPr>
          <p:cNvPr id="9" name="文本框 8"/>
          <p:cNvSpPr txBox="1"/>
          <p:nvPr/>
        </p:nvSpPr>
        <p:spPr>
          <a:xfrm>
            <a:off x="1812925" y="1950720"/>
            <a:ext cx="7052310" cy="521970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表示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把食物放在煮沸的油或水里弄熟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12925" y="3302635"/>
            <a:ext cx="7052310" cy="95313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表示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物体突然破裂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”“用炸药、炸弹爆破”“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发怒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因受惊而四处逃散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/>
      <p:bldP spid="7" grpId="0"/>
      <p:bldP spid="10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4617720" y="3036570"/>
            <a:ext cx="1871980" cy="1749425"/>
            <a:chOff x="4617829" y="2899241"/>
            <a:chExt cx="1872051" cy="1872051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4617829" y="2899241"/>
              <a:ext cx="1872051" cy="18720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华文细黑" panose="02010600040101010101" pitchFamily="2" charset="-122"/>
              </a:endParaRPr>
            </a:p>
          </p:txBody>
        </p:sp>
        <p:sp>
          <p:nvSpPr>
            <p:cNvPr id="40" name="Text Box 10"/>
            <p:cNvSpPr txBox="1">
              <a:spLocks noChangeArrowheads="1"/>
            </p:cNvSpPr>
            <p:nvPr/>
          </p:nvSpPr>
          <p:spPr bwMode="auto">
            <a:xfrm>
              <a:off x="4640054" y="3305006"/>
              <a:ext cx="1849755" cy="113546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>
                <a:lnSpc>
                  <a:spcPct val="150000"/>
                </a:lnSpc>
              </a:pPr>
              <a:r>
                <a:rPr lang="zh-CN" altLang="en-US" sz="44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  <a:cs typeface="Arial" panose="02080604020202020204" pitchFamily="34" charset="0"/>
                </a:rPr>
                <a:t>蛋炒饭</a:t>
              </a:r>
              <a:endParaRPr lang="zh-CN" altLang="en-US" sz="44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Arial" panose="0208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581775" y="1079500"/>
            <a:ext cx="1942465" cy="1872130"/>
            <a:chOff x="6581536" y="941981"/>
            <a:chExt cx="2125345" cy="1871980"/>
          </a:xfrm>
          <a:solidFill>
            <a:schemeClr val="accent4"/>
          </a:solidFill>
        </p:grpSpPr>
        <p:sp>
          <p:nvSpPr>
            <p:cNvPr id="13" name="矩形 12"/>
            <p:cNvSpPr/>
            <p:nvPr/>
          </p:nvSpPr>
          <p:spPr>
            <a:xfrm>
              <a:off x="6581536" y="941981"/>
              <a:ext cx="2125345" cy="18719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华文细黑" panose="02010600040101010101" pitchFamily="2" charset="-122"/>
              </a:endParaRPr>
            </a:p>
          </p:txBody>
        </p:sp>
        <p:sp>
          <p:nvSpPr>
            <p:cNvPr id="44" name="Text Box 10"/>
            <p:cNvSpPr txBox="1">
              <a:spLocks noChangeArrowheads="1"/>
            </p:cNvSpPr>
            <p:nvPr/>
          </p:nvSpPr>
          <p:spPr bwMode="auto">
            <a:xfrm>
              <a:off x="6628781" y="1288663"/>
              <a:ext cx="2031549" cy="96893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>
                <a:lnSpc>
                  <a:spcPct val="150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  <a:cs typeface="Arial" panose="02080604020202020204" pitchFamily="34" charset="0"/>
                </a:rPr>
                <a:t>炸酱面</a:t>
              </a:r>
              <a:endParaRPr lang="zh-CN" altLang="en-US" sz="40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Arial" panose="0208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654121" y="1079545"/>
            <a:ext cx="1872051" cy="1872051"/>
            <a:chOff x="2654121" y="941981"/>
            <a:chExt cx="1872051" cy="1872051"/>
          </a:xfrm>
          <a:solidFill>
            <a:schemeClr val="accent4"/>
          </a:solidFill>
        </p:grpSpPr>
        <p:sp>
          <p:nvSpPr>
            <p:cNvPr id="19" name="矩形 18"/>
            <p:cNvSpPr/>
            <p:nvPr/>
          </p:nvSpPr>
          <p:spPr>
            <a:xfrm>
              <a:off x="2654121" y="941981"/>
              <a:ext cx="1872051" cy="18720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华文细黑" panose="02010600040101010101" pitchFamily="2" charset="-122"/>
              </a:endParaRPr>
            </a:p>
          </p:txBody>
        </p:sp>
        <p:sp>
          <p:nvSpPr>
            <p:cNvPr id="47" name="Text Box 10"/>
            <p:cNvSpPr txBox="1">
              <a:spLocks noChangeArrowheads="1"/>
            </p:cNvSpPr>
            <p:nvPr/>
          </p:nvSpPr>
          <p:spPr bwMode="auto">
            <a:xfrm>
              <a:off x="2808605" y="1196277"/>
              <a:ext cx="1563112" cy="115316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>
                <a:lnSpc>
                  <a:spcPct val="150000"/>
                </a:lnSpc>
              </a:pPr>
              <a:r>
                <a:rPr lang="zh-CN" altLang="en-US" sz="48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  <a:cs typeface="Arial" panose="02080604020202020204" pitchFamily="34" charset="0"/>
                </a:rPr>
                <a:t>蒸饺</a:t>
              </a:r>
              <a:endParaRPr lang="zh-CN" altLang="en-US" sz="48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Arial" panose="0208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90245" y="3036570"/>
            <a:ext cx="1872051" cy="1748790"/>
            <a:chOff x="598338" y="3037676"/>
            <a:chExt cx="1872051" cy="1872051"/>
          </a:xfrm>
          <a:solidFill>
            <a:schemeClr val="accent1"/>
          </a:solidFill>
        </p:grpSpPr>
        <p:sp>
          <p:nvSpPr>
            <p:cNvPr id="7" name="矩形 6"/>
            <p:cNvSpPr/>
            <p:nvPr/>
          </p:nvSpPr>
          <p:spPr>
            <a:xfrm>
              <a:off x="598338" y="3037676"/>
              <a:ext cx="1872051" cy="18720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华文细黑" panose="02010600040101010101" pitchFamily="2" charset="-122"/>
              </a:endParaRPr>
            </a:p>
          </p:txBody>
        </p:sp>
        <p:sp>
          <p:nvSpPr>
            <p:cNvPr id="50" name="Text Box 10"/>
            <p:cNvSpPr txBox="1">
              <a:spLocks noChangeArrowheads="1"/>
            </p:cNvSpPr>
            <p:nvPr/>
          </p:nvSpPr>
          <p:spPr bwMode="auto">
            <a:xfrm>
              <a:off x="598338" y="3297544"/>
              <a:ext cx="1871980" cy="113587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>
                <a:lnSpc>
                  <a:spcPct val="150000"/>
                </a:lnSpc>
              </a:pPr>
              <a:r>
                <a:rPr lang="zh-CN" altLang="en-US" sz="44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  <a:cs typeface="Arial" panose="02080604020202020204" pitchFamily="34" charset="0"/>
                </a:rPr>
                <a:t>小米粥</a:t>
              </a:r>
              <a:endParaRPr lang="zh-CN" altLang="en-US" sz="44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Arial" panose="02080604020202020204" pitchFamily="34" charset="0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9" y="139856"/>
            <a:ext cx="777243" cy="646847"/>
          </a:xfrm>
          <a:prstGeom prst="rect">
            <a:avLst/>
          </a:prstGeom>
        </p:spPr>
      </p:pic>
      <p:cxnSp>
        <p:nvCxnSpPr>
          <p:cNvPr id="33" name="直接连接符 32"/>
          <p:cNvCxnSpPr/>
          <p:nvPr/>
        </p:nvCxnSpPr>
        <p:spPr>
          <a:xfrm>
            <a:off x="952470" y="771607"/>
            <a:ext cx="7884000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245" y="1079500"/>
            <a:ext cx="1871980" cy="18789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9945" y="1078865"/>
            <a:ext cx="1849755" cy="1880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4300" y="3036570"/>
            <a:ext cx="1871980" cy="17487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2410" y="3036570"/>
            <a:ext cx="1936115" cy="1748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导入的美食视频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752600" y="745490"/>
            <a:ext cx="5638800" cy="3691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5130" y="1059180"/>
            <a:ext cx="36823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煎         </a:t>
            </a:r>
            <a:r>
              <a:rPr lang="en-US" altLang="zh-CN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kǎo </a:t>
            </a:r>
            <a:r>
              <a:rPr lang="zh-CN" altLang="en-US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烤         </a:t>
            </a:r>
            <a:r>
              <a:rPr lang="en-US" altLang="zh-CN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zhá</a:t>
            </a:r>
            <a:r>
              <a:rPr lang="zh-CN" altLang="en-US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炸         </a:t>
            </a:r>
            <a:r>
              <a:rPr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zhǔ</a:t>
            </a:r>
            <a:endParaRPr sz="28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煮         </a:t>
            </a:r>
            <a:r>
              <a:rPr lang="en-US" altLang="zh-CN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jiān</a:t>
            </a:r>
            <a:r>
              <a:rPr lang="zh-CN" altLang="en-US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蘑         </a:t>
            </a:r>
            <a:r>
              <a:rPr lang="en-US" altLang="zh-CN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mó</a:t>
            </a:r>
            <a:r>
              <a:rPr lang="zh-CN" altLang="en-US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菇         </a:t>
            </a:r>
            <a:r>
              <a:rPr lang="en-US" altLang="zh-CN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zhōu </a:t>
            </a:r>
            <a:endParaRPr lang="en-US" altLang="zh-CN" sz="28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蒸         gū </a:t>
            </a:r>
            <a:endParaRPr lang="zh-CN" altLang="en-US" sz="28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粥         zhēng</a:t>
            </a:r>
            <a:endParaRPr lang="zh-CN" altLang="en-US" sz="28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  <a:p>
            <a:pPr indent="0"/>
            <a:endParaRPr lang="en-US" altLang="zh-CN" sz="28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97348" y="141450"/>
            <a:ext cx="3240517" cy="64516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spcAft>
                <a:spcPts val="0"/>
              </a:spcAft>
              <a:defRPr/>
            </a:pPr>
            <a:r>
              <a:rPr lang="zh-CN" altLang="zh-CN" sz="36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Times New Roman" panose="02020603050405020304" pitchFamily="18" charset="0"/>
              </a:rPr>
              <a:t>我会认读</a:t>
            </a:r>
            <a:endParaRPr lang="zh-CN" altLang="zh-CN" sz="3600" b="1" kern="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0030101010101" charset="-122"/>
              <a:ea typeface="黑体" panose="02010600030101010101" charset="-122"/>
              <a:cs typeface="Times New Roman" panose="02020603050405020304" pitchFamily="18" charset="0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9" y="139856"/>
            <a:ext cx="777243" cy="64684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99940" y="1059180"/>
            <a:ext cx="368236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菠         </a:t>
            </a:r>
            <a:r>
              <a:rPr lang="en-US" altLang="zh-CN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dàn</a:t>
            </a:r>
            <a:endParaRPr lang="en-US" altLang="zh-CN" sz="28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腐         </a:t>
            </a:r>
            <a:r>
              <a:rPr lang="en-US" altLang="zh-CN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jiǎo</a:t>
            </a:r>
            <a:endParaRPr lang="en-US" altLang="zh-CN" sz="28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茄         </a:t>
            </a:r>
            <a:r>
              <a:rPr lang="en-US" altLang="zh-CN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dùn</a:t>
            </a:r>
            <a:endParaRPr lang="en-US" altLang="zh-CN" sz="28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酱         </a:t>
            </a:r>
            <a:r>
              <a:rPr lang="en-US" altLang="zh-CN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bō</a:t>
            </a:r>
            <a:endParaRPr lang="en-US" altLang="zh-CN" sz="28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炖         </a:t>
            </a:r>
            <a:r>
              <a:rPr lang="en-US" altLang="zh-CN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bào</a:t>
            </a:r>
            <a:endParaRPr lang="en-US" altLang="zh-CN" sz="28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爆         </a:t>
            </a:r>
            <a:r>
              <a:rPr lang="en-US" altLang="zh-CN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jiàng</a:t>
            </a:r>
            <a:endParaRPr lang="en-US" altLang="zh-CN" sz="28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饺         fǔ </a:t>
            </a:r>
            <a:endParaRPr lang="zh-CN" altLang="en-US" sz="28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蛋         qié</a:t>
            </a:r>
            <a:endParaRPr lang="zh-CN" altLang="en-US" sz="28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05180" y="1336675"/>
            <a:ext cx="1662430" cy="133477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805180" y="1336675"/>
            <a:ext cx="1637665" cy="454025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880745" y="1783080"/>
            <a:ext cx="1637665" cy="454025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805180" y="2193290"/>
            <a:ext cx="1713230" cy="484505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842645" y="3049270"/>
            <a:ext cx="1600200" cy="11303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05180" y="3559175"/>
            <a:ext cx="1662430" cy="37211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7715" y="3931285"/>
            <a:ext cx="1699895" cy="390525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805180" y="3439795"/>
            <a:ext cx="1737995" cy="882015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013325" y="1336675"/>
            <a:ext cx="1662430" cy="133477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013325" y="1827530"/>
            <a:ext cx="1686560" cy="2065655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013325" y="2193290"/>
            <a:ext cx="1686560" cy="2178685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013325" y="2671445"/>
            <a:ext cx="1711960" cy="74295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5013325" y="2193290"/>
            <a:ext cx="1636395" cy="884555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5062855" y="3024505"/>
            <a:ext cx="1598930" cy="38989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5038090" y="1763395"/>
            <a:ext cx="1687195" cy="212979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5062855" y="1410335"/>
            <a:ext cx="1586865" cy="2911475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3" name="文本框 27"/>
          <p:cNvSpPr txBox="1">
            <a:spLocks noChangeArrowheads="1"/>
          </p:cNvSpPr>
          <p:nvPr/>
        </p:nvSpPr>
        <p:spPr bwMode="auto">
          <a:xfrm>
            <a:off x="506730" y="3584575"/>
            <a:ext cx="16319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热干面</a:t>
            </a:r>
            <a:endParaRPr lang="zh-CN" altLang="en-US" sz="3600">
              <a:solidFill>
                <a:schemeClr val="tx1">
                  <a:lumMod val="85000"/>
                  <a:lumOff val="15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9706" name="文本框 30"/>
          <p:cNvSpPr txBox="1">
            <a:spLocks noChangeArrowheads="1"/>
          </p:cNvSpPr>
          <p:nvPr/>
        </p:nvSpPr>
        <p:spPr bwMode="auto">
          <a:xfrm>
            <a:off x="2636838" y="3505200"/>
            <a:ext cx="1633537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豆皮</a:t>
            </a:r>
            <a:endParaRPr lang="zh-CN" altLang="en-US" sz="4000">
              <a:solidFill>
                <a:schemeClr val="tx1">
                  <a:lumMod val="85000"/>
                  <a:lumOff val="15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9709" name="文本框 34"/>
          <p:cNvSpPr txBox="1">
            <a:spLocks noChangeArrowheads="1"/>
          </p:cNvSpPr>
          <p:nvPr/>
        </p:nvSpPr>
        <p:spPr bwMode="auto">
          <a:xfrm>
            <a:off x="4643755" y="3505200"/>
            <a:ext cx="182054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清蒸</a:t>
            </a:r>
            <a:endParaRPr lang="zh-CN" altLang="en-US" sz="4000">
              <a:solidFill>
                <a:schemeClr val="tx1">
                  <a:lumMod val="85000"/>
                  <a:lumOff val="15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ctr" eaLnBrk="1" hangingPunct="1"/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武昌鱼</a:t>
            </a:r>
            <a:endParaRPr lang="zh-CN" altLang="en-US" sz="4000">
              <a:solidFill>
                <a:schemeClr val="tx1">
                  <a:lumMod val="85000"/>
                  <a:lumOff val="15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9712" name="文本框 38"/>
          <p:cNvSpPr txBox="1">
            <a:spLocks noChangeArrowheads="1"/>
          </p:cNvSpPr>
          <p:nvPr/>
        </p:nvSpPr>
        <p:spPr bwMode="auto">
          <a:xfrm>
            <a:off x="6779895" y="3522980"/>
            <a:ext cx="193103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红烧肉</a:t>
            </a:r>
            <a:endParaRPr lang="zh-CN" altLang="en-US" sz="4000">
              <a:solidFill>
                <a:schemeClr val="tx1">
                  <a:lumMod val="85000"/>
                  <a:lumOff val="15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9716" name="文本框 32"/>
          <p:cNvSpPr txBox="1">
            <a:spLocks noChangeArrowheads="1"/>
          </p:cNvSpPr>
          <p:nvPr/>
        </p:nvSpPr>
        <p:spPr bwMode="auto">
          <a:xfrm>
            <a:off x="2636838" y="760413"/>
            <a:ext cx="2705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800">
                <a:solidFill>
                  <a:schemeClr val="bg1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EXTREME IS GREAT</a:t>
            </a:r>
            <a:endParaRPr lang="zh-CN" altLang="en-US" sz="1800">
              <a:solidFill>
                <a:schemeClr val="bg1"/>
              </a:solidFill>
              <a:latin typeface="Times New Roman" panose="02020603050405020304" pitchFamily="18" charset="0"/>
              <a:ea typeface="Batang" panose="02030600000101010101" pitchFamily="18" charset="-127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80745" y="347345"/>
            <a:ext cx="454533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zh-CN" sz="4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</a:rPr>
              <a:t>说说我的家乡美食</a:t>
            </a:r>
            <a:endParaRPr lang="zh-CN" altLang="zh-CN" sz="4000" kern="100" dirty="0">
              <a:solidFill>
                <a:schemeClr val="tx1">
                  <a:lumMod val="85000"/>
                  <a:lumOff val="15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9" y="139856"/>
            <a:ext cx="777243" cy="646847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>
            <a:off x="880715" y="1130382"/>
            <a:ext cx="7884000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75" y="1770380"/>
            <a:ext cx="1981835" cy="1642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0" y="1770380"/>
            <a:ext cx="1909445" cy="16421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390" y="1770380"/>
            <a:ext cx="1896745" cy="16421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7505" y="1770380"/>
            <a:ext cx="1938655" cy="1642110"/>
          </a:xfrm>
          <a:prstGeom prst="rect">
            <a:avLst/>
          </a:prstGeom>
        </p:spPr>
      </p:pic>
      <p:sp>
        <p:nvSpPr>
          <p:cNvPr id="6" name="云形标注 5"/>
          <p:cNvSpPr/>
          <p:nvPr/>
        </p:nvSpPr>
        <p:spPr>
          <a:xfrm>
            <a:off x="5981700" y="139065"/>
            <a:ext cx="2675890" cy="1487170"/>
          </a:xfrm>
          <a:prstGeom prst="cloudCallout">
            <a:avLst/>
          </a:prstGeom>
          <a:solidFill>
            <a:srgbClr val="00B05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231255" y="347345"/>
            <a:ext cx="25336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我的家乡在                      </a:t>
            </a:r>
            <a:endParaRPr lang="zh-CN" altLang="en-US" sz="36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  武汉！</a:t>
            </a:r>
            <a:endParaRPr lang="zh-CN" altLang="en-US" sz="36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  <p:bldP spid="29706" grpId="0"/>
      <p:bldP spid="29709" grpId="0"/>
      <p:bldP spid="29712" grpId="0"/>
      <p:bldP spid="25" grpId="0"/>
      <p:bldP spid="6" grpId="0" bldLvl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1683" y="1352550"/>
            <a:ext cx="3471631" cy="28892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2401" t="14882" r="27211" b="6659"/>
          <a:stretch>
            <a:fillRect/>
          </a:stretch>
        </p:blipFill>
        <p:spPr>
          <a:xfrm>
            <a:off x="6822440" y="3017520"/>
            <a:ext cx="2436495" cy="210248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580765" y="864235"/>
            <a:ext cx="5481955" cy="2153285"/>
            <a:chOff x="5639" y="1038"/>
            <a:chExt cx="8633" cy="4518"/>
          </a:xfrm>
        </p:grpSpPr>
        <p:sp>
          <p:nvSpPr>
            <p:cNvPr id="4" name="云形标注 3"/>
            <p:cNvSpPr/>
            <p:nvPr/>
          </p:nvSpPr>
          <p:spPr>
            <a:xfrm flipH="1">
              <a:off x="5639" y="1038"/>
              <a:ext cx="8633" cy="4518"/>
            </a:xfrm>
            <a:prstGeom prst="cloudCallou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193" y="2499"/>
              <a:ext cx="7524" cy="13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你的家乡有哪些美食呢？</a:t>
              </a:r>
              <a:endParaRPr lang="zh-CN" altLang="en-US" sz="36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矩形 24"/>
          <p:cNvSpPr/>
          <p:nvPr/>
        </p:nvSpPr>
        <p:spPr>
          <a:xfrm>
            <a:off x="905510" y="95250"/>
            <a:ext cx="2214880" cy="70675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spcAft>
                <a:spcPts val="0"/>
              </a:spcAft>
              <a:defRPr/>
            </a:pPr>
            <a:r>
              <a:rPr lang="zh-CN" altLang="zh-CN" sz="4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Times New Roman" panose="02020603050405020304" pitchFamily="18" charset="0"/>
              </a:rPr>
              <a:t>我会写</a:t>
            </a:r>
            <a:endParaRPr lang="zh-CN" altLang="zh-CN" sz="4000" kern="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0030101010101" charset="-122"/>
              <a:ea typeface="黑体" panose="02010600030101010101" charset="-122"/>
              <a:cs typeface="Times New Roman" panose="02020603050405020304" pitchFamily="18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34" y="95406"/>
            <a:ext cx="777243" cy="646847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2" name="" r:id="rId2" imgW="2595880" imgH="2635885"/>
        </mc:Choice>
        <mc:Fallback>
          <p:control name="" r:id="rId2" imgW="2595880" imgH="2635885">
            <p:pic>
              <p:nvPicPr>
                <p:cNvPr id="0" name="Host Control  1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28270" y="1129030"/>
                  <a:ext cx="2595880" cy="2635885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" name="" r:id="rId4" imgW="2999740" imgH="2199005"/>
        </mc:Choice>
        <mc:Fallback>
          <p:control name="" r:id="rId4" imgW="2999740" imgH="2199005">
            <p:pic>
              <p:nvPicPr>
                <p:cNvPr id="0" name="Host Control  2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741295" y="1347470"/>
                  <a:ext cx="2999740" cy="2199005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" name="" r:id="rId6" imgW="3214370" imgH="2321560"/>
        </mc:Choice>
        <mc:Fallback>
          <p:control name="" r:id="rId6" imgW="3214370" imgH="2321560">
            <p:pic>
              <p:nvPicPr>
                <p:cNvPr id="0" name="Host Control  3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741035" y="1347470"/>
                  <a:ext cx="3214370" cy="232156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矩形 24"/>
          <p:cNvSpPr/>
          <p:nvPr/>
        </p:nvSpPr>
        <p:spPr>
          <a:xfrm>
            <a:off x="905510" y="95250"/>
            <a:ext cx="2214880" cy="70675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spcAft>
                <a:spcPts val="0"/>
              </a:spcAft>
              <a:defRPr/>
            </a:pPr>
            <a:r>
              <a:rPr lang="zh-CN" altLang="zh-CN" sz="4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Times New Roman" panose="02020603050405020304" pitchFamily="18" charset="0"/>
              </a:rPr>
              <a:t>我会写</a:t>
            </a:r>
            <a:endParaRPr lang="zh-CN" altLang="zh-CN" sz="4000" kern="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0030101010101" charset="-122"/>
              <a:ea typeface="黑体" panose="02010600030101010101" charset="-122"/>
              <a:cs typeface="Times New Roman" panose="02020603050405020304" pitchFamily="18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34" y="95406"/>
            <a:ext cx="777243" cy="646847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2" name="" r:id="rId2" imgW="3756025" imgH="3015615"/>
        </mc:Choice>
        <mc:Fallback>
          <p:control name="" r:id="rId2" imgW="3756025" imgH="3015615">
            <p:pic>
              <p:nvPicPr>
                <p:cNvPr id="0" name="Host Control  1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28270" y="1115060"/>
                  <a:ext cx="3756025" cy="3015615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" name="" r:id="rId4" imgW="4611370" imgH="3002280"/>
        </mc:Choice>
        <mc:Fallback>
          <p:control name="" r:id="rId4" imgW="4611370" imgH="3002280">
            <p:pic>
              <p:nvPicPr>
                <p:cNvPr id="0" name="Host Control  2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281170" y="1128395"/>
                  <a:ext cx="4611370" cy="300228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ontrols>
      <mc:AlternateContent xmlns:mc="http://schemas.openxmlformats.org/markup-compatibility/2006">
        <mc:Choice xmlns:v="urn:schemas-microsoft-com:vml" Requires="v">
          <p:control spid="2" name="" r:id="rId1" imgW="5959475" imgH="3470275"/>
        </mc:Choice>
        <mc:Fallback>
          <p:control name="" r:id="rId1" imgW="5959475" imgH="3470275">
            <p:pic>
              <p:nvPicPr>
                <p:cNvPr id="0" name="Host Control  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748155" y="836930"/>
                  <a:ext cx="5959475" cy="3470275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ontrols>
      <mc:AlternateContent xmlns:mc="http://schemas.openxmlformats.org/markup-compatibility/2006">
        <mc:Choice xmlns:v="urn:schemas-microsoft-com:vml" Requires="v">
          <p:control spid="2" name="" r:id="rId1" imgW="6400165" imgH="3342640"/>
        </mc:Choice>
        <mc:Fallback>
          <p:control name="" r:id="rId1" imgW="6400165" imgH="3342640">
            <p:pic>
              <p:nvPicPr>
                <p:cNvPr id="0" name="Host Control  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257300" y="900430"/>
                  <a:ext cx="6400165" cy="334264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ontrols>
      <mc:AlternateContent xmlns:mc="http://schemas.openxmlformats.org/markup-compatibility/2006">
        <mc:Choice xmlns:v="urn:schemas-microsoft-com:vml" Requires="v">
          <p:control spid="2" name="" r:id="rId1" imgW="6400165" imgH="3342640"/>
        </mc:Choice>
        <mc:Fallback>
          <p:control name="" r:id="rId1" imgW="6400165" imgH="3342640">
            <p:pic>
              <p:nvPicPr>
                <p:cNvPr id="0" name="Host Control  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371600" y="900430"/>
                  <a:ext cx="6400165" cy="334264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ontrols>
      <mc:AlternateContent xmlns:mc="http://schemas.openxmlformats.org/markup-compatibility/2006">
        <mc:Choice xmlns:v="urn:schemas-microsoft-com:vml" Requires="v">
          <p:control spid="2" name="" r:id="rId1" imgW="6400165" imgH="3342640"/>
        </mc:Choice>
        <mc:Fallback>
          <p:control name="" r:id="rId1" imgW="6400165" imgH="3342640">
            <p:pic>
              <p:nvPicPr>
                <p:cNvPr id="0" name="Host Control  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371600" y="900430"/>
                  <a:ext cx="6400165" cy="334264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952625" y="1788795"/>
            <a:ext cx="5238750" cy="203009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7200" b="1" dirty="0"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_GB2312" panose="02010609030101010101" charset="-122"/>
                <a:ea typeface="楷体_GB2312" panose="02010609030101010101" charset="-122"/>
              </a:rPr>
              <a:t>4. </a:t>
            </a:r>
            <a:r>
              <a:rPr lang="zh-CN" altLang="en-US" sz="7200" b="1" dirty="0"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_GB2312" panose="02010609030101010101" charset="-122"/>
                <a:ea typeface="楷体_GB2312" panose="02010609030101010101" charset="-122"/>
              </a:rPr>
              <a:t>中国美食</a:t>
            </a:r>
            <a:endParaRPr lang="zh-CN" altLang="en-US" sz="7200" b="1" dirty="0"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_GB2312" panose="02010609030101010101" charset="-122"/>
              <a:ea typeface="楷体_GB2312" panose="02010609030101010101" charset="-122"/>
            </a:endParaRPr>
          </a:p>
          <a:p>
            <a:pPr algn="ctr"/>
            <a:r>
              <a:rPr lang="zh-CN" altLang="en-US" sz="4800" b="1" dirty="0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zh-CN" altLang="en-US" sz="5400" b="1" dirty="0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_GB2312" panose="02010609030101010101" charset="-122"/>
                <a:ea typeface="楷体_GB2312" panose="02010609030101010101" charset="-122"/>
              </a:rPr>
              <a:t>第二课时</a:t>
            </a:r>
            <a:endParaRPr lang="zh-CN" altLang="en-US" sz="5400" b="1" dirty="0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1683" y="1352550"/>
            <a:ext cx="3471631" cy="28892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2401" t="14882" r="27211" b="6659"/>
          <a:stretch>
            <a:fillRect/>
          </a:stretch>
        </p:blipFill>
        <p:spPr>
          <a:xfrm>
            <a:off x="6866255" y="2959735"/>
            <a:ext cx="2436495" cy="210248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726180" y="204470"/>
            <a:ext cx="5481955" cy="2928620"/>
            <a:chOff x="5868" y="322"/>
            <a:chExt cx="8633" cy="4954"/>
          </a:xfrm>
        </p:grpSpPr>
        <p:sp>
          <p:nvSpPr>
            <p:cNvPr id="4" name="云形标注 3"/>
            <p:cNvSpPr/>
            <p:nvPr/>
          </p:nvSpPr>
          <p:spPr>
            <a:xfrm flipH="1">
              <a:off x="5868" y="322"/>
              <a:ext cx="8633" cy="4954"/>
            </a:xfrm>
            <a:prstGeom prst="cloudCallou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056" y="1006"/>
              <a:ext cx="6840" cy="3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中国有很多各种各样的美食，色、香、味俱全。就让我们一起去品尝这些美食吧！</a:t>
              </a:r>
              <a:endParaRPr lang="zh-CN" altLang="en-US" sz="32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670" y="635"/>
            <a:ext cx="9171940" cy="51422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64210" y="5622925"/>
            <a:ext cx="8481060" cy="378460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   </a:t>
            </a:r>
            <a:r>
              <a:rPr lang="zh-CN" altLang="en-US" sz="60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             </a:t>
            </a:r>
            <a:endParaRPr lang="zh-CN" altLang="en-US" sz="60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  <a:p>
            <a:pPr indent="0"/>
            <a:endParaRPr lang="zh-CN" altLang="en-US" sz="60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60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菇    蒸    粥         </a:t>
            </a:r>
            <a:endParaRPr lang="zh-CN" altLang="en-US" sz="60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  <a:p>
            <a:pPr indent="0"/>
            <a:endParaRPr lang="en-US" altLang="zh-CN" sz="60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67500" y="3769995"/>
            <a:ext cx="1085215" cy="119888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pPr algn="l"/>
            <a:r>
              <a:rPr lang="zh-CN" altLang="en-US" sz="72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  <a:sym typeface="+mn-ea"/>
              </a:rPr>
              <a:t>煎</a:t>
            </a:r>
            <a:endParaRPr lang="zh-CN" altLang="en-US" sz="72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56095" y="1387475"/>
            <a:ext cx="1085215" cy="101473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pPr algn="l"/>
            <a:r>
              <a:rPr lang="zh-CN" altLang="en-US" sz="60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  <a:sym typeface="+mn-ea"/>
              </a:rPr>
              <a:t>炖</a:t>
            </a:r>
            <a:endParaRPr lang="zh-CN" altLang="en-US" sz="60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1480" y="2416810"/>
            <a:ext cx="1085215" cy="101473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pPr algn="l"/>
            <a:r>
              <a:rPr lang="zh-CN" altLang="en-US" sz="60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  <a:sym typeface="+mn-ea"/>
              </a:rPr>
              <a:t>腐</a:t>
            </a:r>
            <a:endParaRPr lang="zh-CN" altLang="en-US" sz="60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05660" y="1938655"/>
            <a:ext cx="757555" cy="92202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  <a:sym typeface="+mn-ea"/>
              </a:rPr>
              <a:t>蘑</a:t>
            </a:r>
            <a:endParaRPr lang="zh-CN" altLang="en-US" sz="54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21435" y="1586865"/>
            <a:ext cx="708025" cy="829945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pPr algn="l"/>
            <a:r>
              <a:rPr lang="zh-CN" altLang="en-US" sz="4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  <a:sym typeface="+mn-ea"/>
              </a:rPr>
              <a:t>茄</a:t>
            </a:r>
            <a:endParaRPr lang="zh-CN" altLang="en-US" sz="48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01515" y="3117215"/>
            <a:ext cx="1085215" cy="1106805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pPr algn="l"/>
            <a:r>
              <a:rPr lang="zh-CN" altLang="en-US" sz="66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  <a:sym typeface="+mn-ea"/>
              </a:rPr>
              <a:t>菠</a:t>
            </a:r>
            <a:endParaRPr lang="zh-CN" altLang="en-US" sz="66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4210" y="1387475"/>
            <a:ext cx="657225" cy="76835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pPr algn="l"/>
            <a:r>
              <a:rPr lang="zh-CN" altLang="en-US" sz="44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  <a:sym typeface="+mn-ea"/>
              </a:rPr>
              <a:t>烤</a:t>
            </a:r>
            <a:endParaRPr lang="zh-CN" altLang="en-US" sz="44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8115" y="1157605"/>
            <a:ext cx="657225" cy="64516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  <a:sym typeface="+mn-ea"/>
              </a:rPr>
              <a:t>煮</a:t>
            </a:r>
            <a:endParaRPr lang="zh-CN" altLang="en-US" sz="36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85" y="574040"/>
            <a:ext cx="657225" cy="583565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  <a:sym typeface="+mn-ea"/>
              </a:rPr>
              <a:t>爆</a:t>
            </a:r>
            <a:endParaRPr lang="zh-CN" altLang="en-US" sz="32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41310" y="788035"/>
            <a:ext cx="1085215" cy="101473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pPr algn="l"/>
            <a:r>
              <a:rPr lang="zh-CN" altLang="en-US" sz="60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  <a:sym typeface="+mn-ea"/>
              </a:rPr>
              <a:t>酱</a:t>
            </a:r>
            <a:endParaRPr lang="zh-CN" altLang="en-US" sz="60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53280" y="972820"/>
            <a:ext cx="833755" cy="92202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  <a:sym typeface="+mn-ea"/>
              </a:rPr>
              <a:t>菇</a:t>
            </a:r>
            <a:endParaRPr lang="zh-CN" altLang="en-US" sz="54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54370" y="465455"/>
            <a:ext cx="833755" cy="92202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  <a:sym typeface="+mn-ea"/>
              </a:rPr>
              <a:t>蒸</a:t>
            </a:r>
            <a:endParaRPr lang="zh-CN" altLang="en-US" sz="54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43275" y="664845"/>
            <a:ext cx="833755" cy="829945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pPr algn="ctr"/>
            <a:r>
              <a:rPr lang="zh-CN" altLang="en-US" sz="48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  <a:sym typeface="+mn-ea"/>
              </a:rPr>
              <a:t>饺</a:t>
            </a:r>
            <a:endParaRPr lang="zh-CN" altLang="en-US" sz="48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77030" y="204470"/>
            <a:ext cx="833755" cy="76835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pPr algn="ctr"/>
            <a:r>
              <a:rPr lang="zh-CN" altLang="en-US" sz="44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  <a:sym typeface="+mn-ea"/>
              </a:rPr>
              <a:t>炸</a:t>
            </a:r>
            <a:endParaRPr lang="zh-CN" altLang="en-US" sz="44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05660" y="512445"/>
            <a:ext cx="833755" cy="706755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  <a:sym typeface="+mn-ea"/>
              </a:rPr>
              <a:t>粥</a:t>
            </a:r>
            <a:endParaRPr lang="zh-CN" altLang="en-US" sz="40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21435" y="204470"/>
            <a:ext cx="833755" cy="64516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rgbClr val="7030A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  <a:sym typeface="+mn-ea"/>
              </a:rPr>
              <a:t>蛋</a:t>
            </a:r>
            <a:endParaRPr lang="zh-CN" altLang="en-US" sz="3600" b="1">
              <a:solidFill>
                <a:srgbClr val="7030A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7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8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bldLvl="0" animBg="1"/>
      <p:bldP spid="6" grpId="0" animBg="1"/>
      <p:bldP spid="7" grpId="0" animBg="1"/>
      <p:bldP spid="8" grpId="0" animBg="1"/>
      <p:bldP spid="10" grpId="0" animBg="1"/>
      <p:bldP spid="11" grpId="0" animBg="1"/>
      <p:bldP spid="11" grpId="1" animBg="1"/>
      <p:bldP spid="12" grpId="0" animBg="1"/>
      <p:bldP spid="5" grpId="0" animBg="1"/>
      <p:bldP spid="13" grpId="0" animBg="1"/>
      <p:bldP spid="13" grpId="1" bldLvl="0" animBg="1"/>
      <p:bldP spid="14" grpId="0" animBg="1"/>
      <p:bldP spid="15" grpId="0" animBg="1"/>
      <p:bldP spid="16" grpId="0" bldLvl="0" animBg="1"/>
      <p:bldP spid="18" grpId="0" animBg="1"/>
      <p:bldP spid="18" grpId="1" bldLvl="0" animBg="1"/>
      <p:bldP spid="19" grpId="0" animBg="1"/>
      <p:bldP spid="2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025" y="448310"/>
            <a:ext cx="8997950" cy="4246245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rgbClr val="832B2B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凉拌菠菜  香煎豆腐    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烤鸭       葱爆羊肉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红烧茄子  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水煮鱼     小鸡炖蘑菇   蒸饺  </a:t>
            </a:r>
            <a:endParaRPr lang="zh-CN" altLang="en-US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炸酱面      小米粥       蛋炒饭 </a:t>
            </a:r>
            <a:endParaRPr lang="zh-CN" altLang="en-US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880715" y="866222"/>
            <a:ext cx="7884000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百香果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25" y="232410"/>
            <a:ext cx="2088515" cy="1496060"/>
          </a:xfrm>
          <a:prstGeom prst="rect">
            <a:avLst/>
          </a:prstGeom>
        </p:spPr>
      </p:pic>
      <p:pic>
        <p:nvPicPr>
          <p:cNvPr id="11" name="图片 10" descr="菠萝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775" y="232410"/>
            <a:ext cx="2016760" cy="1496060"/>
          </a:xfrm>
          <a:prstGeom prst="rect">
            <a:avLst/>
          </a:prstGeom>
        </p:spPr>
      </p:pic>
      <p:pic>
        <p:nvPicPr>
          <p:cNvPr id="12" name="图片 11" descr="橙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9220" y="231140"/>
            <a:ext cx="2165985" cy="1497330"/>
          </a:xfrm>
          <a:prstGeom prst="rect">
            <a:avLst/>
          </a:prstGeom>
        </p:spPr>
      </p:pic>
      <p:pic>
        <p:nvPicPr>
          <p:cNvPr id="13" name="图片 12" descr="哈密瓜汁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25" y="1971675"/>
            <a:ext cx="2088515" cy="1538605"/>
          </a:xfrm>
          <a:prstGeom prst="rect">
            <a:avLst/>
          </a:prstGeom>
        </p:spPr>
      </p:pic>
      <p:pic>
        <p:nvPicPr>
          <p:cNvPr id="14" name="图片 13" descr="火龙果汁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3775" y="1971040"/>
            <a:ext cx="2016760" cy="1539240"/>
          </a:xfrm>
          <a:prstGeom prst="rect">
            <a:avLst/>
          </a:prstGeom>
        </p:spPr>
      </p:pic>
      <p:pic>
        <p:nvPicPr>
          <p:cNvPr id="15" name="图片 14" descr="梨子汁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89120" y="302895"/>
            <a:ext cx="1952625" cy="1425575"/>
          </a:xfrm>
          <a:prstGeom prst="rect">
            <a:avLst/>
          </a:prstGeom>
        </p:spPr>
      </p:pic>
      <p:pic>
        <p:nvPicPr>
          <p:cNvPr id="16" name="图片 15" descr="猕猴汁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89120" y="1971040"/>
            <a:ext cx="2266950" cy="1539240"/>
          </a:xfrm>
          <a:prstGeom prst="rect">
            <a:avLst/>
          </a:prstGeom>
        </p:spPr>
      </p:pic>
      <p:pic>
        <p:nvPicPr>
          <p:cNvPr id="17" name="图片 16" descr="苹果汁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71005" y="1971040"/>
            <a:ext cx="1854835" cy="1539240"/>
          </a:xfrm>
          <a:prstGeom prst="rect">
            <a:avLst/>
          </a:prstGeom>
        </p:spPr>
      </p:pic>
      <p:pic>
        <p:nvPicPr>
          <p:cNvPr id="18" name="图片 17" descr="葡萄汁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025" y="3668395"/>
            <a:ext cx="2088515" cy="1390650"/>
          </a:xfrm>
          <a:prstGeom prst="rect">
            <a:avLst/>
          </a:prstGeom>
        </p:spPr>
      </p:pic>
      <p:pic>
        <p:nvPicPr>
          <p:cNvPr id="19" name="图片 18" descr="西瓜汁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63775" y="3668395"/>
            <a:ext cx="2016125" cy="1390015"/>
          </a:xfrm>
          <a:prstGeom prst="rect">
            <a:avLst/>
          </a:prstGeom>
        </p:spPr>
      </p:pic>
      <p:pic>
        <p:nvPicPr>
          <p:cNvPr id="20" name="图片 19" descr="西红汁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89120" y="3668395"/>
            <a:ext cx="2266315" cy="1390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5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5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文本框 7"/>
          <p:cNvSpPr txBox="1">
            <a:spLocks noChangeArrowheads="1"/>
          </p:cNvSpPr>
          <p:nvPr/>
        </p:nvSpPr>
        <p:spPr bwMode="auto">
          <a:xfrm>
            <a:off x="243840" y="258445"/>
            <a:ext cx="704469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eaLnBrk="0" fontAlgn="base" hangingPunct="0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 sz="1300">
                <a:solidFill>
                  <a:schemeClr val="tx1"/>
                </a:solidFill>
                <a:latin typeface="Arial" panose="0208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000" i="1" dirty="0">
                <a:solidFill>
                  <a:srgbClr val="E5472E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小组合作，闯关招聘会</a:t>
            </a:r>
            <a:endParaRPr lang="zh-CN" altLang="en-US" sz="4000" i="1" dirty="0">
              <a:solidFill>
                <a:srgbClr val="E5472E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" y="1086485"/>
            <a:ext cx="4955540" cy="3114675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5344160" y="1086485"/>
            <a:ext cx="3589655" cy="3619500"/>
          </a:xfrm>
          <a:prstGeom prst="wedgeRoundRectCallou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44160" y="1167765"/>
            <a:ext cx="352361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小熊餐厅刚刚开业了，正在招聘厨艺高超的大厨师，只要你们回答出小熊提出的问题，就能脱颖而出，胜任大厨职位呢！</a:t>
            </a:r>
            <a:endParaRPr lang="zh-CN" altLang="en-US" sz="32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3140448" y="159230"/>
            <a:ext cx="3240517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sz="40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</a:rPr>
              <a:t>第一关</a:t>
            </a:r>
            <a:endParaRPr lang="zh-CN" altLang="en-US" sz="4000" b="1" kern="100" dirty="0">
              <a:solidFill>
                <a:schemeClr val="tx1">
                  <a:lumMod val="85000"/>
                  <a:lumOff val="15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9" y="139856"/>
            <a:ext cx="777243" cy="646847"/>
          </a:xfrm>
          <a:prstGeom prst="rect">
            <a:avLst/>
          </a:prstGeom>
        </p:spPr>
      </p:pic>
      <p:cxnSp>
        <p:nvCxnSpPr>
          <p:cNvPr id="56" name="直接连接符 55"/>
          <p:cNvCxnSpPr/>
          <p:nvPr/>
        </p:nvCxnSpPr>
        <p:spPr>
          <a:xfrm>
            <a:off x="880715" y="866222"/>
            <a:ext cx="7884000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424815" y="3002915"/>
            <a:ext cx="22294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凉拌菠菜</a:t>
            </a:r>
            <a:endParaRPr lang="zh-CN" altLang="en-US" sz="3600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3" name="Rectangle 37"/>
          <p:cNvSpPr/>
          <p:nvPr/>
        </p:nvSpPr>
        <p:spPr>
          <a:xfrm>
            <a:off x="3432175" y="2726055"/>
            <a:ext cx="227901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Lao UI" panose="020B0502040204020203" pitchFamily="34" charset="0"/>
              </a:rPr>
              <a:t>香煎豆腐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Lao UI" panose="020B0502040204020203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05" y="866140"/>
            <a:ext cx="2516505" cy="214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1840" y="878205"/>
            <a:ext cx="2560955" cy="2134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8715" y="887095"/>
            <a:ext cx="2536190" cy="21158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81115" y="3002915"/>
            <a:ext cx="26390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_GB2312" panose="02010609030101010101" charset="-122"/>
                <a:ea typeface="楷体_GB2312" panose="02010609030101010101" charset="-122"/>
              </a:rPr>
              <a:t>红烧茄子</a:t>
            </a:r>
            <a:endParaRPr lang="zh-CN" altLang="en-US" sz="36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92810" y="4121150"/>
            <a:ext cx="73590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8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说一说：这些中国美食用到了哪些烹调方法？</a:t>
            </a:r>
            <a:endParaRPr lang="zh-CN" altLang="en-US" sz="2800" b="1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  <a:cs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28955" y="2980690"/>
            <a:ext cx="1069975" cy="70548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044315" y="2942590"/>
            <a:ext cx="629285" cy="70548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381115" y="3002915"/>
            <a:ext cx="1069975" cy="70548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wipe/>
      </p:transition>
    </mc:Choice>
    <mc:Fallback>
      <p:transition spd="med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100" grpId="0"/>
      <p:bldP spid="6" grpId="0" animBg="1"/>
      <p:bldP spid="7" grpId="0" bldLvl="0" animBg="1"/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57835" y="1189355"/>
            <a:ext cx="82283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800" b="1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、锅里放油加热后，把食物放进去，使表面变成焦黄。</a:t>
            </a:r>
            <a:endParaRPr lang="zh-CN" altLang="en-US" sz="2800" b="1">
              <a:latin typeface="楷体_GB2312" panose="02010609030101010101" charset="-122"/>
              <a:ea typeface="楷体_GB2312" panose="02010609030101010101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540" y="281305"/>
            <a:ext cx="73348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2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请判断以下哪种是“红烧”的烹调方法。</a:t>
            </a:r>
            <a:endParaRPr lang="zh-CN" altLang="en-US" sz="32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41870" y="342900"/>
            <a:ext cx="1564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（     ）</a:t>
            </a:r>
            <a:endParaRPr lang="zh-CN" altLang="en-US" sz="24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5615" y="2350770"/>
            <a:ext cx="82283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800" b="1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、把菜加油、糖略炒，并加酱油等作料，焖熟使成黑红色。</a:t>
            </a:r>
            <a:endParaRPr lang="zh-CN" altLang="en-US" sz="28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5615" y="3511550"/>
            <a:ext cx="80645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楷体_GB2312" panose="02010609030101010101" charset="-122"/>
                <a:ea typeface="楷体_GB2312" panose="02010609030101010101" charset="-122"/>
              </a:rPr>
              <a:t>3</a:t>
            </a:r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</a:rPr>
              <a:t>、是指将熟食食物或蔬果切好后，加入调味料和拌均匀的烹调方法。</a:t>
            </a:r>
            <a:endParaRPr lang="zh-CN" altLang="en-US" sz="28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97165" y="281305"/>
            <a:ext cx="742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 2</a:t>
            </a:r>
            <a:endParaRPr lang="en-US" altLang="zh-CN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69570" y="316865"/>
            <a:ext cx="8203565" cy="10763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200" b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说一说，你熟悉的食物中，还有哪些也用到以下三种烹调方法？</a:t>
            </a:r>
            <a:endParaRPr lang="zh-CN" altLang="en-US" sz="3200" b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9570" y="1802765"/>
            <a:ext cx="8555355" cy="2407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拌：</a:t>
            </a:r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800" b="1" u="sng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</a:t>
            </a:r>
            <a:r>
              <a:rPr lang="en-US" altLang="zh-CN" sz="2800" b="1" u="sng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2800" b="1" u="sng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 _ </a:t>
            </a:r>
            <a:endParaRPr lang="en-US" altLang="zh-CN" sz="2800" b="1" u="sng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en-US" altLang="zh-CN" sz="2800" b="1" u="sng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煎：</a:t>
            </a:r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_________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2800" b="1" u="sng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 _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2800" b="1" u="sng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 _</a:t>
            </a:r>
            <a:endParaRPr lang="en-US" altLang="zh-CN" sz="2800" b="1" u="sng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endParaRPr lang="en-US" altLang="zh-CN" sz="2800" b="1" u="sng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红烧：</a:t>
            </a:r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_________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2800" b="1" u="sng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 _ 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 u="sng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 _ </a:t>
            </a:r>
            <a:r>
              <a:rPr lang="en-US" altLang="zh-CN" sz="2800" b="1" u="sng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 u="sng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en-US" altLang="zh-CN" sz="2800" b="1" u="sng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1050" b="1" u="sng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1050" b="1" u="sng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凉拌黄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95" y="426720"/>
            <a:ext cx="2900680" cy="2260600"/>
          </a:xfrm>
          <a:prstGeom prst="rect">
            <a:avLst/>
          </a:prstGeom>
        </p:spPr>
      </p:pic>
      <p:pic>
        <p:nvPicPr>
          <p:cNvPr id="4" name="图片 3" descr="红烧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9335" y="426720"/>
            <a:ext cx="2816225" cy="2183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6565" y="3257550"/>
            <a:ext cx="2531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70C0"/>
                </a:solidFill>
              </a:rPr>
              <a:t>凉拌黄瓜</a:t>
            </a:r>
            <a:endParaRPr lang="zh-CN" altLang="en-US" sz="3600" b="1">
              <a:solidFill>
                <a:srgbClr val="0070C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95650" y="3257550"/>
            <a:ext cx="2506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0070C0"/>
                </a:solidFill>
              </a:rPr>
              <a:t>   </a:t>
            </a:r>
            <a:r>
              <a:rPr lang="zh-CN" altLang="en-US" sz="3600" b="1">
                <a:solidFill>
                  <a:srgbClr val="0070C0"/>
                </a:solidFill>
              </a:rPr>
              <a:t>煎鸡蛋</a:t>
            </a:r>
            <a:endParaRPr lang="en-US" altLang="zh-CN" sz="3600" b="1">
              <a:solidFill>
                <a:srgbClr val="0070C0"/>
              </a:solidFill>
            </a:endParaRPr>
          </a:p>
        </p:txBody>
      </p:sp>
      <p:pic>
        <p:nvPicPr>
          <p:cNvPr id="7" name="图片 6" descr="煎鸡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7380" y="426720"/>
            <a:ext cx="2762250" cy="22612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251575" y="3257550"/>
            <a:ext cx="2531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70C0"/>
                </a:solidFill>
              </a:rPr>
              <a:t>红烧肉</a:t>
            </a:r>
            <a:endParaRPr lang="zh-CN" altLang="en-US" sz="3600" b="1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1"/>
          <a:srcRect l="1346" b="3660"/>
          <a:stretch>
            <a:fillRect/>
          </a:stretch>
        </p:blipFill>
        <p:spPr>
          <a:xfrm>
            <a:off x="4613275" y="2445385"/>
            <a:ext cx="2952115" cy="1803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195" y="2445385"/>
            <a:ext cx="3151505" cy="18275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6095" y="789305"/>
            <a:ext cx="3097530" cy="16490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6195" y="775335"/>
            <a:ext cx="2919730" cy="1677035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2969260" y="2447290"/>
            <a:ext cx="1894839" cy="1824990"/>
            <a:chOff x="1350821" y="2760606"/>
            <a:chExt cx="1895075" cy="1489364"/>
          </a:xfrm>
          <a:solidFill>
            <a:schemeClr val="accent4"/>
          </a:solidFill>
        </p:grpSpPr>
        <p:grpSp>
          <p:nvGrpSpPr>
            <p:cNvPr id="14" name="组合 13"/>
            <p:cNvGrpSpPr/>
            <p:nvPr/>
          </p:nvGrpSpPr>
          <p:grpSpPr>
            <a:xfrm>
              <a:off x="1350821" y="2760606"/>
              <a:ext cx="1634836" cy="1489364"/>
              <a:chOff x="2833256" y="0"/>
              <a:chExt cx="1634836" cy="1489364"/>
            </a:xfrm>
            <a:grpFill/>
          </p:grpSpPr>
          <p:sp>
            <p:nvSpPr>
              <p:cNvPr id="15" name="矩形 14"/>
              <p:cNvSpPr/>
              <p:nvPr/>
            </p:nvSpPr>
            <p:spPr>
              <a:xfrm>
                <a:off x="2971799" y="0"/>
                <a:ext cx="1496293" cy="14893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1583259" y="2967895"/>
              <a:ext cx="1662637" cy="107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葱爆</a:t>
              </a:r>
              <a:endParaRPr lang="zh-CN" altLang="en-US" sz="40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  <a:p>
              <a:r>
                <a:rPr lang="zh-CN" altLang="en-US" sz="40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羊肉</a:t>
              </a:r>
              <a:endParaRPr lang="zh-CN" altLang="en-US" sz="40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681605" y="789512"/>
            <a:ext cx="1634874" cy="1649523"/>
            <a:chOff x="2833257" y="1264883"/>
            <a:chExt cx="1634836" cy="1489364"/>
          </a:xfrm>
        </p:grpSpPr>
        <p:grpSp>
          <p:nvGrpSpPr>
            <p:cNvPr id="13" name="组合 12"/>
            <p:cNvGrpSpPr/>
            <p:nvPr/>
          </p:nvGrpSpPr>
          <p:grpSpPr>
            <a:xfrm>
              <a:off x="2833257" y="1264883"/>
              <a:ext cx="1634836" cy="1489364"/>
              <a:chOff x="2833256" y="568"/>
              <a:chExt cx="1634836" cy="1489364"/>
            </a:xfrm>
            <a:solidFill>
              <a:schemeClr val="accent1"/>
            </a:solidFill>
          </p:grpSpPr>
          <p:sp>
            <p:nvSpPr>
              <p:cNvPr id="12" name="等腰三角形 11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971799" y="568"/>
                <a:ext cx="1496293" cy="14893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2971684" y="1529768"/>
              <a:ext cx="1445226" cy="693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烤鸭</a:t>
              </a:r>
              <a:endParaRPr lang="zh-CN" altLang="en-US" sz="44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274560" y="789305"/>
            <a:ext cx="2009139" cy="1663065"/>
            <a:chOff x="7287493" y="1264315"/>
            <a:chExt cx="2008888" cy="1503218"/>
          </a:xfrm>
          <a:solidFill>
            <a:schemeClr val="accent4"/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7287493" y="1264315"/>
              <a:ext cx="1856508" cy="1503218"/>
              <a:chOff x="2833256" y="-13854"/>
              <a:chExt cx="1856508" cy="1503218"/>
            </a:xfrm>
            <a:grpFill/>
          </p:grpSpPr>
          <p:sp>
            <p:nvSpPr>
              <p:cNvPr id="21" name="矩形 20"/>
              <p:cNvSpPr/>
              <p:nvPr/>
            </p:nvSpPr>
            <p:spPr>
              <a:xfrm>
                <a:off x="2971799" y="-13854"/>
                <a:ext cx="1717965" cy="15032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7392254" y="1529488"/>
              <a:ext cx="1904127" cy="694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水煮鱼</a:t>
              </a:r>
              <a:endParaRPr lang="zh-CN" altLang="en-US" sz="44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2681343" y="130020"/>
            <a:ext cx="324051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zh-CN" sz="36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</a:rPr>
              <a:t>第二关</a:t>
            </a:r>
            <a:endParaRPr lang="zh-CN" altLang="zh-CN" sz="3600" b="1" kern="100" dirty="0">
              <a:solidFill>
                <a:schemeClr val="tx1">
                  <a:lumMod val="85000"/>
                  <a:lumOff val="15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4" y="142396"/>
            <a:ext cx="777243" cy="646847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7420610" y="2452370"/>
            <a:ext cx="2080261" cy="1819910"/>
            <a:chOff x="2833257" y="1264883"/>
            <a:chExt cx="1987282" cy="1489364"/>
          </a:xfrm>
        </p:grpSpPr>
        <p:grpSp>
          <p:nvGrpSpPr>
            <p:cNvPr id="41" name="组合 40"/>
            <p:cNvGrpSpPr/>
            <p:nvPr/>
          </p:nvGrpSpPr>
          <p:grpSpPr>
            <a:xfrm>
              <a:off x="2833257" y="1264883"/>
              <a:ext cx="1634836" cy="1489364"/>
              <a:chOff x="2833256" y="568"/>
              <a:chExt cx="1634836" cy="1489364"/>
            </a:xfrm>
            <a:solidFill>
              <a:schemeClr val="accent1"/>
            </a:solidFill>
          </p:grpSpPr>
          <p:sp>
            <p:nvSpPr>
              <p:cNvPr id="42" name="等腰三角形 41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971799" y="568"/>
                <a:ext cx="1496293" cy="14893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2909085" y="1407271"/>
              <a:ext cx="1911454" cy="10819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小鸡炖蘑菇</a:t>
              </a:r>
              <a:endParaRPr lang="zh-CN" altLang="en-US" sz="40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92810" y="4435475"/>
            <a:ext cx="73590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8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说一说：这些中国美食用到了哪些烹调方法？</a:t>
            </a:r>
            <a:endParaRPr lang="zh-CN" altLang="en-US" sz="2800" b="1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  <a:cs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680970" y="1114425"/>
            <a:ext cx="895985" cy="70548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8014970" y="1082675"/>
            <a:ext cx="668020" cy="70548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711575" y="2626360"/>
            <a:ext cx="641985" cy="70548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493125" y="2626360"/>
            <a:ext cx="638810" cy="70548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4" grpId="0"/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0165" y="165100"/>
            <a:ext cx="90430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0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能任选一种说一说，菜肴的大致做法是怎么样的吗？</a:t>
            </a:r>
            <a:endParaRPr lang="zh-CN" altLang="en-US" sz="30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</p:txBody>
      </p:sp>
      <p:pic>
        <p:nvPicPr>
          <p:cNvPr id="2" name="图片 1" descr="水煮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" y="802005"/>
            <a:ext cx="2369820" cy="13373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06015" y="801370"/>
            <a:ext cx="1860550" cy="1383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t">
            <a:spAutoFit/>
          </a:bodyPr>
          <a:p>
            <a:r>
              <a:rPr lang="zh-CN" altLang="en-US" sz="1400" b="1">
                <a:latin typeface="宋体" panose="02010600030101010101" pitchFamily="2" charset="-122"/>
                <a:ea typeface="宋体" panose="02010600030101010101" pitchFamily="2" charset="-122"/>
              </a:rPr>
              <a:t>1.备好食材，其中黄芪和枸杞用开水泡5分钟后滤渣备用，泡发后的水保留备用，鸡蛋取蛋清，干辣椒切成段。</a:t>
            </a:r>
            <a:endParaRPr lang="zh-CN" altLang="en-US" sz="1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 descr="水煮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7695" y="799465"/>
            <a:ext cx="2663190" cy="1338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80885" y="801370"/>
            <a:ext cx="1998345" cy="133794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t">
            <a:spAutoFit/>
          </a:bodyPr>
          <a:p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2.鱼中段去骨去肉，切成薄片，用水反复淘洗直到水清澈，然后用盐、胡椒粉、蛋清腌渍10分钟，放入3茶匙淀粉抓办匀备用。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 descr="水煮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" y="2185035"/>
            <a:ext cx="2370455" cy="12636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406015" y="2319020"/>
            <a:ext cx="1859280" cy="1129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t">
            <a:spAutoFit/>
          </a:bodyPr>
          <a:p>
            <a:r>
              <a:rPr lang="zh-CN" altLang="en-US" b="1"/>
              <a:t>3.锅里放油，下姜丝和葱炒香后放入鱼骨炒匀，然后将泡发黄芪的水倒入，烧开之后熬煮十分钟。</a:t>
            </a:r>
            <a:endParaRPr lang="zh-CN" altLang="en-US" b="1"/>
          </a:p>
        </p:txBody>
      </p:sp>
      <p:pic>
        <p:nvPicPr>
          <p:cNvPr id="8" name="图片 7" descr="水煮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7695" y="2251710"/>
            <a:ext cx="2663190" cy="12642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080885" y="2252345"/>
            <a:ext cx="1998345" cy="1129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t">
            <a:spAutoFit/>
          </a:bodyPr>
          <a:p>
            <a:r>
              <a:rPr lang="zh-CN" altLang="en-US" b="1"/>
              <a:t>4.往熬好的汤汁里放入盐、胡椒粉调味，再放入豆芽煮熟。煮熟之后捞起盛于铺有生菜叶的碗中。</a:t>
            </a:r>
            <a:endParaRPr lang="zh-CN" altLang="en-US" b="1"/>
          </a:p>
        </p:txBody>
      </p:sp>
      <p:pic>
        <p:nvPicPr>
          <p:cNvPr id="10" name="图片 9" descr="水煮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95" y="3515995"/>
            <a:ext cx="2371090" cy="13373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407285" y="3620135"/>
            <a:ext cx="1859280" cy="1129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t">
            <a:spAutoFit/>
          </a:bodyPr>
          <a:p>
            <a:r>
              <a:rPr lang="zh-CN" altLang="en-US" b="1"/>
              <a:t>5.调大火，将腌渍好的鱼一片片的夹入锅里，变色就捞出来盛于豆芽之上，汤汁过滤杂质倒入碗里。</a:t>
            </a:r>
            <a:endParaRPr lang="zh-CN" altLang="en-US" b="1"/>
          </a:p>
        </p:txBody>
      </p:sp>
      <p:pic>
        <p:nvPicPr>
          <p:cNvPr id="12" name="图片 11" descr="水煮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17695" y="3620135"/>
            <a:ext cx="2662555" cy="126111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094220" y="3620135"/>
            <a:ext cx="1998980" cy="1129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t">
            <a:spAutoFit/>
          </a:bodyPr>
          <a:p>
            <a:r>
              <a:rPr lang="zh-CN" altLang="en-US"/>
              <a:t>6</a:t>
            </a:r>
            <a:r>
              <a:rPr lang="zh-CN" altLang="en-US" b="1"/>
              <a:t>.另起锅放油，将油熬至稍有青烟冒出时，放入花椒和干辣椒段迅速翻炒几下，然后将它们和油一同淋在鱼片上。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3" grpId="0" animBg="1"/>
      <p:bldP spid="10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69570" y="316865"/>
            <a:ext cx="8203565" cy="10763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200" b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</a:rPr>
              <a:t>说一说，你熟悉的食物中，还有哪些也用到以下四种烹调方法？</a:t>
            </a:r>
            <a:endParaRPr lang="zh-CN" altLang="en-US" sz="3200" b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9570" y="1525270"/>
            <a:ext cx="8555355" cy="4130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烤：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8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</a:t>
            </a:r>
            <a:r>
              <a:rPr lang="en-US" altLang="zh-CN" sz="28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28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 _ </a:t>
            </a:r>
            <a:endParaRPr lang="en-US" altLang="zh-CN" sz="2800" b="1" u="sng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endParaRPr lang="en-US" altLang="zh-CN" sz="2800" b="1" u="sng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r>
              <a:rPr lang="zh-CN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煮：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_________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28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 _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28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 _</a:t>
            </a:r>
            <a:endParaRPr lang="en-US" altLang="zh-CN" sz="2800" b="1" u="sng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endParaRPr lang="en-US" altLang="zh-CN" sz="2800" b="1" u="sng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爆：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_________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28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 _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 _</a:t>
            </a:r>
            <a:endParaRPr lang="en-US" altLang="zh-CN" sz="2800" b="1" u="sng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endParaRPr lang="en-US" altLang="zh-CN" sz="2800" b="1" u="sng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炖：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_________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28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 _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 _</a:t>
            </a:r>
            <a:endParaRPr lang="en-US" altLang="zh-CN" sz="2800" b="1" u="sng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endParaRPr lang="en-US" altLang="zh-CN" sz="2800" b="1" u="sng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en-US" altLang="zh-CN" sz="2800" b="1" u="sng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105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1050" b="1" u="sng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凉拌菠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" y="119380"/>
            <a:ext cx="2205990" cy="2336800"/>
          </a:xfrm>
          <a:prstGeom prst="rect">
            <a:avLst/>
          </a:prstGeom>
        </p:spPr>
      </p:pic>
      <p:pic>
        <p:nvPicPr>
          <p:cNvPr id="3" name="图片 2" descr="香煎豆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8395" y="119380"/>
            <a:ext cx="2066925" cy="2336800"/>
          </a:xfrm>
          <a:prstGeom prst="rect">
            <a:avLst/>
          </a:prstGeom>
        </p:spPr>
      </p:pic>
      <p:pic>
        <p:nvPicPr>
          <p:cNvPr id="4" name="图片 3" descr="红烧茄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9300" y="119380"/>
            <a:ext cx="2015490" cy="2411730"/>
          </a:xfrm>
          <a:prstGeom prst="rect">
            <a:avLst/>
          </a:prstGeom>
        </p:spPr>
      </p:pic>
      <p:pic>
        <p:nvPicPr>
          <p:cNvPr id="5" name="图片 4" descr="烤鸭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5120" y="119380"/>
            <a:ext cx="2303780" cy="2411730"/>
          </a:xfrm>
          <a:prstGeom prst="rect">
            <a:avLst/>
          </a:prstGeom>
        </p:spPr>
      </p:pic>
      <p:pic>
        <p:nvPicPr>
          <p:cNvPr id="6" name="图片 5" descr="水煮鱼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30" y="2721610"/>
            <a:ext cx="2773045" cy="2156460"/>
          </a:xfrm>
          <a:prstGeom prst="rect">
            <a:avLst/>
          </a:prstGeom>
        </p:spPr>
      </p:pic>
      <p:pic>
        <p:nvPicPr>
          <p:cNvPr id="7" name="图片 6" descr="葱爆羊肉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0850" y="2722245"/>
            <a:ext cx="2901315" cy="2155825"/>
          </a:xfrm>
          <a:prstGeom prst="rect">
            <a:avLst/>
          </a:prstGeom>
        </p:spPr>
      </p:pic>
      <p:pic>
        <p:nvPicPr>
          <p:cNvPr id="8" name="图片 7" descr="小鸡炖蘑菇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22340" y="2726690"/>
            <a:ext cx="2956560" cy="2151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烤全羊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" y="156210"/>
            <a:ext cx="3505835" cy="2125980"/>
          </a:xfrm>
          <a:prstGeom prst="rect">
            <a:avLst/>
          </a:prstGeom>
        </p:spPr>
      </p:pic>
      <p:pic>
        <p:nvPicPr>
          <p:cNvPr id="3" name="图片 2" descr="炖猪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0500" y="2637790"/>
            <a:ext cx="3280410" cy="2215515"/>
          </a:xfrm>
          <a:prstGeom prst="rect">
            <a:avLst/>
          </a:prstGeom>
        </p:spPr>
      </p:pic>
      <p:pic>
        <p:nvPicPr>
          <p:cNvPr id="4" name="图片 3" descr="宫爆鸡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05" y="2499360"/>
            <a:ext cx="4210050" cy="2219325"/>
          </a:xfrm>
          <a:prstGeom prst="rect">
            <a:avLst/>
          </a:prstGeom>
        </p:spPr>
      </p:pic>
      <p:pic>
        <p:nvPicPr>
          <p:cNvPr id="5" name="图片 4" descr="水煮花生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0810" y="156210"/>
            <a:ext cx="3340100" cy="20878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73275" y="1637030"/>
            <a:ext cx="1624965" cy="645160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FF00"/>
                </a:solidFill>
              </a:rPr>
              <a:t>烤全羊</a:t>
            </a:r>
            <a:endParaRPr lang="zh-CN" altLang="en-US" sz="3600" b="1">
              <a:solidFill>
                <a:srgbClr val="FFFF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97955" y="1637030"/>
            <a:ext cx="2052955" cy="645160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FF00"/>
                </a:solidFill>
              </a:rPr>
              <a:t>水煮花生</a:t>
            </a:r>
            <a:endParaRPr lang="zh-CN" altLang="en-US" sz="3600" b="1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99640" y="4073525"/>
            <a:ext cx="2202815" cy="645160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FF00"/>
                </a:solidFill>
              </a:rPr>
              <a:t>宫爆鸡丁</a:t>
            </a:r>
            <a:endParaRPr lang="zh-CN" altLang="en-US" sz="3600" b="1">
              <a:solidFill>
                <a:srgbClr val="FFFF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46240" y="4208145"/>
            <a:ext cx="1804670" cy="645160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FF00"/>
                </a:solidFill>
              </a:rPr>
              <a:t>炖猪蹄</a:t>
            </a:r>
            <a:endParaRPr lang="zh-CN" altLang="en-US" sz="3600" b="1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7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4408170" y="2617470"/>
            <a:ext cx="1871980" cy="1749425"/>
            <a:chOff x="4617829" y="2899241"/>
            <a:chExt cx="1872051" cy="1872051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4617829" y="2899241"/>
              <a:ext cx="1872051" cy="18720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华文细黑" panose="02010600040101010101" pitchFamily="2" charset="-122"/>
              </a:endParaRPr>
            </a:p>
          </p:txBody>
        </p:sp>
        <p:sp>
          <p:nvSpPr>
            <p:cNvPr id="40" name="Text Box 10"/>
            <p:cNvSpPr txBox="1">
              <a:spLocks noChangeArrowheads="1"/>
            </p:cNvSpPr>
            <p:nvPr/>
          </p:nvSpPr>
          <p:spPr bwMode="auto">
            <a:xfrm>
              <a:off x="4640054" y="3305006"/>
              <a:ext cx="1849755" cy="113546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>
                <a:lnSpc>
                  <a:spcPct val="150000"/>
                </a:lnSpc>
              </a:pPr>
              <a:r>
                <a:rPr lang="zh-CN" altLang="en-US" sz="44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  <a:cs typeface="Arial" panose="02080604020202020204" pitchFamily="34" charset="0"/>
                </a:rPr>
                <a:t>蛋炒饭</a:t>
              </a:r>
              <a:endParaRPr lang="zh-CN" altLang="en-US" sz="44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Arial" panose="0208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236970" y="668020"/>
            <a:ext cx="1942465" cy="1872130"/>
            <a:chOff x="6581536" y="941981"/>
            <a:chExt cx="2125345" cy="1871980"/>
          </a:xfrm>
          <a:solidFill>
            <a:schemeClr val="accent4"/>
          </a:solidFill>
        </p:grpSpPr>
        <p:sp>
          <p:nvSpPr>
            <p:cNvPr id="13" name="矩形 12"/>
            <p:cNvSpPr/>
            <p:nvPr/>
          </p:nvSpPr>
          <p:spPr>
            <a:xfrm>
              <a:off x="6581536" y="941981"/>
              <a:ext cx="2125345" cy="18719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华文细黑" panose="02010600040101010101" pitchFamily="2" charset="-122"/>
              </a:endParaRPr>
            </a:p>
          </p:txBody>
        </p:sp>
        <p:sp>
          <p:nvSpPr>
            <p:cNvPr id="44" name="Text Box 10"/>
            <p:cNvSpPr txBox="1">
              <a:spLocks noChangeArrowheads="1"/>
            </p:cNvSpPr>
            <p:nvPr/>
          </p:nvSpPr>
          <p:spPr bwMode="auto">
            <a:xfrm>
              <a:off x="6628781" y="1288663"/>
              <a:ext cx="2031549" cy="96893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>
                <a:lnSpc>
                  <a:spcPct val="150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  <a:cs typeface="Arial" panose="02080604020202020204" pitchFamily="34" charset="0"/>
                </a:rPr>
                <a:t>炸酱面</a:t>
              </a:r>
              <a:endParaRPr lang="zh-CN" altLang="en-US" sz="40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Arial" panose="0208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352496" y="668065"/>
            <a:ext cx="1872051" cy="1872051"/>
            <a:chOff x="2654121" y="941981"/>
            <a:chExt cx="1872051" cy="1872051"/>
          </a:xfrm>
          <a:solidFill>
            <a:schemeClr val="accent4"/>
          </a:solidFill>
        </p:grpSpPr>
        <p:sp>
          <p:nvSpPr>
            <p:cNvPr id="19" name="矩形 18"/>
            <p:cNvSpPr/>
            <p:nvPr/>
          </p:nvSpPr>
          <p:spPr>
            <a:xfrm>
              <a:off x="2654121" y="941981"/>
              <a:ext cx="1872051" cy="18720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华文细黑" panose="02010600040101010101" pitchFamily="2" charset="-122"/>
              </a:endParaRPr>
            </a:p>
          </p:txBody>
        </p:sp>
        <p:sp>
          <p:nvSpPr>
            <p:cNvPr id="47" name="Text Box 10"/>
            <p:cNvSpPr txBox="1">
              <a:spLocks noChangeArrowheads="1"/>
            </p:cNvSpPr>
            <p:nvPr/>
          </p:nvSpPr>
          <p:spPr bwMode="auto">
            <a:xfrm>
              <a:off x="2808605" y="1196277"/>
              <a:ext cx="1563112" cy="115316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>
                <a:lnSpc>
                  <a:spcPct val="150000"/>
                </a:lnSpc>
              </a:pPr>
              <a:r>
                <a:rPr lang="zh-CN" altLang="en-US" sz="48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  <a:cs typeface="Arial" panose="02080604020202020204" pitchFamily="34" charset="0"/>
                </a:rPr>
                <a:t>蒸饺</a:t>
              </a:r>
              <a:endParaRPr lang="zh-CN" altLang="en-US" sz="48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Arial" panose="0208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80695" y="2617470"/>
            <a:ext cx="1872051" cy="1748790"/>
            <a:chOff x="598338" y="3037676"/>
            <a:chExt cx="1872051" cy="1872051"/>
          </a:xfrm>
          <a:solidFill>
            <a:schemeClr val="accent1"/>
          </a:solidFill>
        </p:grpSpPr>
        <p:sp>
          <p:nvSpPr>
            <p:cNvPr id="7" name="矩形 6"/>
            <p:cNvSpPr/>
            <p:nvPr/>
          </p:nvSpPr>
          <p:spPr>
            <a:xfrm>
              <a:off x="598338" y="3037676"/>
              <a:ext cx="1872051" cy="18720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华文细黑" panose="02010600040101010101" pitchFamily="2" charset="-122"/>
              </a:endParaRPr>
            </a:p>
          </p:txBody>
        </p:sp>
        <p:sp>
          <p:nvSpPr>
            <p:cNvPr id="50" name="Text Box 10"/>
            <p:cNvSpPr txBox="1">
              <a:spLocks noChangeArrowheads="1"/>
            </p:cNvSpPr>
            <p:nvPr/>
          </p:nvSpPr>
          <p:spPr bwMode="auto">
            <a:xfrm>
              <a:off x="598338" y="3297544"/>
              <a:ext cx="1871980" cy="113587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>
                <a:lnSpc>
                  <a:spcPct val="150000"/>
                </a:lnSpc>
              </a:pPr>
              <a:r>
                <a:rPr lang="zh-CN" altLang="en-US" sz="44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  <a:cs typeface="Arial" panose="02080604020202020204" pitchFamily="34" charset="0"/>
                </a:rPr>
                <a:t>小米粥</a:t>
              </a:r>
              <a:endParaRPr lang="zh-CN" altLang="en-US" sz="44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Arial" panose="02080604020202020204" pitchFamily="34" charset="0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881" y="-279244"/>
            <a:ext cx="777243" cy="6468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695" y="660400"/>
            <a:ext cx="1871980" cy="18789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0395" y="659765"/>
            <a:ext cx="1849755" cy="1880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4750" y="2617470"/>
            <a:ext cx="1871980" cy="17487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2860" y="2617470"/>
            <a:ext cx="1936115" cy="17487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71513" y="15085"/>
            <a:ext cx="3240517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spcAft>
                <a:spcPts val="0"/>
              </a:spcAft>
              <a:defRPr/>
            </a:pPr>
            <a:r>
              <a:rPr lang="zh-CN" altLang="zh-CN" sz="36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</a:rPr>
              <a:t>第三关</a:t>
            </a:r>
            <a:endParaRPr lang="zh-CN" altLang="zh-CN" sz="3600" b="1" kern="100" dirty="0">
              <a:solidFill>
                <a:schemeClr val="tx1">
                  <a:lumMod val="85000"/>
                  <a:lumOff val="15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520" y="648335"/>
            <a:ext cx="1871980" cy="18789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69875" y="4448175"/>
            <a:ext cx="73590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8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说一说：这些中国美食用到了哪些烹调方法？</a:t>
            </a:r>
            <a:endParaRPr lang="zh-CN" altLang="en-US" sz="2800" b="1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  <a:cs typeface="宋体" panose="0201060003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506980" y="1251585"/>
            <a:ext cx="895985" cy="70548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176645" y="1235075"/>
            <a:ext cx="895985" cy="70548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896485" y="3215640"/>
            <a:ext cx="895985" cy="70548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0" grpId="0"/>
      <p:bldP spid="17" grpId="0" bldLvl="0" animBg="1"/>
      <p:bldP spid="18" grpId="0" bldLvl="0" animBg="1"/>
      <p:bldP spid="20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5140" y="450215"/>
            <a:ext cx="5250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我的发现</a:t>
            </a:r>
            <a:endParaRPr lang="zh-CN" altLang="en-US" sz="44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824865" y="1407795"/>
            <a:ext cx="2023745" cy="1254125"/>
          </a:xfrm>
          <a:prstGeom prst="horizontalScroll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横卷形 3"/>
          <p:cNvSpPr/>
          <p:nvPr/>
        </p:nvSpPr>
        <p:spPr>
          <a:xfrm>
            <a:off x="5735320" y="1407795"/>
            <a:ext cx="2051685" cy="1253490"/>
          </a:xfrm>
          <a:prstGeom prst="horizontalScroll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横卷形 4"/>
          <p:cNvSpPr/>
          <p:nvPr/>
        </p:nvSpPr>
        <p:spPr>
          <a:xfrm>
            <a:off x="3227070" y="1407795"/>
            <a:ext cx="2016125" cy="1254760"/>
          </a:xfrm>
          <a:prstGeom prst="horizontalScroll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57580" y="1574165"/>
            <a:ext cx="23202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灶 焰</a:t>
            </a:r>
            <a:endParaRPr lang="zh-CN" altLang="en-US" sz="54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73750" y="1574165"/>
            <a:ext cx="23202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焦 烹</a:t>
            </a:r>
            <a:endParaRPr lang="zh-CN" altLang="en-US" sz="54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21685" y="1574165"/>
            <a:ext cx="23202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烫 煲</a:t>
            </a:r>
            <a:endParaRPr lang="zh-CN" altLang="en-US" sz="54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2401" t="14882" r="27211" b="6659"/>
          <a:stretch>
            <a:fillRect/>
          </a:stretch>
        </p:blipFill>
        <p:spPr>
          <a:xfrm flipH="1">
            <a:off x="165735" y="2880360"/>
            <a:ext cx="2436495" cy="210248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770505" y="2662555"/>
            <a:ext cx="4270375" cy="1863090"/>
            <a:chOff x="4363" y="4193"/>
            <a:chExt cx="6725" cy="2934"/>
          </a:xfrm>
        </p:grpSpPr>
        <p:sp>
          <p:nvSpPr>
            <p:cNvPr id="10" name="椭圆形标注 9"/>
            <p:cNvSpPr/>
            <p:nvPr/>
          </p:nvSpPr>
          <p:spPr>
            <a:xfrm>
              <a:off x="4363" y="4193"/>
              <a:ext cx="6725" cy="2934"/>
            </a:xfrm>
            <a:prstGeom prst="wedgeEllipseCallou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162" y="4536"/>
              <a:ext cx="5447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latin typeface="楷体_GB2312" panose="02010609030101010101" charset="-122"/>
                  <a:ea typeface="楷体_GB2312" panose="02010609030101010101" charset="-122"/>
                </a:rPr>
                <a:t>用部首查字法查后面两组字，再说说你的发现。</a:t>
              </a:r>
              <a:endParaRPr lang="zh-CN" altLang="en-US" sz="32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识字4 朗读音视频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958588" y="224635"/>
            <a:ext cx="3240517" cy="7067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sz="4000" b="1" kern="1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cs typeface="Times New Roman" panose="02020603050405020304" pitchFamily="18" charset="0"/>
              </a:rPr>
              <a:t>生字套餐</a:t>
            </a:r>
            <a:r>
              <a:rPr lang="en-US" altLang="zh-CN" sz="4000" b="1" kern="1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cs typeface="Times New Roman" panose="02020603050405020304" pitchFamily="18" charset="0"/>
              </a:rPr>
              <a:t>1</a:t>
            </a:r>
            <a:endParaRPr lang="en-US" altLang="zh-CN" sz="4000" b="1" kern="1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  <a:cs typeface="Times New Roman" panose="02020603050405020304" pitchFamily="18" charset="0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9" y="139856"/>
            <a:ext cx="777243" cy="646847"/>
          </a:xfrm>
          <a:prstGeom prst="rect">
            <a:avLst/>
          </a:prstGeom>
        </p:spPr>
      </p:pic>
      <p:cxnSp>
        <p:nvCxnSpPr>
          <p:cNvPr id="56" name="直接连接符 55"/>
          <p:cNvCxnSpPr/>
          <p:nvPr/>
        </p:nvCxnSpPr>
        <p:spPr>
          <a:xfrm>
            <a:off x="880715" y="866222"/>
            <a:ext cx="7884000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323850" y="931545"/>
            <a:ext cx="899795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5200" b="1">
                <a:latin typeface="楷体_GB2312" panose="02010609030101010101" charset="-122"/>
                <a:ea typeface="楷体_GB2312" panose="02010609030101010101" charset="-122"/>
              </a:rPr>
              <a:t>凉拌</a:t>
            </a:r>
            <a:r>
              <a:rPr lang="zh-CN" altLang="en-US" sz="5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菠</a:t>
            </a:r>
            <a:r>
              <a:rPr lang="zh-CN" altLang="en-US" sz="5200" b="1">
                <a:latin typeface="楷体_GB2312" panose="02010609030101010101" charset="-122"/>
                <a:ea typeface="楷体_GB2312" panose="02010609030101010101" charset="-122"/>
              </a:rPr>
              <a:t>菜  香</a:t>
            </a:r>
            <a:r>
              <a:rPr lang="zh-CN" altLang="en-US" sz="5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煎</a:t>
            </a:r>
            <a:r>
              <a:rPr lang="zh-CN" altLang="en-US" sz="5200" b="1">
                <a:latin typeface="楷体_GB2312" panose="02010609030101010101" charset="-122"/>
                <a:ea typeface="楷体_GB2312" panose="02010609030101010101" charset="-122"/>
              </a:rPr>
              <a:t>豆</a:t>
            </a:r>
            <a:r>
              <a:rPr lang="zh-CN" altLang="en-US" sz="5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腐</a:t>
            </a:r>
            <a:r>
              <a:rPr lang="zh-CN" altLang="en-US" sz="5200" b="1"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zh-CN" altLang="en-US" sz="5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烤</a:t>
            </a:r>
            <a:r>
              <a:rPr lang="zh-CN" altLang="en-US" sz="52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鸭 </a:t>
            </a:r>
            <a:endParaRPr lang="zh-CN" altLang="en-US" sz="5200" b="1">
              <a:latin typeface="楷体_GB2312" panose="02010609030101010101" charset="-122"/>
              <a:ea typeface="楷体_GB2312" panose="0201060903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52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葱</a:t>
            </a:r>
            <a:r>
              <a:rPr lang="zh-CN" altLang="en-US" sz="5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爆</a:t>
            </a:r>
            <a:r>
              <a:rPr lang="zh-CN" altLang="en-US" sz="52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羊肉</a:t>
            </a:r>
            <a:r>
              <a:rPr lang="zh-CN" altLang="en-US" sz="5200" b="1"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zh-CN" altLang="en-US" sz="52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红烧</a:t>
            </a:r>
            <a:r>
              <a:rPr lang="zh-CN" altLang="en-US" sz="5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茄</a:t>
            </a:r>
            <a:r>
              <a:rPr lang="zh-CN" altLang="en-US" sz="52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子  </a:t>
            </a:r>
            <a:r>
              <a:rPr lang="zh-CN" altLang="en-US" sz="5200" b="1">
                <a:latin typeface="楷体_GB2312" panose="02010609030101010101" charset="-122"/>
                <a:ea typeface="楷体_GB2312" panose="02010609030101010101" charset="-122"/>
              </a:rPr>
              <a:t>水</a:t>
            </a:r>
            <a:r>
              <a:rPr lang="zh-CN" altLang="en-US" sz="5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煮</a:t>
            </a:r>
            <a:r>
              <a:rPr lang="zh-CN" altLang="en-US" sz="5200" b="1">
                <a:latin typeface="楷体_GB2312" panose="02010609030101010101" charset="-122"/>
                <a:ea typeface="楷体_GB2312" panose="02010609030101010101" charset="-122"/>
              </a:rPr>
              <a:t>鱼   </a:t>
            </a:r>
            <a:endParaRPr lang="zh-CN" altLang="en-US" sz="5200" b="1">
              <a:latin typeface="楷体_GB2312" panose="02010609030101010101" charset="-122"/>
              <a:ea typeface="楷体_GB2312" panose="0201060903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5200" b="1">
                <a:latin typeface="楷体_GB2312" panose="02010609030101010101" charset="-122"/>
                <a:ea typeface="楷体_GB2312" panose="02010609030101010101" charset="-122"/>
              </a:rPr>
              <a:t>小鸡</a:t>
            </a:r>
            <a:r>
              <a:rPr lang="zh-CN" altLang="en-US" sz="5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炖蘑菇</a:t>
            </a:r>
            <a:r>
              <a:rPr lang="zh-CN" altLang="en-US" sz="5200" b="1">
                <a:latin typeface="楷体_GB2312" panose="02010609030101010101" charset="-122"/>
                <a:ea typeface="楷体_GB2312" panose="02010609030101010101" charset="-122"/>
              </a:rPr>
              <a:t> </a:t>
            </a:r>
            <a:endParaRPr lang="zh-CN" altLang="en-US" sz="52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63395" y="786765"/>
            <a:ext cx="8820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bō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88155" y="636905"/>
            <a:ext cx="20967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jiān     fǔ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15785" y="636905"/>
            <a:ext cx="11836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kǎo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8850" y="1958975"/>
            <a:ext cx="10833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bào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75860" y="1958975"/>
            <a:ext cx="8820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qié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95870" y="1958975"/>
            <a:ext cx="1169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zhǔ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72870" y="3130550"/>
            <a:ext cx="30530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dùn  mó  gū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2" grpId="0"/>
      <p:bldP spid="3" grpId="0"/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880483" y="109700"/>
            <a:ext cx="3240517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sz="40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</a:rPr>
              <a:t>中国美食</a:t>
            </a:r>
            <a:endParaRPr lang="zh-CN" altLang="en-US" sz="4000" b="1" kern="100" dirty="0">
              <a:solidFill>
                <a:schemeClr val="tx1">
                  <a:lumMod val="85000"/>
                  <a:lumOff val="15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9" y="110011"/>
            <a:ext cx="777243" cy="646847"/>
          </a:xfrm>
          <a:prstGeom prst="rect">
            <a:avLst/>
          </a:prstGeom>
        </p:spPr>
      </p:pic>
      <p:sp>
        <p:nvSpPr>
          <p:cNvPr id="66" name="文本框 65"/>
          <p:cNvSpPr txBox="1"/>
          <p:nvPr/>
        </p:nvSpPr>
        <p:spPr>
          <a:xfrm>
            <a:off x="344170" y="2187575"/>
            <a:ext cx="27825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凉拌菠菜</a:t>
            </a:r>
            <a:endParaRPr lang="zh-CN" altLang="en-US" sz="4400" b="1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835" y="481965"/>
            <a:ext cx="4481830" cy="3822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958588" y="224635"/>
            <a:ext cx="3240517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sz="40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</a:rPr>
              <a:t>中国美食</a:t>
            </a:r>
            <a:endParaRPr lang="zh-CN" altLang="en-US" sz="4000" b="1" kern="100" dirty="0">
              <a:solidFill>
                <a:schemeClr val="tx1">
                  <a:lumMod val="85000"/>
                  <a:lumOff val="15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9" y="139856"/>
            <a:ext cx="777243" cy="646847"/>
          </a:xfrm>
          <a:prstGeom prst="rect">
            <a:avLst/>
          </a:prstGeom>
        </p:spPr>
      </p:pic>
      <p:cxnSp>
        <p:nvCxnSpPr>
          <p:cNvPr id="56" name="直接连接符 55"/>
          <p:cNvCxnSpPr/>
          <p:nvPr/>
        </p:nvCxnSpPr>
        <p:spPr>
          <a:xfrm>
            <a:off x="880715" y="866222"/>
            <a:ext cx="7884000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37"/>
          <p:cNvSpPr/>
          <p:nvPr/>
        </p:nvSpPr>
        <p:spPr>
          <a:xfrm>
            <a:off x="685800" y="2035175"/>
            <a:ext cx="2732405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Lao UI" panose="020B0502040204020203" pitchFamily="34" charset="0"/>
              </a:rPr>
              <a:t>香煎豆腐</a:t>
            </a:r>
            <a:endParaRPr lang="zh-CN" altLang="en-US" sz="4400" b="1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Lao UI" panose="020B0502040204020203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775" y="1108075"/>
            <a:ext cx="4248150" cy="3540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958588" y="224635"/>
            <a:ext cx="3240517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sz="40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</a:rPr>
              <a:t>中国美食</a:t>
            </a:r>
            <a:endParaRPr lang="zh-CN" altLang="en-US" sz="4000" b="1" kern="100" dirty="0">
              <a:solidFill>
                <a:schemeClr val="tx1">
                  <a:lumMod val="85000"/>
                  <a:lumOff val="15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9" y="139856"/>
            <a:ext cx="777243" cy="646847"/>
          </a:xfrm>
          <a:prstGeom prst="rect">
            <a:avLst/>
          </a:prstGeom>
        </p:spPr>
      </p:pic>
      <p:cxnSp>
        <p:nvCxnSpPr>
          <p:cNvPr id="56" name="直接连接符 55"/>
          <p:cNvCxnSpPr/>
          <p:nvPr/>
        </p:nvCxnSpPr>
        <p:spPr>
          <a:xfrm>
            <a:off x="880715" y="866222"/>
            <a:ext cx="7884000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2700" y="1066165"/>
            <a:ext cx="4248785" cy="35445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80745" y="2187575"/>
            <a:ext cx="26390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红烧茄子</a:t>
            </a:r>
            <a:endParaRPr lang="zh-CN" altLang="en-US" sz="44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MH" val="20151007213534"/>
  <p:tag name="MH_LIBRARY" val="GRAPHIC"/>
</p:tagLst>
</file>

<file path=ppt/tags/tag2.xml><?xml version="1.0" encoding="utf-8"?>
<p:tagLst xmlns:p="http://schemas.openxmlformats.org/presentationml/2006/main">
  <p:tag name="MH" val="20151007213534"/>
  <p:tag name="MH_LIBRARY" val="GRAPHIC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lang="zh-CN" altLang="en-US">
            <a:solidFill>
              <a:srgbClr val="FFFF00"/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1773</Words>
  <PresentationFormat>全屏显示(16:9)</PresentationFormat>
  <Paragraphs>325</Paragraphs>
  <Slides>42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62" baseType="lpstr">
      <vt:lpstr>Arial</vt:lpstr>
      <vt:lpstr>宋体</vt:lpstr>
      <vt:lpstr>Wingdings</vt:lpstr>
      <vt:lpstr>楷体_GB2312</vt:lpstr>
      <vt:lpstr>Times New Roman</vt:lpstr>
      <vt:lpstr>Lao UI</vt:lpstr>
      <vt:lpstr>华文细黑</vt:lpstr>
      <vt:lpstr>微软雅黑</vt:lpstr>
      <vt:lpstr>Batang</vt:lpstr>
      <vt:lpstr>造字工房力黑（非商用）常规体</vt:lpstr>
      <vt:lpstr>Calibri</vt:lpstr>
      <vt:lpstr>Arial Unicode MS</vt:lpstr>
      <vt:lpstr>Calibri Light</vt:lpstr>
      <vt:lpstr>Microsoft Sans Serif</vt:lpstr>
      <vt:lpstr>黑体</vt:lpstr>
      <vt:lpstr>MT Extra</vt:lpstr>
      <vt:lpstr>MingLiU</vt:lpstr>
      <vt:lpstr>方正兰亭超细黑简体</vt:lpstr>
      <vt:lpstr>汉仪旗黑-55S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2015-10-07T08:03:00Z</dcterms:created>
  <dcterms:modified xsi:type="dcterms:W3CDTF">2018-02-06T12:52:31Z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