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71" r:id="rId3"/>
    <p:sldId id="274" r:id="rId4"/>
    <p:sldId id="273" r:id="rId6"/>
    <p:sldId id="272" r:id="rId7"/>
    <p:sldId id="324" r:id="rId8"/>
    <p:sldId id="264" r:id="rId9"/>
    <p:sldId id="263" r:id="rId10"/>
    <p:sldId id="278" r:id="rId11"/>
    <p:sldId id="257" r:id="rId12"/>
    <p:sldId id="302" r:id="rId13"/>
    <p:sldId id="276" r:id="rId14"/>
    <p:sldId id="277" r:id="rId15"/>
    <p:sldId id="25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69" r:id="rId27"/>
    <p:sldId id="259" r:id="rId28"/>
    <p:sldId id="260" r:id="rId29"/>
    <p:sldId id="261" r:id="rId30"/>
    <p:sldId id="266" r:id="rId31"/>
    <p:sldId id="267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1"/>
    <p:restoredTop sz="94614"/>
  </p:normalViewPr>
  <p:slideViewPr>
    <p:cSldViewPr showGuides="1">
      <p:cViewPr varScale="1">
        <p:scale>
          <a:sx n="70" d="100"/>
          <a:sy n="70" d="100"/>
        </p:scale>
        <p:origin x="-1128" y="-84"/>
      </p:cViewPr>
      <p:guideLst>
        <p:guide orient="horz" pos="2193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fontAlgn="base">
              <a:defRPr/>
            </a:pPr>
            <a:fld id="{7506829B-7343-4D12-811C-61A759DAFA41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6387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048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-1692275" y="1123950"/>
            <a:ext cx="10133013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b="1" noProof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17.</a:t>
            </a:r>
            <a:r>
              <a:rPr lang="zh-CN" altLang="en-US" sz="5400" b="1" noProof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用目光倾听</a:t>
            </a:r>
            <a:endParaRPr kumimoji="1" lang="zh-CN" altLang="en-US" sz="5400" b="1" noProof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3348038" y="2060575"/>
            <a:ext cx="3816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339" name="Picture 4" descr="C:\Users\duyanlin\Desktop\二年级上学路上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2420938"/>
            <a:ext cx="5167312" cy="352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539750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5557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同侧圆角矩形 9"/>
          <p:cNvSpPr/>
          <p:nvPr/>
        </p:nvSpPr>
        <p:spPr>
          <a:xfrm>
            <a:off x="466725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3257" name="矩形 53256"/>
          <p:cNvSpPr/>
          <p:nvPr/>
        </p:nvSpPr>
        <p:spPr>
          <a:xfrm>
            <a:off x="1619250" y="2852738"/>
            <a:ext cx="609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lstStyle/>
          <a:p>
            <a:pPr algn="ctr" fontAlgn="base"/>
            <a:r>
              <a:rPr lang="zh-CN" altLang="en-US" sz="3600" strike="noStrike" noProof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传</a:t>
            </a:r>
            <a:endParaRPr lang="zh-CN" altLang="en-US" sz="3600" strike="noStrike" noProof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61" name="文本框 53260"/>
          <p:cNvSpPr txBox="1"/>
          <p:nvPr/>
        </p:nvSpPr>
        <p:spPr>
          <a:xfrm>
            <a:off x="3132138" y="1916113"/>
            <a:ext cx="1600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chuán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2" name="文本框 53261"/>
          <p:cNvSpPr txBox="1"/>
          <p:nvPr/>
        </p:nvSpPr>
        <p:spPr>
          <a:xfrm>
            <a:off x="3203575" y="3644900"/>
            <a:ext cx="150653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err="1">
                <a:latin typeface="Arial" panose="020B0604020202020204" pitchFamily="34" charset="0"/>
                <a:ea typeface="宋体" panose="02010600030101010101" pitchFamily="2" charset="-122"/>
              </a:rPr>
              <a:t>zhuà</a:t>
            </a:r>
            <a:r>
              <a:rPr lang="en-US" altLang="zh-CN" sz="3200" b="1" err="1"/>
              <a:t>n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63" name="文本框 53262"/>
          <p:cNvSpPr txBox="1"/>
          <p:nvPr/>
        </p:nvSpPr>
        <p:spPr>
          <a:xfrm>
            <a:off x="5292725" y="1989138"/>
            <a:ext cx="1295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传送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3264" name="文本框 53263"/>
          <p:cNvSpPr txBox="1"/>
          <p:nvPr/>
        </p:nvSpPr>
        <p:spPr>
          <a:xfrm>
            <a:off x="5219700" y="3716338"/>
            <a:ext cx="11509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传记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/>
      <p:bldP spid="53262" grpId="0"/>
      <p:bldP spid="53263" grpId="0"/>
      <p:bldP spid="5326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8673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8677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文本框 31752"/>
          <p:cNvSpPr txBox="1"/>
          <p:nvPr/>
        </p:nvSpPr>
        <p:spPr>
          <a:xfrm>
            <a:off x="684213" y="2781300"/>
            <a:ext cx="6553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</a:rPr>
              <a:t>      “</a:t>
            </a:r>
            <a:r>
              <a:rPr lang="zh-CN" altLang="en-US" sz="3200" dirty="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</a:rPr>
              <a:t>倾听”是什么意思？同学们说说自己的看法。</a:t>
            </a:r>
            <a:endParaRPr lang="zh-CN" altLang="en-US" sz="3200" dirty="0">
              <a:solidFill>
                <a:srgbClr val="80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1755" name="文本框 31754"/>
          <p:cNvSpPr txBox="1"/>
          <p:nvPr/>
        </p:nvSpPr>
        <p:spPr>
          <a:xfrm>
            <a:off x="1979613" y="4437063"/>
            <a:ext cx="7391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黑体" panose="02010609060101010101" pitchFamily="49" charset="-122"/>
              </a:rPr>
              <a:t>倾听：细心地听取。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  <p:bldP spid="317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组合 5"/>
          <p:cNvGrpSpPr/>
          <p:nvPr/>
        </p:nvGrpSpPr>
        <p:grpSpPr>
          <a:xfrm>
            <a:off x="539750" y="908050"/>
            <a:ext cx="2071688" cy="661988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539750" y="9810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9701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文本框 2"/>
          <p:cNvSpPr txBox="1"/>
          <p:nvPr/>
        </p:nvSpPr>
        <p:spPr>
          <a:xfrm>
            <a:off x="971550" y="2349500"/>
            <a:ext cx="68897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真诚的（ 祝福  ）    　灿烂的（笑容 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温暖的（阳光  ）    　 明亮的（眼睛）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539750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39750" y="15557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0723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矩形 16387"/>
          <p:cNvSpPr/>
          <p:nvPr/>
        </p:nvSpPr>
        <p:spPr>
          <a:xfrm>
            <a:off x="0" y="1484313"/>
            <a:ext cx="5940425" cy="3994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17500" algn="ctr"/>
            <a:r>
              <a:rPr lang="zh-CN" altLang="en-US" sz="32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妈妈的爱是</a:t>
            </a:r>
            <a:r>
              <a:rPr lang="zh-CN" altLang="en-US" sz="3200" b="1" dirty="0">
                <a:solidFill>
                  <a:srgbClr val="00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清凉的风；</a:t>
            </a:r>
            <a:endParaRPr lang="zh-CN" altLang="en-US" sz="3200" b="1" dirty="0">
              <a:solidFill>
                <a:srgbClr val="00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endParaRPr lang="zh-CN" altLang="en-US" sz="2400" b="1" dirty="0">
              <a:solidFill>
                <a:srgbClr val="00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r>
              <a:rPr lang="zh-CN" altLang="en-US" sz="32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妈妈的爱是</a:t>
            </a:r>
            <a:r>
              <a:rPr lang="zh-CN" altLang="en-US" sz="3200" b="1" dirty="0">
                <a:solidFill>
                  <a:srgbClr val="FF0F2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遮雨的伞；</a:t>
            </a:r>
            <a:endParaRPr lang="zh-CN" altLang="en-US" sz="3200" b="1" dirty="0">
              <a:solidFill>
                <a:srgbClr val="FF0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endParaRPr lang="zh-CN" altLang="en-US" sz="2400" b="1" dirty="0">
              <a:solidFill>
                <a:srgbClr val="FF0F2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r>
              <a:rPr lang="zh-CN" altLang="en-US" sz="32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妈妈的爱是</a:t>
            </a:r>
            <a:r>
              <a:rPr lang="zh-CN" altLang="en-US" sz="3200" b="1" dirty="0">
                <a:solidFill>
                  <a:srgbClr val="0099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滴落的泪；</a:t>
            </a:r>
            <a:endParaRPr lang="zh-CN" altLang="en-US" sz="3200" b="1" dirty="0">
              <a:solidFill>
                <a:srgbClr val="0099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endParaRPr lang="zh-CN" altLang="en-US" sz="2400" b="1" dirty="0">
              <a:solidFill>
                <a:srgbClr val="0099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r>
              <a:rPr lang="zh-CN" altLang="en-US" sz="32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妈妈的爱是</a:t>
            </a:r>
            <a:r>
              <a:rPr lang="zh-CN" altLang="en-US" sz="3200" b="1" dirty="0">
                <a:solidFill>
                  <a:srgbClr val="FF99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甜甜的吻；</a:t>
            </a:r>
            <a:endParaRPr lang="zh-CN" altLang="en-US" sz="3200" b="1" dirty="0">
              <a:solidFill>
                <a:srgbClr val="FF99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endParaRPr lang="zh-CN" altLang="en-US" sz="2400" b="1" dirty="0">
              <a:solidFill>
                <a:srgbClr val="FF99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17500" algn="ctr"/>
            <a:r>
              <a:rPr lang="zh-CN" altLang="en-US" sz="3200" b="1" dirty="0">
                <a:solidFill>
                  <a:srgbClr val="CC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妈妈的爱是</a:t>
            </a:r>
            <a:r>
              <a:rPr lang="zh-CN" altLang="en-US" sz="3200" b="1" dirty="0">
                <a:solidFill>
                  <a:srgbClr val="66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平常的话。</a:t>
            </a:r>
            <a:endParaRPr lang="zh-CN" altLang="en-US" sz="3200" b="1" dirty="0">
              <a:solidFill>
                <a:srgbClr val="66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25" name="图片 16388" descr="085"/>
          <p:cNvPicPr>
            <a:picLocks noChangeAspect="1"/>
          </p:cNvPicPr>
          <p:nvPr/>
        </p:nvPicPr>
        <p:blipFill>
          <a:blip r:embed="rId2"/>
          <a:srcRect b="2893"/>
          <a:stretch>
            <a:fillRect/>
          </a:stretch>
        </p:blipFill>
        <p:spPr>
          <a:xfrm>
            <a:off x="4860925" y="908050"/>
            <a:ext cx="4425950" cy="3985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747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8" name="矩形 32775"/>
          <p:cNvSpPr/>
          <p:nvPr/>
        </p:nvSpPr>
        <p:spPr>
          <a:xfrm>
            <a:off x="1447800" y="1752600"/>
            <a:ext cx="466725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CC00"/>
                </a:solidFill>
                <a:effectLst>
                  <a:outerShdw dist="35921" dir="2699999" algn="ctr" rotWithShape="0">
                    <a:srgbClr val="808080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初读课文，整体感知。</a:t>
            </a:r>
            <a:endParaRPr lang="zh-CN" altLang="en-US" sz="3600" b="1" i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CC00"/>
              </a:solidFill>
              <a:effectLst>
                <a:outerShdw dist="35921" dir="2699999" algn="ctr" rotWithShape="0">
                  <a:srgbClr val="808080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31749" name="文本框 32774"/>
          <p:cNvSpPr txBox="1"/>
          <p:nvPr/>
        </p:nvSpPr>
        <p:spPr>
          <a:xfrm>
            <a:off x="838200" y="3200400"/>
            <a:ext cx="75088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4000" dirty="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rPr>
              <a:t>请同学们自由读课文，说说每一节主要讲了什么。</a:t>
            </a:r>
            <a:endParaRPr lang="zh-CN" altLang="en-US" sz="4000" dirty="0">
              <a:solidFill>
                <a:srgbClr val="0033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771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矩形 33798"/>
          <p:cNvSpPr/>
          <p:nvPr/>
        </p:nvSpPr>
        <p:spPr>
          <a:xfrm>
            <a:off x="2916238" y="1268413"/>
            <a:ext cx="2819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学习第一节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99FF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3" name="文本框 33799"/>
          <p:cNvSpPr txBox="1"/>
          <p:nvPr/>
        </p:nvSpPr>
        <p:spPr>
          <a:xfrm>
            <a:off x="1371600" y="2362200"/>
            <a:ext cx="72390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妈妈说过一句最平常的话：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听别人说话，你要望着对方。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这句话一直伴随着我长大，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让我学会了如何与别人交往。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6725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6725" y="14843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795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0" y="4760913"/>
            <a:ext cx="1808163" cy="139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7" name="文本框 34826"/>
          <p:cNvSpPr txBox="1"/>
          <p:nvPr/>
        </p:nvSpPr>
        <p:spPr>
          <a:xfrm>
            <a:off x="900113" y="1555750"/>
            <a:ext cx="67818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  <a:ea typeface="隶书" pitchFamily="49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隶书" pitchFamily="49" charset="-122"/>
              </a:rPr>
              <a:t>妈妈对你说的最平常的话是什么？你如何理解？</a:t>
            </a:r>
            <a:endParaRPr lang="zh-CN" altLang="en-US" sz="3600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34828" name="文本框 34827"/>
          <p:cNvSpPr txBox="1"/>
          <p:nvPr/>
        </p:nvSpPr>
        <p:spPr>
          <a:xfrm>
            <a:off x="1619250" y="2852738"/>
            <a:ext cx="6248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听别人说话，你要望着对方。”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4825" name="文本框 34824"/>
          <p:cNvSpPr txBox="1"/>
          <p:nvPr/>
        </p:nvSpPr>
        <p:spPr>
          <a:xfrm>
            <a:off x="684213" y="3716338"/>
            <a:ext cx="6553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  <a:ea typeface="华文中宋" pitchFamily="2" charset="-122"/>
              </a:rPr>
              <a:t>       </a:t>
            </a:r>
            <a:r>
              <a:rPr lang="en-US" altLang="zh-CN" sz="360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</a:rPr>
              <a:t>“</a:t>
            </a:r>
            <a:r>
              <a:rPr lang="zh-CN" altLang="en-US" sz="3600" dirty="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</a:rPr>
              <a:t>用目光倾听”指听别人说话要望着对方。</a:t>
            </a:r>
            <a:endParaRPr lang="zh-CN" altLang="en-US" sz="3600" dirty="0">
              <a:solidFill>
                <a:srgbClr val="80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7" grpId="0"/>
      <p:bldP spid="34828" grpId="0"/>
      <p:bldP spid="348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6725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4128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19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矩形 45062"/>
          <p:cNvSpPr/>
          <p:nvPr/>
        </p:nvSpPr>
        <p:spPr>
          <a:xfrm>
            <a:off x="2916238" y="981075"/>
            <a:ext cx="2819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学习第二节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99FF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821" name="文本框 45063"/>
          <p:cNvSpPr txBox="1"/>
          <p:nvPr/>
        </p:nvSpPr>
        <p:spPr>
          <a:xfrm>
            <a:off x="2051050" y="1989138"/>
            <a:ext cx="72390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听别人说话是一种交流，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交流最需要的是真诚。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当我和别人交谈的时候，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我用耳朵，也用目光倾听。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5843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文本框 35846"/>
          <p:cNvSpPr txBox="1"/>
          <p:nvPr/>
        </p:nvSpPr>
        <p:spPr>
          <a:xfrm>
            <a:off x="1403350" y="1844675"/>
            <a:ext cx="7391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66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小组合作学习，解决以下问题。</a:t>
            </a:r>
            <a:endParaRPr lang="zh-CN" altLang="en-US" sz="4000" dirty="0">
              <a:solidFill>
                <a:srgbClr val="66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848" name="文本框 35847"/>
          <p:cNvSpPr txBox="1"/>
          <p:nvPr/>
        </p:nvSpPr>
        <p:spPr>
          <a:xfrm>
            <a:off x="1476375" y="2565400"/>
            <a:ext cx="6858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600" dirty="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rPr>
              <a:t>、画出这一节给你留下印象最深的句子，读一读。</a:t>
            </a:r>
            <a:endParaRPr lang="zh-CN" altLang="en-US" sz="3600" dirty="0">
              <a:solidFill>
                <a:srgbClr val="003300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5849" name="文本框 35848"/>
          <p:cNvSpPr txBox="1"/>
          <p:nvPr/>
        </p:nvSpPr>
        <p:spPr>
          <a:xfrm>
            <a:off x="1547813" y="4076700"/>
            <a:ext cx="670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600" dirty="0">
                <a:solidFill>
                  <a:srgbClr val="003300"/>
                </a:solidFill>
                <a:latin typeface="华文中宋" pitchFamily="2" charset="-122"/>
                <a:ea typeface="华文中宋" pitchFamily="2" charset="-122"/>
              </a:rPr>
              <a:t>、说说这一节主要讲什么。</a:t>
            </a:r>
            <a:endParaRPr lang="zh-CN" altLang="en-US" sz="3600" dirty="0">
              <a:solidFill>
                <a:srgbClr val="0033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8" grpId="0"/>
      <p:bldP spid="358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6867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矩形 46086"/>
          <p:cNvSpPr/>
          <p:nvPr/>
        </p:nvSpPr>
        <p:spPr>
          <a:xfrm>
            <a:off x="2484438" y="1123950"/>
            <a:ext cx="2819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学习第三节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99FF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9" name="文本框 46087"/>
          <p:cNvSpPr txBox="1"/>
          <p:nvPr/>
        </p:nvSpPr>
        <p:spPr>
          <a:xfrm>
            <a:off x="1524000" y="2482850"/>
            <a:ext cx="7239000" cy="2774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都说眼睛是心灵的窗子，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我的“窗子”永远明亮灿烂。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真诚的目光胜似千言万语，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目光传送的是温暖的春天。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组合 10"/>
          <p:cNvGrpSpPr/>
          <p:nvPr/>
        </p:nvGrpSpPr>
        <p:grpSpPr>
          <a:xfrm>
            <a:off x="250825" y="836613"/>
            <a:ext cx="2255838" cy="654050"/>
            <a:chOff x="369355" y="1502695"/>
            <a:chExt cx="2256668" cy="655626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69355" y="2151959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85334" y="1502695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20" name="TextBox 5"/>
          <p:cNvSpPr txBox="1"/>
          <p:nvPr/>
        </p:nvSpPr>
        <p:spPr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>
                <a:srgbClr val="FF0000"/>
              </a:buClr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5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9925" y="4868863"/>
            <a:ext cx="2124075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338" y="1744663"/>
            <a:ext cx="6781800" cy="3436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539750" y="76358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39750" y="1341438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7891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文本框 36873"/>
          <p:cNvSpPr txBox="1"/>
          <p:nvPr/>
        </p:nvSpPr>
        <p:spPr>
          <a:xfrm>
            <a:off x="827088" y="1916113"/>
            <a:ext cx="65532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）请找出这一节的比喻句，把什么比作什么？</a:t>
            </a:r>
            <a:endParaRPr lang="zh-CN" altLang="en-US" sz="36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文本框 36874"/>
          <p:cNvSpPr txBox="1"/>
          <p:nvPr/>
        </p:nvSpPr>
        <p:spPr>
          <a:xfrm>
            <a:off x="755650" y="3429000"/>
            <a:ext cx="6705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）读了这一节之后，谈谈你对这一节的理解。</a:t>
            </a:r>
            <a:endParaRPr lang="zh-CN" altLang="en-US" sz="36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539750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39750" y="14128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915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6" name="文本框 37895"/>
          <p:cNvSpPr txBox="1"/>
          <p:nvPr/>
        </p:nvSpPr>
        <p:spPr>
          <a:xfrm>
            <a:off x="1547813" y="1773238"/>
            <a:ext cx="2590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比喻句：</a:t>
            </a:r>
            <a:endParaRPr lang="zh-CN" altLang="en-US" sz="40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897" name="文本框 37896"/>
          <p:cNvSpPr txBox="1"/>
          <p:nvPr/>
        </p:nvSpPr>
        <p:spPr>
          <a:xfrm>
            <a:off x="971550" y="2708275"/>
            <a:ext cx="6934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都说眼睛是心灵的窗子，我的“窗子”永远明亮灿烂。</a:t>
            </a:r>
            <a:endParaRPr lang="zh-CN" altLang="en-US" sz="3200" b="1" dirty="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1476375" y="4149725"/>
            <a:ext cx="5791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</a:rPr>
              <a:t>这句话把眼睛比作窗子。</a:t>
            </a:r>
            <a:endParaRPr lang="zh-CN" altLang="en-US" sz="3600" dirty="0">
              <a:solidFill>
                <a:srgbClr val="80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6" grpId="0"/>
      <p:bldP spid="37897" grpId="0"/>
      <p:bldP spid="379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9939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文本框 38919"/>
          <p:cNvSpPr txBox="1"/>
          <p:nvPr/>
        </p:nvSpPr>
        <p:spPr>
          <a:xfrm>
            <a:off x="1260475" y="2205038"/>
            <a:ext cx="571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这一节的主要内容：</a:t>
            </a:r>
            <a:endParaRPr lang="zh-CN" altLang="en-US" sz="4000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1260475" y="3284538"/>
            <a:ext cx="6781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</a:rPr>
              <a:t>“</a:t>
            </a:r>
            <a:r>
              <a:rPr lang="zh-CN" altLang="en-US" sz="3600" dirty="0">
                <a:solidFill>
                  <a:srgbClr val="800000"/>
                </a:solidFill>
                <a:latin typeface="Arial" panose="020B0604020202020204" pitchFamily="34" charset="0"/>
                <a:ea typeface="华文中宋" pitchFamily="2" charset="-122"/>
              </a:rPr>
              <a:t>用目光倾听”给人以温暖。</a:t>
            </a:r>
            <a:endParaRPr lang="zh-CN" altLang="en-US" sz="3600" dirty="0">
              <a:solidFill>
                <a:srgbClr val="8000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63" name="Picture 2" descr="F:\七彩课堂插图板式封面\排版用图标、页眉页脚\标题图（终-排版用）共29个\语文大课堂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888" y="4229100"/>
            <a:ext cx="2768600" cy="193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4" name="矩形 47110"/>
          <p:cNvSpPr/>
          <p:nvPr/>
        </p:nvSpPr>
        <p:spPr>
          <a:xfrm>
            <a:off x="2843213" y="1268413"/>
            <a:ext cx="2819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99FF"/>
                </a:soli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学习第四节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CC99FF"/>
              </a:soli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5" name="文本框 47111"/>
          <p:cNvSpPr txBox="1"/>
          <p:nvPr/>
        </p:nvSpPr>
        <p:spPr>
          <a:xfrm>
            <a:off x="1524000" y="2482850"/>
            <a:ext cx="7239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妈妈一句话教会我生活，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她真诚的目光至今仍照耀着我。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同侧圆角矩形 4"/>
          <p:cNvSpPr/>
          <p:nvPr/>
        </p:nvSpPr>
        <p:spPr>
          <a:xfrm>
            <a:off x="466725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图解结构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6725" y="14843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987" name="Picture 2" descr="F:\七彩课堂插图板式封面\排版用图标、页眉页脚\标题图（终-排版用）共29个\图解结构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0425" y="765175"/>
            <a:ext cx="2779713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8" name="文本框 1"/>
          <p:cNvSpPr txBox="1"/>
          <p:nvPr/>
        </p:nvSpPr>
        <p:spPr>
          <a:xfrm>
            <a:off x="900113" y="1989138"/>
            <a:ext cx="7621587" cy="2833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　　　　　　　　　　　　　　　　　　　  怎么样？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　　　　　　　　　　　　      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                  用目光倾听                             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                   为什么？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真诚　　                            温暖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　　　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3995738" y="3068638"/>
            <a:ext cx="1389063" cy="511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3995738" y="2492375"/>
            <a:ext cx="1296988" cy="57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466725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概括主题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395288" y="1484313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011" name="Picture 2" descr="F:\七彩课堂插图板式封面\排版用图标、页眉页脚\标题图（终-排版用）共29个\概括主题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4508500"/>
            <a:ext cx="2030412" cy="1419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2" name="文本框 3"/>
          <p:cNvSpPr txBox="1"/>
          <p:nvPr/>
        </p:nvSpPr>
        <p:spPr>
          <a:xfrm>
            <a:off x="971550" y="1628775"/>
            <a:ext cx="7642225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《用目光倾听》是一首儿童诗歌，通过妈妈的目光展现出妈妈对孩子的关爱，妈妈平凡的一句话教导“我”，对“我”的成长起到了重要的作用，表现出母爱的伟大。 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b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写法点拨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4035" name="Picture 2" descr="F:\七彩课堂插图板式封面\排版用图标、页眉页脚\标题图（终-排版用）共29个\写法宝典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822325"/>
            <a:ext cx="2087562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6" name="文本框 3"/>
          <p:cNvSpPr txBox="1"/>
          <p:nvPr/>
        </p:nvSpPr>
        <p:spPr>
          <a:xfrm>
            <a:off x="611188" y="1700213"/>
            <a:ext cx="80137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7" name="标题 19457"/>
          <p:cNvSpPr>
            <a:spLocks noGrp="1" noRot="1"/>
          </p:cNvSpPr>
          <p:nvPr/>
        </p:nvSpPr>
        <p:spPr>
          <a:xfrm>
            <a:off x="179388" y="1916113"/>
            <a:ext cx="76803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en-US" altLang="zh-CN" sz="3200" b="1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endParaRPr lang="zh-CN" altLang="en-US" sz="3200" b="1" dirty="0">
              <a:solidFill>
                <a:srgbClr val="00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8" name="文本占位符 19458"/>
          <p:cNvSpPr>
            <a:spLocks noGrp="1" noRot="1"/>
          </p:cNvSpPr>
          <p:nvPr/>
        </p:nvSpPr>
        <p:spPr>
          <a:xfrm>
            <a:off x="179388" y="3140075"/>
            <a:ext cx="8540750" cy="45418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en-US" altLang="zh-CN" sz="2000" b="1">
                <a:solidFill>
                  <a:srgbClr val="000C0C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</a:t>
            </a:r>
            <a:endParaRPr lang="zh-CN" altLang="en-US" sz="2000" b="1" dirty="0">
              <a:solidFill>
                <a:srgbClr val="000C0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4039" name="文本框 88069"/>
          <p:cNvSpPr txBox="1"/>
          <p:nvPr/>
        </p:nvSpPr>
        <p:spPr>
          <a:xfrm>
            <a:off x="684213" y="1989138"/>
            <a:ext cx="7534275" cy="4205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用真诚地目光传送关怀、鼓励、信任，这些能让说话人心中感受到像春天般的温暖。你曾经做过这样的倾听者吗？或者是你曾经遇到过这样的倾听者吗？谈一个事例，读一次“真诚的目光胜似千言万语，目光传送的是温暖的春天。”  </a:t>
            </a:r>
            <a:r>
              <a:rPr lang="zh-CN" altLang="en-US" sz="4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5059" name="Picture 2" descr="F:\七彩课堂插图板式封面\排版用图标、页眉页脚\标题图（终-排版用）共29个\拓展延伸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4437063"/>
            <a:ext cx="2368550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950" name="文本框 82949"/>
          <p:cNvSpPr txBox="1"/>
          <p:nvPr/>
        </p:nvSpPr>
        <p:spPr>
          <a:xfrm>
            <a:off x="395288" y="1916113"/>
            <a:ext cx="8275637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/>
            <a:r>
              <a:rPr lang="en-US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天下所有的妈妈都是用自己的言行来诠释母爱的真谛。同学们，我们回想一下平时母亲对我们的关爱的一句话，一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</a:t>
            </a:r>
            <a:r>
              <a:rPr lang="zh-CN" altLang="en-US" sz="3600" b="1" dirty="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眼神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sz="3600" b="1" dirty="0" err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把它写成一篇日记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心灵感悟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6083" name="Picture 2" descr="F:\七彩课堂插图板式封面\排版用图标、页眉页脚\标题图（终-排版用）共29个\我会说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4508500"/>
            <a:ext cx="2232025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4" name="文本框 1"/>
          <p:cNvSpPr txBox="1"/>
          <p:nvPr/>
        </p:nvSpPr>
        <p:spPr>
          <a:xfrm>
            <a:off x="611188" y="1989138"/>
            <a:ext cx="7967662" cy="3078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侧面描写能对文章起到推波助澜的作用；而文章前面对于刷子李的直接描写就叫正面描写，正是在这样多方面的描写中，刷子李的形象才变得越来越丰满，冯骥才先生写人叙事的高超技艺真叫人拍案叫绝。所以有人这样评价：冯骥才的笔就像女娲的手。我相信同学们也能将这种写作的方法运用到自己的习作中去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395288" y="763588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6725" y="13398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7107" name="Picture 2" descr="F:\七彩课堂插图板式封面\排版用图标、页眉页脚\标题图（终-排版用）共29个\作业要完成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3213" y="4508500"/>
            <a:ext cx="2376487" cy="1662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6" name="文本框 81925"/>
          <p:cNvSpPr txBox="1"/>
          <p:nvPr/>
        </p:nvSpPr>
        <p:spPr>
          <a:xfrm>
            <a:off x="539750" y="1484313"/>
            <a:ext cx="8169275" cy="448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、按照课文内容填空。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听别人说话，你要（望着对方）。听别人说话是（一种交流），（交流）最需要的是真诚。当我和别人交谈的时候，我用（耳朵），也用（目光倾听）。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、在括号里填上合适的词语。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（ 温暖）的春天       （ 认真 ）的交流 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（ 纯净）的心灵       （ 温和 ）的目光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、照样子写词语。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千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言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万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语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: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自由自在      游来游去   千呼万唤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409" name="组合 10"/>
          <p:cNvGrpSpPr/>
          <p:nvPr/>
        </p:nvGrpSpPr>
        <p:grpSpPr>
          <a:xfrm>
            <a:off x="250825" y="979488"/>
            <a:ext cx="2255838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pic>
        <p:nvPicPr>
          <p:cNvPr id="17412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Box 5"/>
          <p:cNvSpPr txBox="1"/>
          <p:nvPr/>
        </p:nvSpPr>
        <p:spPr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>
                <a:srgbClr val="FF0000"/>
              </a:buClr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文本框 1"/>
          <p:cNvSpPr txBox="1"/>
          <p:nvPr/>
        </p:nvSpPr>
        <p:spPr>
          <a:xfrm>
            <a:off x="1260475" y="1844675"/>
            <a:ext cx="6775450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</a:rPr>
              <a:t>原名王金波，笔名金波,生于1935年， 全名王金波。北京人，祖籍河北冀县(现河北冀州市)。1961年毕业于北京师范学院中文系。历任北京师范学院教授，中国作家协会儿童文学委员会委员，北京市作家协会理事，儿童文学创作委员会主任。1957年开始发表作品。1979年加入中国作家协会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" name="组合 10"/>
          <p:cNvGrpSpPr/>
          <p:nvPr/>
        </p:nvGrpSpPr>
        <p:grpSpPr>
          <a:xfrm>
            <a:off x="323850" y="836613"/>
            <a:ext cx="2287588" cy="654050"/>
            <a:chOff x="441771" y="1502695"/>
            <a:chExt cx="2288748" cy="655626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441771" y="2151959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729532" y="1502695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pic>
        <p:nvPicPr>
          <p:cNvPr id="19460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250825" y="1555750"/>
            <a:ext cx="8064500" cy="3932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大学时代开始文学创作。出版过诗集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回声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绿色的太阳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我的雪人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等十余部；童话集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小树叶童话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金海螺小屋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等多部；此外还出版有散文集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等待好朋友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等你敲门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感谢往事</a:t>
            </a:r>
            <a:r>
              <a:rPr lang="en-US" altLang="zh-CN" sz="3600" b="1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600" b="1" dirty="0">
                <a:solidFill>
                  <a:srgbClr val="008000"/>
                </a:solidFill>
                <a:latin typeface="楷体_GB2312" pitchFamily="49" charset="-122"/>
                <a:ea typeface="楷体_GB2312" pitchFamily="49" charset="-122"/>
              </a:rPr>
              <a:t>。多篇作品被收入中小学语文和音乐课本。</a:t>
            </a:r>
            <a:endParaRPr lang="zh-CN" altLang="en-US" sz="3600" b="1" dirty="0">
              <a:solidFill>
                <a:srgbClr val="008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同侧圆角矩形 23"/>
          <p:cNvSpPr/>
          <p:nvPr/>
        </p:nvSpPr>
        <p:spPr>
          <a:xfrm>
            <a:off x="466725" y="9080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资料宝袋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506" name="文本框 1"/>
          <p:cNvSpPr txBox="1"/>
          <p:nvPr/>
        </p:nvSpPr>
        <p:spPr>
          <a:xfrm>
            <a:off x="1331913" y="1916113"/>
            <a:ext cx="7050087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作品曾多次获得国家图书奖、“五个一工程”奖、中国作家协会全国优秀儿童文学奖、宋庆龄儿童文学奖、冰心图书奖、全国幼儿图书奖。1992年获国际安徒生奖提名。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29" name="组合 10"/>
          <p:cNvGrpSpPr/>
          <p:nvPr/>
        </p:nvGrpSpPr>
        <p:grpSpPr>
          <a:xfrm>
            <a:off x="268288" y="1125538"/>
            <a:ext cx="2255837" cy="569912"/>
            <a:chOff x="386506" y="1792176"/>
            <a:chExt cx="2256668" cy="571008"/>
          </a:xfrm>
        </p:grpSpPr>
        <p:cxnSp>
          <p:nvCxnSpPr>
            <p:cNvPr id="22" name="直线连接符 21"/>
            <p:cNvCxnSpPr/>
            <p:nvPr/>
          </p:nvCxnSpPr>
          <p:spPr>
            <a:xfrm flipV="1">
              <a:off x="386506" y="2356822"/>
              <a:ext cx="2256668" cy="6362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同侧圆角矩形 23"/>
            <p:cNvSpPr/>
            <p:nvPr/>
          </p:nvSpPr>
          <p:spPr>
            <a:xfrm>
              <a:off x="570724" y="1792176"/>
              <a:ext cx="2000987" cy="516929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/>
              <a:r>
                <a:rPr lang="zh-CN" altLang="en-US" sz="3000" b="1" dirty="0">
                  <a:latin typeface="华文新魏" pitchFamily="2" charset="-122"/>
                  <a:ea typeface="华文新魏" pitchFamily="2" charset="-122"/>
                </a:rPr>
                <a:t>资料宝袋</a:t>
              </a:r>
              <a:endParaRPr lang="zh-CN" altLang="en-US" sz="3000" b="1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pic>
        <p:nvPicPr>
          <p:cNvPr id="22532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488" y="4797425"/>
            <a:ext cx="2120900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Box 5"/>
          <p:cNvSpPr txBox="1"/>
          <p:nvPr/>
        </p:nvSpPr>
        <p:spPr>
          <a:xfrm>
            <a:off x="1052513" y="2357438"/>
            <a:ext cx="1295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>
                <a:srgbClr val="FF0000"/>
              </a:buClr>
            </a:pPr>
            <a:r>
              <a:rPr lang="zh-CN" altLang="en-US" sz="54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5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文本框 1"/>
          <p:cNvSpPr txBox="1"/>
          <p:nvPr/>
        </p:nvSpPr>
        <p:spPr>
          <a:xfrm>
            <a:off x="842963" y="2149475"/>
            <a:ext cx="7589837" cy="2528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《用目光倾听》是鄂教版五年上册语文第六单元的一课，他通过妈妈对孩子教导的话语，教会孩子应该如何与人交往。通过这样一篇富有哲理的诗文，让读者明白在交流时要给予人真诚。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57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9113" y="825500"/>
            <a:ext cx="2008187" cy="140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30" name="文本框 77829"/>
          <p:cNvSpPr txBox="1"/>
          <p:nvPr/>
        </p:nvSpPr>
        <p:spPr>
          <a:xfrm>
            <a:off x="0" y="1412875"/>
            <a:ext cx="1071563" cy="7016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4000" b="1" noProof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endParaRPr lang="zh-CN" altLang="en-US" sz="4000" b="1" noProof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9" name="文本框 57348"/>
          <p:cNvSpPr txBox="1"/>
          <p:nvPr/>
        </p:nvSpPr>
        <p:spPr>
          <a:xfrm>
            <a:off x="971550" y="2852738"/>
            <a:ext cx="685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听课文朗读，注意读音。</a:t>
            </a:r>
            <a:endParaRPr lang="zh-CN" altLang="en-US" sz="3600" b="1" dirty="0">
              <a:solidFill>
                <a:srgbClr val="66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827088" y="3789363"/>
            <a:ext cx="685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自由朗读课文，注意读音。</a:t>
            </a:r>
            <a:endParaRPr lang="zh-CN" altLang="en-US" sz="3600" b="1" dirty="0">
              <a:solidFill>
                <a:srgbClr val="66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7351" name="文本框 57350"/>
          <p:cNvSpPr txBox="1"/>
          <p:nvPr/>
        </p:nvSpPr>
        <p:spPr>
          <a:xfrm>
            <a:off x="1116013" y="4724400"/>
            <a:ext cx="685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600" b="1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     </a:t>
            </a:r>
            <a:r>
              <a:rPr lang="zh-CN" altLang="en-US" sz="3600" b="1" dirty="0">
                <a:solidFill>
                  <a:srgbClr val="660066"/>
                </a:solidFill>
                <a:latin typeface="Arial" panose="020B0604020202020204" pitchFamily="34" charset="0"/>
                <a:ea typeface="楷体_GB2312" pitchFamily="49" charset="-122"/>
              </a:rPr>
              <a:t>比赛朗读课文，看谁读得好。</a:t>
            </a:r>
            <a:endParaRPr lang="zh-CN" altLang="en-US" sz="3600" b="1" dirty="0">
              <a:solidFill>
                <a:srgbClr val="660066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  <p:bldP spid="57349" grpId="0"/>
      <p:bldP spid="57350" grpId="0"/>
      <p:bldP spid="573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7763" y="836613"/>
            <a:ext cx="2520950" cy="176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539750" y="8366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预习检查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5557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604" name="图片 9222" descr="小女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3" y="2492375"/>
            <a:ext cx="1966912" cy="327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云形标注 9220"/>
          <p:cNvSpPr/>
          <p:nvPr/>
        </p:nvSpPr>
        <p:spPr>
          <a:xfrm>
            <a:off x="2124075" y="692150"/>
            <a:ext cx="4897438" cy="1976438"/>
          </a:xfrm>
          <a:prstGeom prst="cloudCallout">
            <a:avLst>
              <a:gd name="adj1" fmla="val -52398"/>
              <a:gd name="adj2" fmla="val 7088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3213" y="1196975"/>
            <a:ext cx="4108450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你是怎样理解这个题目的？</a:t>
            </a:r>
            <a:r>
              <a:rPr lang="zh-CN" altLang="en-US" sz="2800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dirty="0">
              <a:solidFill>
                <a:srgbClr val="FFF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6625" name="组合 5"/>
          <p:cNvGrpSpPr/>
          <p:nvPr/>
        </p:nvGrpSpPr>
        <p:grpSpPr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endParaRPr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字词乐园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6629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5" name="矩形 53254"/>
          <p:cNvSpPr/>
          <p:nvPr/>
        </p:nvSpPr>
        <p:spPr>
          <a:xfrm>
            <a:off x="755650" y="2494280"/>
            <a:ext cx="7254240" cy="16846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10000"/>
          </a:bodyPr>
          <a:lstStyle/>
          <a:p>
            <a:pPr algn="ctr" fontAlgn="base"/>
            <a:r>
              <a:rPr lang="zh-CN" altLang="en-US" sz="3600" b="1" strike="noStrike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倾听  伴随  交往  交流  真诚</a:t>
            </a:r>
            <a:endParaRPr lang="zh-CN" altLang="en-US" sz="3600" b="1" strike="noStrike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endParaRPr lang="zh-CN" altLang="en-US" sz="3600" b="1" strike="noStrike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600" b="1" strike="noStrike" noProof="1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心灵  灿烂  温暖  照耀</a:t>
            </a:r>
            <a:endParaRPr lang="zh-CN" altLang="en-US" sz="3600" b="1" strike="noStrike" noProof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2241</Words>
  <Application>WPS 演示</Application>
  <PresentationFormat>在屏幕上显示</PresentationFormat>
  <Paragraphs>205</Paragraphs>
  <Slides>29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华文新魏</vt:lpstr>
      <vt:lpstr>黑体</vt:lpstr>
      <vt:lpstr>楷体_GB2312</vt:lpstr>
      <vt:lpstr>Times New Roman</vt:lpstr>
      <vt:lpstr>华文中宋</vt:lpstr>
      <vt:lpstr>隶书</vt:lpstr>
      <vt:lpstr>新宋体</vt:lpstr>
      <vt:lpstr>微软雅黑</vt:lpstr>
      <vt:lpstr>隶书</vt:lpstr>
      <vt:lpstr>1_空白设计模板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125</cp:revision>
  <dcterms:created xsi:type="dcterms:W3CDTF">2015-11-27T11:39:00Z</dcterms:created>
  <dcterms:modified xsi:type="dcterms:W3CDTF">2017-08-11T03:54:37Z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