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507" r:id="rId3"/>
    <p:sldId id="275" r:id="rId4"/>
    <p:sldId id="529" r:id="rId5"/>
    <p:sldId id="568" r:id="rId6"/>
    <p:sldId id="427" r:id="rId7"/>
    <p:sldId id="428" r:id="rId8"/>
    <p:sldId id="429" r:id="rId9"/>
    <p:sldId id="567" r:id="rId10"/>
    <p:sldId id="430" r:id="rId11"/>
    <p:sldId id="431" r:id="rId12"/>
    <p:sldId id="432" r:id="rId13"/>
    <p:sldId id="512" r:id="rId14"/>
    <p:sldId id="440" r:id="rId15"/>
    <p:sldId id="513" r:id="rId16"/>
    <p:sldId id="514" r:id="rId17"/>
    <p:sldId id="585" r:id="rId18"/>
    <p:sldId id="442" r:id="rId19"/>
    <p:sldId id="438" r:id="rId20"/>
    <p:sldId id="470" r:id="rId21"/>
    <p:sldId id="471" r:id="rId22"/>
    <p:sldId id="472" r:id="rId23"/>
    <p:sldId id="473" r:id="rId24"/>
    <p:sldId id="483" r:id="rId25"/>
    <p:sldId id="475" r:id="rId26"/>
    <p:sldId id="515" r:id="rId27"/>
    <p:sldId id="476" r:id="rId28"/>
    <p:sldId id="516" r:id="rId29"/>
    <p:sldId id="517" r:id="rId30"/>
    <p:sldId id="586" r:id="rId31"/>
    <p:sldId id="518" r:id="rId32"/>
    <p:sldId id="481" r:id="rId33"/>
    <p:sldId id="482" r:id="rId34"/>
    <p:sldId id="485" r:id="rId35"/>
    <p:sldId id="498" r:id="rId36"/>
    <p:sldId id="488" r:id="rId37"/>
    <p:sldId id="499" r:id="rId38"/>
    <p:sldId id="490" r:id="rId39"/>
    <p:sldId id="519" r:id="rId40"/>
    <p:sldId id="491" r:id="rId41"/>
    <p:sldId id="520" r:id="rId42"/>
    <p:sldId id="521" r:id="rId43"/>
    <p:sldId id="569" r:id="rId44"/>
    <p:sldId id="570" r:id="rId45"/>
    <p:sldId id="501" r:id="rId46"/>
    <p:sldId id="497" r:id="rId47"/>
    <p:sldId id="416" r:id="rId48"/>
    <p:sldId id="524" r:id="rId49"/>
    <p:sldId id="525" r:id="rId50"/>
    <p:sldId id="418" r:id="rId51"/>
    <p:sldId id="526" r:id="rId52"/>
    <p:sldId id="527" r:id="rId53"/>
    <p:sldId id="528" r:id="rId54"/>
    <p:sldId id="571" r:id="rId55"/>
    <p:sldId id="573" r:id="rId56"/>
    <p:sldId id="572" r:id="rId57"/>
    <p:sldId id="574" r:id="rId58"/>
    <p:sldId id="575" r:id="rId59"/>
    <p:sldId id="576" r:id="rId60"/>
    <p:sldId id="577" r:id="rId61"/>
    <p:sldId id="578" r:id="rId62"/>
    <p:sldId id="579" r:id="rId63"/>
    <p:sldId id="580" r:id="rId64"/>
    <p:sldId id="581" r:id="rId65"/>
    <p:sldId id="582" r:id="rId66"/>
    <p:sldId id="583" r:id="rId67"/>
    <p:sldId id="584" r:id="rId68"/>
    <p:sldId id="423" r:id="rId69"/>
    <p:sldId id="293" r:id="rId70"/>
    <p:sldId id="462" r:id="rId71"/>
  </p:sldIdLst>
  <p:sldSz cx="9144000" cy="51435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FFFFFF"/>
    <a:srgbClr val="FF00FF"/>
    <a:srgbClr val="679A9E"/>
    <a:srgbClr val="66FFFF"/>
    <a:srgbClr val="689595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913"/>
    <p:restoredTop sz="94660"/>
  </p:normalViewPr>
  <p:slideViewPr>
    <p:cSldViewPr showGuides="1">
      <p:cViewPr varScale="1">
        <p:scale>
          <a:sx n="146" d="100"/>
          <a:sy n="146" d="100"/>
        </p:scale>
        <p:origin x="324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handoutMaster" Target="handoutMasters/handoutMaster1.xml"/><Relationship Id="rId72" Type="http://schemas.openxmlformats.org/officeDocument/2006/relationships/notesMaster" Target="notesMasters/notesMaster1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14A9269-76C4-4B6B-A240-11C693700B5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C62CA1-F40B-4F4F-87C4-0CE23729F5F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B921B5-55BE-441D-8E99-D263318C2B1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972447-968B-4A10-ABE9-7795854A62A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85100" y="317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6"/>
          <p:cNvPicPr>
            <a:picLocks noChangeAspect="1"/>
          </p:cNvPicPr>
          <p:nvPr userDrawn="1"/>
        </p:nvPicPr>
        <p:blipFill>
          <a:blip r:embed="rId4"/>
          <a:srcRect t="45023"/>
          <a:stretch>
            <a:fillRect/>
          </a:stretch>
        </p:blipFill>
        <p:spPr>
          <a:xfrm>
            <a:off x="6084888" y="-7937"/>
            <a:ext cx="1871662" cy="227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33.xml"/><Relationship Id="rId3" Type="http://schemas.openxmlformats.org/officeDocument/2006/relationships/slide" Target="slide3.xml"/><Relationship Id="rId2" Type="http://schemas.openxmlformats.org/officeDocument/2006/relationships/slide" Target="slide19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hyperlink" Target="&#26449;&#23621;&#65288;&#26391;&#35835;&#65289;.mp4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7.e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48.xml"/><Relationship Id="rId1" Type="http://schemas.openxmlformats.org/officeDocument/2006/relationships/slide" Target="slide47.xml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29.png"/><Relationship Id="rId3" Type="http://schemas.openxmlformats.org/officeDocument/2006/relationships/hyperlink" Target="&#21476;&#26102;&#20799;&#31461;&#29609;&#20855;.mp4" TargetMode="External"/><Relationship Id="rId2" Type="http://schemas.openxmlformats.org/officeDocument/2006/relationships/hyperlink" Target="&#35266;&#28216;&#40060;.mp4" TargetMode="External"/><Relationship Id="rId1" Type="http://schemas.openxmlformats.org/officeDocument/2006/relationships/slide" Target="slide46.xml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46.xml"/><Relationship Id="rId3" Type="http://schemas.openxmlformats.org/officeDocument/2006/relationships/image" Target="../media/image9.GIF"/><Relationship Id="rId2" Type="http://schemas.openxmlformats.org/officeDocument/2006/relationships/image" Target="../media/image30.jpeg"/><Relationship Id="rId1" Type="http://schemas.openxmlformats.org/officeDocument/2006/relationships/hyperlink" Target="&#35266;&#28216;&#40060;.mp4" TargetMode="Externa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11"/>
          <p:cNvSpPr txBox="1"/>
          <p:nvPr/>
        </p:nvSpPr>
        <p:spPr>
          <a:xfrm>
            <a:off x="5375275" y="887413"/>
            <a:ext cx="2376488" cy="688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训练目标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4" name="Text Box 11"/>
          <p:cNvSpPr txBox="1"/>
          <p:nvPr/>
        </p:nvSpPr>
        <p:spPr>
          <a:xfrm>
            <a:off x="4302125" y="1857375"/>
            <a:ext cx="4522788" cy="247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5000"/>
              </a:lnSpc>
              <a:buFont typeface="宋体" panose="02010600030101010101" pitchFamily="2" charset="-122"/>
              <a:buChar char="◎"/>
            </a:pPr>
            <a:r>
              <a:rPr lang="zh-CN" altLang="en-US" sz="3200" b="1" dirty="0">
                <a:latin typeface="宋体" panose="02010600030101010101" pitchFamily="2" charset="-122"/>
              </a:rPr>
              <a:t>体会课文表达的思想感情。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5000"/>
              </a:lnSpc>
              <a:buFont typeface="宋体" panose="02010600030101010101" pitchFamily="2" charset="-122"/>
              <a:buChar char="◎"/>
            </a:pPr>
            <a:r>
              <a:rPr lang="zh-CN" altLang="en-US" sz="3200" b="1" dirty="0">
                <a:latin typeface="宋体" panose="02010600030101010101" pitchFamily="2" charset="-122"/>
              </a:rPr>
              <a:t>把一件事的重点部分写具体。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6" name="图片 5"/>
          <p:cNvPicPr/>
          <p:nvPr/>
        </p:nvPicPr>
        <p:blipFill rotWithShape="1">
          <a:blip r:embed="rId1"/>
          <a:srcRect l="3241" t="1179" r="2172" b="1179"/>
          <a:stretch>
            <a:fillRect/>
          </a:stretch>
        </p:blipFill>
        <p:spPr>
          <a:xfrm>
            <a:off x="755650" y="195263"/>
            <a:ext cx="3240088" cy="4752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TextBox 2"/>
          <p:cNvSpPr txBox="1"/>
          <p:nvPr/>
        </p:nvSpPr>
        <p:spPr>
          <a:xfrm>
            <a:off x="727075" y="88900"/>
            <a:ext cx="5905500" cy="5016500"/>
          </a:xfrm>
          <a:prstGeom prst="rect">
            <a:avLst/>
          </a:prstGeom>
          <a:noFill/>
          <a:ln w="38100" cmpd="dbl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四时田园杂兴（其三十一）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昼 出 耘 田 夜 绩 麻，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村 庄 儿 女 各 当 家。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童 孙 未 解 供 耕 织，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 傍 桑 阴 学 种 瓜。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00338" y="1924050"/>
            <a:ext cx="9350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0"/>
          <p:cNvSpPr txBox="1"/>
          <p:nvPr/>
        </p:nvSpPr>
        <p:spPr>
          <a:xfrm>
            <a:off x="2346325" y="971550"/>
            <a:ext cx="20415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在田间除草。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500563" y="1924050"/>
            <a:ext cx="100806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2"/>
          <p:cNvSpPr txBox="1"/>
          <p:nvPr/>
        </p:nvSpPr>
        <p:spPr>
          <a:xfrm>
            <a:off x="4135438" y="1938338"/>
            <a:ext cx="21034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把麻搓成线。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213100" y="3867150"/>
            <a:ext cx="4667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9"/>
          <p:cNvSpPr txBox="1"/>
          <p:nvPr/>
        </p:nvSpPr>
        <p:spPr>
          <a:xfrm>
            <a:off x="1919288" y="2963863"/>
            <a:ext cx="20415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理解，懂得。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851275" y="3867150"/>
            <a:ext cx="42386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2"/>
          <p:cNvSpPr txBox="1"/>
          <p:nvPr/>
        </p:nvSpPr>
        <p:spPr>
          <a:xfrm>
            <a:off x="3894138" y="2963863"/>
            <a:ext cx="111283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从事。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979613" y="4837113"/>
            <a:ext cx="5032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27"/>
          <p:cNvSpPr txBox="1"/>
          <p:nvPr/>
        </p:nvSpPr>
        <p:spPr>
          <a:xfrm>
            <a:off x="1814513" y="3933825"/>
            <a:ext cx="11128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靠近。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33" name="Picture 4" descr="C:\Documents and Settings\Administrator\桌面\人四语下状元大课堂\MM1.T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84168" y="1131590"/>
            <a:ext cx="2232248" cy="29734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20" name="直接连接符 19"/>
          <p:cNvCxnSpPr/>
          <p:nvPr/>
        </p:nvCxnSpPr>
        <p:spPr>
          <a:xfrm>
            <a:off x="3213100" y="4837113"/>
            <a:ext cx="5032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27"/>
          <p:cNvSpPr txBox="1"/>
          <p:nvPr/>
        </p:nvSpPr>
        <p:spPr>
          <a:xfrm>
            <a:off x="3100388" y="3933825"/>
            <a:ext cx="11128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树荫。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8" grpId="0"/>
      <p:bldP spid="30" grpId="0"/>
      <p:bldP spid="32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Picture 2" descr="http://img.hb.aicdn.com/86d7f14cf0859b43f7697322686c5f4d12e8109022d94-rYGjbZ_fw65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92080" y="480460"/>
            <a:ext cx="2880320" cy="21627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4339" name="TextBox 2"/>
          <p:cNvSpPr txBox="1"/>
          <p:nvPr/>
        </p:nvSpPr>
        <p:spPr>
          <a:xfrm>
            <a:off x="1116013" y="777875"/>
            <a:ext cx="3887787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昼出耘田夜绩麻，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村庄儿女各当家。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413" y="2208213"/>
            <a:ext cx="126047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诗意：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482600" y="2787650"/>
            <a:ext cx="8407400" cy="1876425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808355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初夏，农人白天到田里锄草，晚上回来搓麻线，农家男女都各自挑起家庭的重担。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0363" y="-1560512"/>
            <a:ext cx="118427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1400" b="1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b="1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2497137" y="1998663"/>
            <a:ext cx="403225" cy="1169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1400" b="1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b="1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4344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68738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2300" y="1828800"/>
            <a:ext cx="401638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6" name="文本框 51"/>
          <p:cNvSpPr txBox="1"/>
          <p:nvPr/>
        </p:nvSpPr>
        <p:spPr>
          <a:xfrm rot="-1160763">
            <a:off x="1485900" y="-1481137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" name="文本框 50"/>
          <p:cNvSpPr txBox="1">
            <a:spLocks noChangeArrowheads="1"/>
          </p:cNvSpPr>
          <p:nvPr/>
        </p:nvSpPr>
        <p:spPr bwMode="auto">
          <a:xfrm rot="1480325">
            <a:off x="6089650" y="-1462087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46"/>
          <p:cNvSpPr txBox="1">
            <a:spLocks noChangeArrowheads="1"/>
          </p:cNvSpPr>
          <p:nvPr/>
        </p:nvSpPr>
        <p:spPr bwMode="auto">
          <a:xfrm rot="21429897">
            <a:off x="-2490787" y="7143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9" name="文本框 32"/>
          <p:cNvSpPr txBox="1"/>
          <p:nvPr/>
        </p:nvSpPr>
        <p:spPr>
          <a:xfrm rot="-880739">
            <a:off x="-2549525" y="45085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" name="文本框 49"/>
          <p:cNvSpPr txBox="1">
            <a:spLocks noChangeArrowheads="1"/>
          </p:cNvSpPr>
          <p:nvPr/>
        </p:nvSpPr>
        <p:spPr bwMode="auto">
          <a:xfrm rot="21429897">
            <a:off x="781050" y="67897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45"/>
          <p:cNvSpPr txBox="1">
            <a:spLocks noChangeArrowheads="1"/>
          </p:cNvSpPr>
          <p:nvPr/>
        </p:nvSpPr>
        <p:spPr bwMode="auto">
          <a:xfrm rot="20220000">
            <a:off x="7572375" y="68024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47"/>
          <p:cNvSpPr txBox="1">
            <a:spLocks noChangeArrowheads="1"/>
          </p:cNvSpPr>
          <p:nvPr/>
        </p:nvSpPr>
        <p:spPr bwMode="auto">
          <a:xfrm rot="18143362">
            <a:off x="10735469" y="42203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45"/>
          <p:cNvSpPr txBox="1">
            <a:spLocks noChangeArrowheads="1"/>
          </p:cNvSpPr>
          <p:nvPr/>
        </p:nvSpPr>
        <p:spPr bwMode="auto">
          <a:xfrm rot="17097278">
            <a:off x="10676731" y="11247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611188" y="627063"/>
            <a:ext cx="208915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诗句赏析：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188" y="1252538"/>
            <a:ext cx="813752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8355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用“昼”“夜”“儿”“女”等字，从时间、人物的角度表现出农家耕织的场景：不分日夜，不分男女，村庄上下，一片繁忙。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705306" y="3090479"/>
            <a:ext cx="5688633" cy="20530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2"/>
          <p:cNvSpPr txBox="1"/>
          <p:nvPr/>
        </p:nvSpPr>
        <p:spPr>
          <a:xfrm>
            <a:off x="1042988" y="700088"/>
            <a:ext cx="3887787" cy="1531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童孙未解供耕织，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也傍桑阴学种瓜。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横卷形 4"/>
          <p:cNvSpPr/>
          <p:nvPr/>
        </p:nvSpPr>
        <p:spPr>
          <a:xfrm>
            <a:off x="611188" y="2932113"/>
            <a:ext cx="7921625" cy="2035175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808355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孩子们不会耕地也不会织布，却在茂盛的桑树下学着大人的样子种瓜。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9" name="Picture 4" descr="C:\Documents and Settings\Administrator\桌面\人四语下状元大课堂\MM1.T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96136" y="146059"/>
            <a:ext cx="2211797" cy="29468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/>
          <p:cNvSpPr txBox="1"/>
          <p:nvPr/>
        </p:nvSpPr>
        <p:spPr>
          <a:xfrm>
            <a:off x="468313" y="2355850"/>
            <a:ext cx="1258887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诗意：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971550" y="776288"/>
            <a:ext cx="2087563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诗句赏析：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71550" y="1563688"/>
            <a:ext cx="7200900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808355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这两句诗写得妙趣横生，“未解”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“也”“学”等字词表现出乡村儿童的天真可爱，流露出赞扬之意。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995935" y="3495558"/>
            <a:ext cx="3942565" cy="14228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65138" y="631825"/>
            <a:ext cx="7993062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这首诗写的是哪个季节的场景？你是从哪里看出来的？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76350" y="2100263"/>
            <a:ext cx="6591300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昼出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耘田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夜绩麻，村庄儿女各当家。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童孙未解供耕织，也傍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桑阴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学种瓜。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01725" y="1781175"/>
            <a:ext cx="362585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初夏时节在田间除草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19413" y="3311525"/>
            <a:ext cx="61214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桑树成荫，当桑树成荫时，就是夏季。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4200" y="3990975"/>
            <a:ext cx="823595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古时候的农耕规律是：春耕、夏耘、秋收、冬藏。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3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65138" y="915988"/>
            <a:ext cx="7993062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诗的前两句和后两句分别写了什么？你从中体会到了什么？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5138" y="2197100"/>
            <a:ext cx="7993062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8355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诗的前两句写了夏季的乡村一片繁忙；后两句写儿童学种瓜的情景。我从中体会到农村孩子的天真可爱及其热爱劳动的品格。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950" y="2249488"/>
            <a:ext cx="2732088" cy="1373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四时田园杂兴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j-ea"/>
              <a:ea typeface="+mj-ea"/>
              <a:cs typeface="+mn-cs"/>
            </a:endParaRPr>
          </a:p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（其三十一）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778125" y="1393825"/>
            <a:ext cx="431800" cy="2762250"/>
          </a:xfrm>
          <a:prstGeom prst="leftBrace">
            <a:avLst>
              <a:gd name="adj1" fmla="val 84146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03575" y="1198563"/>
            <a:ext cx="1512888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昼耘田夜绩麻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22613" y="3016250"/>
            <a:ext cx="2305050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未解供耕织傍阴学种瓜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 flipH="1">
            <a:off x="4730750" y="1395413"/>
            <a:ext cx="190500" cy="979488"/>
          </a:xfrm>
          <a:prstGeom prst="leftBrace">
            <a:avLst>
              <a:gd name="adj1" fmla="val 84146"/>
              <a:gd name="adj2" fmla="val 49757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左大括号 15"/>
          <p:cNvSpPr/>
          <p:nvPr/>
        </p:nvSpPr>
        <p:spPr>
          <a:xfrm flipH="1">
            <a:off x="5467350" y="3211513"/>
            <a:ext cx="190500" cy="979488"/>
          </a:xfrm>
          <a:prstGeom prst="leftBrace">
            <a:avLst>
              <a:gd name="adj1" fmla="val 84146"/>
              <a:gd name="adj2" fmla="val 49757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81588" y="1198563"/>
            <a:ext cx="1223962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农事繁忙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59450" y="3016250"/>
            <a:ext cx="1223963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孩童可爱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 flipH="1">
            <a:off x="6907213" y="1408113"/>
            <a:ext cx="512763" cy="2760663"/>
          </a:xfrm>
          <a:prstGeom prst="leftBrace">
            <a:avLst>
              <a:gd name="adj1" fmla="val 84146"/>
              <a:gd name="adj2" fmla="val 49757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97750" y="1431925"/>
            <a:ext cx="1465263" cy="2759075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大人勤劳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j-ea"/>
              <a:ea typeface="+mj-ea"/>
              <a:cs typeface="+mn-cs"/>
            </a:endParaRPr>
          </a:p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孩子可爱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70363" y="-1560512"/>
            <a:ext cx="118427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1400" b="1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b="1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2497137" y="1998663"/>
            <a:ext cx="403225" cy="1169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1400" b="1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b="1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0494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68738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2300" y="1828800"/>
            <a:ext cx="401638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6" name="文本框 51"/>
          <p:cNvSpPr txBox="1"/>
          <p:nvPr/>
        </p:nvSpPr>
        <p:spPr>
          <a:xfrm rot="-1160763">
            <a:off x="1485900" y="-1481137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7" name="文本框 50"/>
          <p:cNvSpPr txBox="1">
            <a:spLocks noChangeArrowheads="1"/>
          </p:cNvSpPr>
          <p:nvPr/>
        </p:nvSpPr>
        <p:spPr bwMode="auto">
          <a:xfrm rot="1480325">
            <a:off x="6089650" y="-1462087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46"/>
          <p:cNvSpPr txBox="1">
            <a:spLocks noChangeArrowheads="1"/>
          </p:cNvSpPr>
          <p:nvPr/>
        </p:nvSpPr>
        <p:spPr bwMode="auto">
          <a:xfrm rot="21429897">
            <a:off x="-2490787" y="7143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99" name="文本框 32"/>
          <p:cNvSpPr txBox="1"/>
          <p:nvPr/>
        </p:nvSpPr>
        <p:spPr>
          <a:xfrm rot="-880739">
            <a:off x="-2549525" y="45085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" name="文本框 49"/>
          <p:cNvSpPr txBox="1">
            <a:spLocks noChangeArrowheads="1"/>
          </p:cNvSpPr>
          <p:nvPr/>
        </p:nvSpPr>
        <p:spPr bwMode="auto">
          <a:xfrm rot="21429897">
            <a:off x="781050" y="67897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45"/>
          <p:cNvSpPr txBox="1">
            <a:spLocks noChangeArrowheads="1"/>
          </p:cNvSpPr>
          <p:nvPr/>
        </p:nvSpPr>
        <p:spPr bwMode="auto">
          <a:xfrm rot="20220000">
            <a:off x="7572375" y="68024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47"/>
          <p:cNvSpPr txBox="1">
            <a:spLocks noChangeArrowheads="1"/>
          </p:cNvSpPr>
          <p:nvPr/>
        </p:nvSpPr>
        <p:spPr bwMode="auto">
          <a:xfrm rot="18143362">
            <a:off x="10735469" y="42203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文本框 45"/>
          <p:cNvSpPr txBox="1">
            <a:spLocks noChangeArrowheads="1"/>
          </p:cNvSpPr>
          <p:nvPr/>
        </p:nvSpPr>
        <p:spPr bwMode="auto">
          <a:xfrm rot="17097278">
            <a:off x="10676731" y="11247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结构梳理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13" grpId="0"/>
      <p:bldP spid="15" grpId="0" animBg="1"/>
      <p:bldP spid="16" grpId="0" animBg="1"/>
      <p:bldP spid="17" grpId="0"/>
      <p:bldP spid="18" grpId="0"/>
      <p:bldP spid="21" grpId="0" animBg="1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4" name="Rectangle 7"/>
          <p:cNvSpPr/>
          <p:nvPr/>
        </p:nvSpPr>
        <p:spPr>
          <a:xfrm>
            <a:off x="555625" y="1131888"/>
            <a:ext cx="5832475" cy="3201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8355"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四时田园杂兴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（其三十一）展现了农家夏忙时的劳动场面，表现出乡村儿童的天真可爱，流露出作者对乡村儿童的赞扬之意。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8100" y="1250950"/>
            <a:ext cx="2279650" cy="26416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3419475" y="647700"/>
            <a:ext cx="2447925" cy="973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稚子弄冰</a:t>
            </a:r>
            <a:endParaRPr lang="zh-CN" altLang="en-US" sz="4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7"/>
          <p:cNvSpPr/>
          <p:nvPr/>
        </p:nvSpPr>
        <p:spPr>
          <a:xfrm>
            <a:off x="3671888" y="0"/>
            <a:ext cx="1729845" cy="646986"/>
          </a:xfrm>
          <a:prstGeom prst="round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822" y="1535922"/>
            <a:ext cx="5676024" cy="3193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4997450" y="1231900"/>
            <a:ext cx="693738" cy="64928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3" name="文本框 10"/>
          <p:cNvSpPr txBox="1"/>
          <p:nvPr/>
        </p:nvSpPr>
        <p:spPr>
          <a:xfrm>
            <a:off x="5124450" y="1131888"/>
            <a:ext cx="40322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古诗三首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4" name="图片 1"/>
          <p:cNvPicPr>
            <a:picLocks noChangeAspect="1"/>
          </p:cNvPicPr>
          <p:nvPr/>
        </p:nvPicPr>
        <p:blipFill>
          <a:blip r:embed="rId1"/>
          <a:srcRect l="30885"/>
          <a:stretch>
            <a:fillRect/>
          </a:stretch>
        </p:blipFill>
        <p:spPr>
          <a:xfrm>
            <a:off x="323850" y="123825"/>
            <a:ext cx="2740025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8">
            <a:hlinkClick r:id="rId2" action="ppaction://hlinksldjump"/>
          </p:cNvPr>
          <p:cNvSpPr/>
          <p:nvPr/>
        </p:nvSpPr>
        <p:spPr>
          <a:xfrm>
            <a:off x="6084168" y="3291830"/>
            <a:ext cx="1715558" cy="646986"/>
          </a:xfrm>
          <a:prstGeom prst="round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圆角矩形 7">
            <a:hlinkClick r:id="rId3" action="ppaction://hlinksldjump"/>
          </p:cNvPr>
          <p:cNvSpPr/>
          <p:nvPr/>
        </p:nvSpPr>
        <p:spPr>
          <a:xfrm>
            <a:off x="6084168" y="2787774"/>
            <a:ext cx="1715558" cy="646986"/>
          </a:xfrm>
          <a:prstGeom prst="round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圆角矩形 8">
            <a:hlinkClick r:id="rId4" action="ppaction://hlinksldjump"/>
          </p:cNvPr>
          <p:cNvSpPr/>
          <p:nvPr/>
        </p:nvSpPr>
        <p:spPr>
          <a:xfrm>
            <a:off x="6084168" y="3806758"/>
            <a:ext cx="1715558" cy="646986"/>
          </a:xfrm>
          <a:prstGeom prst="round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矩形 23"/>
          <p:cNvSpPr/>
          <p:nvPr/>
        </p:nvSpPr>
        <p:spPr>
          <a:xfrm>
            <a:off x="611188" y="700088"/>
            <a:ext cx="8218487" cy="4224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杨万里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1127—1206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），南宋诗人。字廷秀，学者称诚斋先生，吉水（今属江西）人。一生作诗二万多首，传世者仅为其一部分。部分诗文关怀时政，反映民间疾苦，较为深切。诗与尤袤、范成大、陆游齐名，称“中兴四大家”。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主要作品：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诚斋集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诚斋易传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作者简介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2627313" y="1708150"/>
            <a:ext cx="4967288" cy="3046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稚子金盆脱晓冰，彩丝穿取当银钲。敲成玉磬穿林响，忽作玻璃碎地声。</a:t>
            </a:r>
            <a:endParaRPr kumimoji="0" lang="zh-CN" altLang="en-US" sz="32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360613" y="1450975"/>
            <a:ext cx="11652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zhì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460" name="矩形 2"/>
          <p:cNvSpPr>
            <a:spLocks noChangeArrowheads="1"/>
          </p:cNvSpPr>
          <p:nvPr/>
        </p:nvSpPr>
        <p:spPr bwMode="auto">
          <a:xfrm>
            <a:off x="3435350" y="495300"/>
            <a:ext cx="2246313" cy="1281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稚子弄冰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[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]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杨万里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500438" y="1809750"/>
            <a:ext cx="468312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641850" y="1822450"/>
            <a:ext cx="468313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68700" y="2530475"/>
            <a:ext cx="468313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59313" y="2495550"/>
            <a:ext cx="468312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641850" y="3302000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525838" y="3981450"/>
            <a:ext cx="468312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628900" y="1866900"/>
            <a:ext cx="58896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2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稚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83125" y="3981450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初读诗歌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0" grpId="0"/>
      <p:bldP spid="51" grpId="0"/>
      <p:bldP spid="31" grpId="0"/>
      <p:bldP spid="34" grpId="0"/>
      <p:bldP spid="35" grpId="0"/>
      <p:bldP spid="36" grpId="0"/>
      <p:bldP spid="39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2"/>
          <p:cNvPicPr>
            <a:picLocks noChangeAspect="1"/>
          </p:cNvPicPr>
          <p:nvPr/>
        </p:nvPicPr>
        <p:blipFill>
          <a:blip r:embed="rId1"/>
          <a:srcRect t="37708" r="18152" b="11411"/>
          <a:stretch>
            <a:fillRect/>
          </a:stretch>
        </p:blipFill>
        <p:spPr>
          <a:xfrm>
            <a:off x="-44450" y="-28575"/>
            <a:ext cx="9215438" cy="517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4" name="文本框 2"/>
          <p:cNvSpPr txBox="1"/>
          <p:nvPr/>
        </p:nvSpPr>
        <p:spPr>
          <a:xfrm>
            <a:off x="1331913" y="1827213"/>
            <a:ext cx="6911975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自由读一读，对照注释，说说每句诗是什么意思。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51050" y="0"/>
            <a:ext cx="4465638" cy="5016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2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稚子弄冰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2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稚子金盆脱晓冰，彩丝穿取当银钲。敲成玉磬穿林响，忽作玻璃碎地声。</a:t>
            </a:r>
            <a:endParaRPr kumimoji="0" lang="zh-CN" altLang="en-US" sz="32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419475" y="915988"/>
            <a:ext cx="7207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203575" y="1851025"/>
            <a:ext cx="24479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708400" y="3867150"/>
            <a:ext cx="46831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7"/>
          <p:cNvSpPr txBox="1"/>
          <p:nvPr/>
        </p:nvSpPr>
        <p:spPr>
          <a:xfrm>
            <a:off x="989013" y="428625"/>
            <a:ext cx="23495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幼小的孩子。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TextBox 7"/>
          <p:cNvSpPr txBox="1"/>
          <p:nvPr/>
        </p:nvSpPr>
        <p:spPr>
          <a:xfrm>
            <a:off x="3230563" y="895350"/>
            <a:ext cx="64230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   早晨从金属盆里把冰取出来。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364163" y="2859088"/>
            <a:ext cx="46831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7"/>
          <p:cNvSpPr txBox="1"/>
          <p:nvPr/>
        </p:nvSpPr>
        <p:spPr>
          <a:xfrm>
            <a:off x="2311400" y="1879600"/>
            <a:ext cx="68008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一种金属打击乐器，形状像钟，有长柄。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TextBox 7"/>
          <p:cNvSpPr txBox="1"/>
          <p:nvPr/>
        </p:nvSpPr>
        <p:spPr>
          <a:xfrm>
            <a:off x="3708400" y="3792538"/>
            <a:ext cx="49990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一种打击乐器，形状像曲尺。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70363" y="-1560512"/>
            <a:ext cx="118427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1400" b="1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b="1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-2497137" y="1998663"/>
            <a:ext cx="403225" cy="1169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1400" b="1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b="1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6637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68738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8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2300" y="1828800"/>
            <a:ext cx="401638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9" name="文本框 51"/>
          <p:cNvSpPr txBox="1"/>
          <p:nvPr/>
        </p:nvSpPr>
        <p:spPr>
          <a:xfrm rot="-1160763">
            <a:off x="1485900" y="-1481137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" name="文本框 50"/>
          <p:cNvSpPr txBox="1">
            <a:spLocks noChangeArrowheads="1"/>
          </p:cNvSpPr>
          <p:nvPr/>
        </p:nvSpPr>
        <p:spPr bwMode="auto">
          <a:xfrm rot="1480325">
            <a:off x="6089650" y="-1462087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46"/>
          <p:cNvSpPr txBox="1">
            <a:spLocks noChangeArrowheads="1"/>
          </p:cNvSpPr>
          <p:nvPr/>
        </p:nvSpPr>
        <p:spPr bwMode="auto">
          <a:xfrm rot="21429897">
            <a:off x="-2490787" y="7143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42" name="文本框 32"/>
          <p:cNvSpPr txBox="1"/>
          <p:nvPr/>
        </p:nvSpPr>
        <p:spPr>
          <a:xfrm rot="-880739">
            <a:off x="-2549525" y="45085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7" name="文本框 49"/>
          <p:cNvSpPr txBox="1">
            <a:spLocks noChangeArrowheads="1"/>
          </p:cNvSpPr>
          <p:nvPr/>
        </p:nvSpPr>
        <p:spPr bwMode="auto">
          <a:xfrm rot="21429897">
            <a:off x="781050" y="67897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45"/>
          <p:cNvSpPr txBox="1">
            <a:spLocks noChangeArrowheads="1"/>
          </p:cNvSpPr>
          <p:nvPr/>
        </p:nvSpPr>
        <p:spPr bwMode="auto">
          <a:xfrm rot="20220000">
            <a:off x="7572375" y="68024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47"/>
          <p:cNvSpPr txBox="1">
            <a:spLocks noChangeArrowheads="1"/>
          </p:cNvSpPr>
          <p:nvPr/>
        </p:nvSpPr>
        <p:spPr bwMode="auto">
          <a:xfrm rot="18143362">
            <a:off x="10735469" y="42203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45"/>
          <p:cNvSpPr txBox="1">
            <a:spLocks noChangeArrowheads="1"/>
          </p:cNvSpPr>
          <p:nvPr/>
        </p:nvSpPr>
        <p:spPr bwMode="auto">
          <a:xfrm rot="17097278">
            <a:off x="10676731" y="11247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Box 2"/>
          <p:cNvSpPr txBox="1"/>
          <p:nvPr/>
        </p:nvSpPr>
        <p:spPr>
          <a:xfrm>
            <a:off x="1176338" y="576263"/>
            <a:ext cx="3887787" cy="1531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稚子金盆脱晓冰，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彩丝穿取当银钲。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10311"/>
          <a:stretch>
            <a:fillRect/>
          </a:stretch>
        </p:blipFill>
        <p:spPr>
          <a:xfrm>
            <a:off x="5220072" y="195486"/>
            <a:ext cx="2808312" cy="2557116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文本框 4"/>
          <p:cNvSpPr txBox="1"/>
          <p:nvPr/>
        </p:nvSpPr>
        <p:spPr>
          <a:xfrm>
            <a:off x="546100" y="2108200"/>
            <a:ext cx="12604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诗意：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546100" y="2506663"/>
            <a:ext cx="8051800" cy="2509838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808355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清晨，满脸稚气的小孩将夜间冻结在盆中的冰块取出，用彩丝穿过冰块，提在手中，就像一个银钲。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323850" y="720725"/>
            <a:ext cx="2087563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诗句赏析：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1419225"/>
            <a:ext cx="7993063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8355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通过对小孩子一系列动作的描写，写出了孩子取冰时的欣喜、穿丝时的小心。“脱”字形象传神地写出了孩子取冰块的样子。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176" y="3205868"/>
            <a:ext cx="2380798" cy="16859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Box 2"/>
          <p:cNvSpPr txBox="1"/>
          <p:nvPr/>
        </p:nvSpPr>
        <p:spPr>
          <a:xfrm>
            <a:off x="4284663" y="850900"/>
            <a:ext cx="3887787" cy="1531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敲成玉磬穿林响，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忽作玻璃碎地声。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横卷形 4"/>
          <p:cNvSpPr/>
          <p:nvPr/>
        </p:nvSpPr>
        <p:spPr>
          <a:xfrm>
            <a:off x="466725" y="2932113"/>
            <a:ext cx="8280400" cy="2009775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808355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轻轻敲打，清脆的响声穿林而过。忽然冰块落地，发出如玻璃破碎一般的声音。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855" y="720149"/>
            <a:ext cx="2675401" cy="1793355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468313" y="2330450"/>
            <a:ext cx="1260475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诗意：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468313" y="698500"/>
            <a:ext cx="2087562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诗句赏析：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8313" y="1404938"/>
            <a:ext cx="8064500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8355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前一句诗写出了孩子敲冰块时的得意，后一句诗写出了孩子的懊恼，表达了作者对孩子的喜爱之情。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10311"/>
          <a:stretch>
            <a:fillRect/>
          </a:stretch>
        </p:blipFill>
        <p:spPr>
          <a:xfrm>
            <a:off x="5220072" y="2715766"/>
            <a:ext cx="2020755" cy="18400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11188" y="911225"/>
            <a:ext cx="7993063" cy="1196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indent="808355" defTabSz="914400" eaLnBrk="1" hangingPunct="1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稚子是怎么玩冰块的？你是从哪些词语想象到的？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188" y="2211388"/>
            <a:ext cx="8208962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5180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孩子清晨将冻了一夜的冰块从盆中取出来，用彩色的丝线穿过冰块，提在手中，当作银钲敲打。我是从“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脱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敲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想象到儿童“弄冰”的过程的。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11188" y="911225"/>
            <a:ext cx="7705725" cy="1196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indent="808355" defTabSz="914400" eaLnBrk="1" hangingPunct="1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孩子在玩冰块时的心理发生了怎样的变化？你从中感受到了什么？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188" y="2211388"/>
            <a:ext cx="8208962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“脱”晓冰、“穿”彩丝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小心、谨慎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“敲”冰块发出清脆的声响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冰块“碎地”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懊恼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charRg st="19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3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charRg st="36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圆角矩形 7"/>
          <p:cNvSpPr/>
          <p:nvPr/>
        </p:nvSpPr>
        <p:spPr>
          <a:xfrm>
            <a:off x="3671888" y="0"/>
            <a:ext cx="1729845" cy="646986"/>
          </a:xfrm>
          <a:prstGeom prst="round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新课导入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6148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8" y="1316038"/>
            <a:ext cx="4897437" cy="2751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框 2"/>
          <p:cNvSpPr txBox="1"/>
          <p:nvPr/>
        </p:nvSpPr>
        <p:spPr>
          <a:xfrm>
            <a:off x="2103438" y="717550"/>
            <a:ext cx="49371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同学们还记得这首古诗吗？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50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0025" y="4067175"/>
            <a:ext cx="3571875" cy="912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47925" y="1023938"/>
            <a:ext cx="4248150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你从中感受到了什么？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450" y="2716213"/>
            <a:ext cx="38893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孩子的纯真、可爱。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1161" y="1938063"/>
            <a:ext cx="3050521" cy="2160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2311400" y="1352550"/>
            <a:ext cx="3071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金  彩  银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11400" y="2181225"/>
            <a:ext cx="30702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金盆  银钲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11400" y="3009900"/>
            <a:ext cx="389413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玉磬  玻璃碎地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1852613" y="1149350"/>
            <a:ext cx="431800" cy="3273425"/>
          </a:xfrm>
          <a:prstGeom prst="leftBrace">
            <a:avLst>
              <a:gd name="adj1" fmla="val 53013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左大括号 19"/>
          <p:cNvSpPr/>
          <p:nvPr/>
        </p:nvSpPr>
        <p:spPr>
          <a:xfrm flipH="1">
            <a:off x="6015038" y="1195388"/>
            <a:ext cx="431800" cy="3227388"/>
          </a:xfrm>
          <a:prstGeom prst="leftBrace">
            <a:avLst>
              <a:gd name="adj1" fmla="val 53013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446838" y="2171700"/>
            <a:ext cx="1833563" cy="10763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天真可爱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自得其乐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1157288" y="1936750"/>
            <a:ext cx="677863" cy="1812925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稚子弄冰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70363" y="-1560512"/>
            <a:ext cx="118427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1400" b="1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b="1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2497137" y="1998663"/>
            <a:ext cx="403225" cy="1169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1400" b="1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b="1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4827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68738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8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2300" y="1828800"/>
            <a:ext cx="401638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9" name="文本框 51"/>
          <p:cNvSpPr txBox="1"/>
          <p:nvPr/>
        </p:nvSpPr>
        <p:spPr>
          <a:xfrm rot="-1160763">
            <a:off x="1485900" y="-1481137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5" name="文本框 50"/>
          <p:cNvSpPr txBox="1">
            <a:spLocks noChangeArrowheads="1"/>
          </p:cNvSpPr>
          <p:nvPr/>
        </p:nvSpPr>
        <p:spPr bwMode="auto">
          <a:xfrm rot="1480325">
            <a:off x="6089650" y="-1462087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46"/>
          <p:cNvSpPr txBox="1">
            <a:spLocks noChangeArrowheads="1"/>
          </p:cNvSpPr>
          <p:nvPr/>
        </p:nvSpPr>
        <p:spPr bwMode="auto">
          <a:xfrm rot="21429897">
            <a:off x="-2490787" y="7143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32" name="文本框 32"/>
          <p:cNvSpPr txBox="1"/>
          <p:nvPr/>
        </p:nvSpPr>
        <p:spPr>
          <a:xfrm rot="-880739">
            <a:off x="-2549525" y="45085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8" name="文本框 49"/>
          <p:cNvSpPr txBox="1">
            <a:spLocks noChangeArrowheads="1"/>
          </p:cNvSpPr>
          <p:nvPr/>
        </p:nvSpPr>
        <p:spPr bwMode="auto">
          <a:xfrm rot="21429897">
            <a:off x="781050" y="67897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45"/>
          <p:cNvSpPr txBox="1">
            <a:spLocks noChangeArrowheads="1"/>
          </p:cNvSpPr>
          <p:nvPr/>
        </p:nvSpPr>
        <p:spPr bwMode="auto">
          <a:xfrm rot="20220000">
            <a:off x="7572375" y="68024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47"/>
          <p:cNvSpPr txBox="1">
            <a:spLocks noChangeArrowheads="1"/>
          </p:cNvSpPr>
          <p:nvPr/>
        </p:nvSpPr>
        <p:spPr bwMode="auto">
          <a:xfrm rot="18143362">
            <a:off x="10735469" y="42203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45"/>
          <p:cNvSpPr txBox="1">
            <a:spLocks noChangeArrowheads="1"/>
          </p:cNvSpPr>
          <p:nvPr/>
        </p:nvSpPr>
        <p:spPr bwMode="auto">
          <a:xfrm rot="17097278">
            <a:off x="10676731" y="11247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11400" y="3836988"/>
            <a:ext cx="348297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动作：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脱  穿  敲</a:t>
            </a:r>
            <a:endParaRPr lang="zh-CN" altLang="en-US" sz="3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结构梳理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19" grpId="0" animBg="1"/>
      <p:bldP spid="20" grpId="0" animBg="1"/>
      <p:bldP spid="21" grpId="0"/>
      <p:bldP spid="22" grpId="0"/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4" name="Rectangle 7"/>
          <p:cNvSpPr/>
          <p:nvPr/>
        </p:nvSpPr>
        <p:spPr>
          <a:xfrm>
            <a:off x="900113" y="1611313"/>
            <a:ext cx="7343775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8355"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稚子弄冰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写了幼童在严寒天气弄冰玩耍、自得其乐的场景，表达出作者对孩子的喜爱之情。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6866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7138" y="966788"/>
            <a:ext cx="6619875" cy="373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文本框 1"/>
          <p:cNvSpPr txBox="1"/>
          <p:nvPr/>
        </p:nvSpPr>
        <p:spPr>
          <a:xfrm>
            <a:off x="2124075" y="1779588"/>
            <a:ext cx="1655763" cy="1052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村晚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7"/>
          <p:cNvSpPr/>
          <p:nvPr/>
        </p:nvSpPr>
        <p:spPr>
          <a:xfrm>
            <a:off x="3671888" y="0"/>
            <a:ext cx="1729845" cy="646986"/>
          </a:xfrm>
          <a:prstGeom prst="round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2339975" y="1509713"/>
            <a:ext cx="4967288" cy="3416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草满池塘水满陂，山衔落日浸寒漪。牧童归去横牛背，短笛无腔信口吹。</a:t>
            </a:r>
            <a:endParaRPr kumimoji="0" lang="zh-CN" altLang="en-US" sz="36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4" name="矩形 2"/>
          <p:cNvSpPr>
            <a:spLocks noChangeArrowheads="1"/>
          </p:cNvSpPr>
          <p:nvPr/>
        </p:nvSpPr>
        <p:spPr bwMode="auto">
          <a:xfrm>
            <a:off x="3684588" y="161925"/>
            <a:ext cx="1835150" cy="12700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村 晚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[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]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雷震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032500" y="2093913"/>
            <a:ext cx="6492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yī</a:t>
            </a:r>
            <a:endParaRPr lang="en-US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335338" y="1668463"/>
            <a:ext cx="468312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587875" y="1670050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335338" y="2447925"/>
            <a:ext cx="468312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559300" y="2443163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335338" y="3303588"/>
            <a:ext cx="468312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559300" y="3297238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05513" y="2481263"/>
            <a:ext cx="606425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2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漪</a:t>
            </a:r>
            <a:endParaRPr kumimoji="0" lang="zh-CN" altLang="en-US" sz="3600" b="1" i="0" u="none" strike="noStrike" kern="1200" cap="none" spc="12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43275" y="4114800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95813" y="4114800"/>
            <a:ext cx="468312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初读诗歌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4" grpId="0"/>
      <p:bldP spid="46" grpId="0"/>
      <p:bldP spid="50" grpId="0"/>
      <p:bldP spid="51" grpId="0"/>
      <p:bldP spid="31" grpId="0"/>
      <p:bldP spid="34" grpId="0"/>
      <p:bldP spid="35" grpId="0"/>
      <p:bldP spid="36" grpId="0"/>
      <p:bldP spid="4" grpId="0"/>
      <p:bldP spid="17" grpId="0"/>
      <p:bldP spid="1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2"/>
          <p:cNvPicPr>
            <a:picLocks noChangeAspect="1"/>
          </p:cNvPicPr>
          <p:nvPr/>
        </p:nvPicPr>
        <p:blipFill>
          <a:blip r:embed="rId1"/>
          <a:srcRect t="37708" r="18152" b="11411"/>
          <a:stretch>
            <a:fillRect/>
          </a:stretch>
        </p:blipFill>
        <p:spPr>
          <a:xfrm>
            <a:off x="-44450" y="-28575"/>
            <a:ext cx="9215438" cy="517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4" name="文本框 2"/>
          <p:cNvSpPr txBox="1"/>
          <p:nvPr/>
        </p:nvSpPr>
        <p:spPr>
          <a:xfrm>
            <a:off x="1331913" y="1827213"/>
            <a:ext cx="6911975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自由读一读，对照注释，说说每句诗是什么意思。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900113" y="700088"/>
            <a:ext cx="4967288" cy="4324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草满池塘水满陂，山衔落日浸寒漪。牧童归去横牛背，短笛无腔信口吹。</a:t>
            </a:r>
            <a:endParaRPr kumimoji="0" lang="zh-CN" altLang="en-US" sz="36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4" name="矩形 2"/>
          <p:cNvSpPr>
            <a:spLocks noChangeArrowheads="1"/>
          </p:cNvSpPr>
          <p:nvPr/>
        </p:nvSpPr>
        <p:spPr bwMode="auto">
          <a:xfrm>
            <a:off x="2338388" y="330200"/>
            <a:ext cx="13430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村 晚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679950" y="1635125"/>
            <a:ext cx="4318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7"/>
          <p:cNvSpPr txBox="1"/>
          <p:nvPr/>
        </p:nvSpPr>
        <p:spPr>
          <a:xfrm>
            <a:off x="4427538" y="730250"/>
            <a:ext cx="11128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池岸。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689475" y="2740025"/>
            <a:ext cx="4318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7"/>
          <p:cNvSpPr txBox="1"/>
          <p:nvPr/>
        </p:nvSpPr>
        <p:spPr>
          <a:xfrm>
            <a:off x="3960813" y="1747838"/>
            <a:ext cx="20415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水中的波纹。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808288" y="4927600"/>
            <a:ext cx="4318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7"/>
          <p:cNvSpPr txBox="1"/>
          <p:nvPr/>
        </p:nvSpPr>
        <p:spPr>
          <a:xfrm>
            <a:off x="2622550" y="3963988"/>
            <a:ext cx="11128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曲调。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492500" y="4927600"/>
            <a:ext cx="9350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7"/>
          <p:cNvSpPr txBox="1"/>
          <p:nvPr/>
        </p:nvSpPr>
        <p:spPr>
          <a:xfrm>
            <a:off x="3624263" y="3963988"/>
            <a:ext cx="111283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随口。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3038" y="1802949"/>
            <a:ext cx="3051944" cy="2161248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3" name="文本框 12"/>
          <p:cNvSpPr txBox="1"/>
          <p:nvPr/>
        </p:nvSpPr>
        <p:spPr>
          <a:xfrm>
            <a:off x="4170363" y="-1560512"/>
            <a:ext cx="118427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1400" b="1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b="1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-2497137" y="1998663"/>
            <a:ext cx="403225" cy="1169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1400" b="1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b="1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995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68738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2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2300" y="1828800"/>
            <a:ext cx="401638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53" name="文本框 51"/>
          <p:cNvSpPr txBox="1"/>
          <p:nvPr/>
        </p:nvSpPr>
        <p:spPr>
          <a:xfrm rot="-1160763">
            <a:off x="1485900" y="-1481137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" name="文本框 50"/>
          <p:cNvSpPr txBox="1">
            <a:spLocks noChangeArrowheads="1"/>
          </p:cNvSpPr>
          <p:nvPr/>
        </p:nvSpPr>
        <p:spPr bwMode="auto">
          <a:xfrm rot="1480325">
            <a:off x="6089650" y="-1462087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46"/>
          <p:cNvSpPr txBox="1">
            <a:spLocks noChangeArrowheads="1"/>
          </p:cNvSpPr>
          <p:nvPr/>
        </p:nvSpPr>
        <p:spPr bwMode="auto">
          <a:xfrm rot="21429897">
            <a:off x="-2490787" y="7143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56" name="文本框 32"/>
          <p:cNvSpPr txBox="1"/>
          <p:nvPr/>
        </p:nvSpPr>
        <p:spPr>
          <a:xfrm rot="-880739">
            <a:off x="-2549525" y="45085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9" name="文本框 49"/>
          <p:cNvSpPr txBox="1">
            <a:spLocks noChangeArrowheads="1"/>
          </p:cNvSpPr>
          <p:nvPr/>
        </p:nvSpPr>
        <p:spPr bwMode="auto">
          <a:xfrm rot="21429897">
            <a:off x="781050" y="67897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45"/>
          <p:cNvSpPr txBox="1">
            <a:spLocks noChangeArrowheads="1"/>
          </p:cNvSpPr>
          <p:nvPr/>
        </p:nvSpPr>
        <p:spPr bwMode="auto">
          <a:xfrm rot="20220000">
            <a:off x="7572375" y="68024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47"/>
          <p:cNvSpPr txBox="1">
            <a:spLocks noChangeArrowheads="1"/>
          </p:cNvSpPr>
          <p:nvPr/>
        </p:nvSpPr>
        <p:spPr bwMode="auto">
          <a:xfrm rot="18143362">
            <a:off x="10735469" y="42203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45"/>
          <p:cNvSpPr txBox="1">
            <a:spLocks noChangeArrowheads="1"/>
          </p:cNvSpPr>
          <p:nvPr/>
        </p:nvSpPr>
        <p:spPr bwMode="auto">
          <a:xfrm rot="17097278">
            <a:off x="10676731" y="11247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4" grpId="0"/>
      <p:bldP spid="20" grpId="0"/>
      <p:bldP spid="22" grpId="0"/>
      <p:bldP spid="24" grpId="0"/>
      <p:bldP spid="2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Box 2"/>
          <p:cNvSpPr txBox="1"/>
          <p:nvPr/>
        </p:nvSpPr>
        <p:spPr>
          <a:xfrm>
            <a:off x="1116013" y="889000"/>
            <a:ext cx="3887787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草满池塘水满陂，山衔落日浸寒漪。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468313" y="2674938"/>
            <a:ext cx="7993063" cy="2376488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808355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在四周长满青草的池塘里，池水高涨。太阳正要落山，红红的火球好像被远山衔在嘴里，倒映在清凉的水波中。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/>
          <a:srcRect b="6300"/>
          <a:stretch>
            <a:fillRect/>
          </a:stretch>
        </p:blipFill>
        <p:spPr>
          <a:xfrm>
            <a:off x="5076055" y="699543"/>
            <a:ext cx="3163082" cy="1975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485775" y="2284413"/>
            <a:ext cx="126047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诗意：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"/>
          <p:cNvSpPr txBox="1"/>
          <p:nvPr/>
        </p:nvSpPr>
        <p:spPr>
          <a:xfrm>
            <a:off x="468313" y="595313"/>
            <a:ext cx="2087562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诗句赏析：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288" y="1203325"/>
            <a:ext cx="813752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8355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“满”字，写出了水草丰美的景象；“衔”字写出了落日挂在山头，远山和落日挨得很近、相互映衬的样子；“浸”字写出了远山和落日倒映在水中的景象，生动形象。这幅画面中有绿草、碧水、青山、落日，色彩绚丽，让人觉得宁静、悠闲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080" y="834479"/>
            <a:ext cx="2896673" cy="2051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3011" name="TextBox 2"/>
          <p:cNvSpPr txBox="1"/>
          <p:nvPr/>
        </p:nvSpPr>
        <p:spPr>
          <a:xfrm>
            <a:off x="565150" y="835025"/>
            <a:ext cx="4537075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牧童归去横牛背，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短笛无腔信口吹。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横卷形 4"/>
          <p:cNvSpPr/>
          <p:nvPr/>
        </p:nvSpPr>
        <p:spPr>
          <a:xfrm>
            <a:off x="558800" y="3076575"/>
            <a:ext cx="7773988" cy="1766888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808355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放牛回家的孩子横坐在牛背上，拿着短笛随意地吹奏。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4213" y="2446338"/>
            <a:ext cx="1258887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诗意：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https://timgsa.baidu.com/timg?image&amp;quality=80&amp;size=b9999_10000&amp;sec=1572840242697&amp;di=8c23510aa79b93b755b6c6ec2376b3d6&amp;imgtype=0&amp;src=http%3A%2F%2Fimg.mp.itc.cn%2Fupload%2F20160922%2Fc606c21f08924bab85eac2036a905d51_th.jpg"/>
          <p:cNvPicPr>
            <a:picLocks noChangeAspect="1"/>
          </p:cNvPicPr>
          <p:nvPr/>
        </p:nvPicPr>
        <p:blipFill>
          <a:blip r:embed="rId1"/>
          <a:srcRect t="11789" b="7314"/>
          <a:stretch>
            <a:fillRect/>
          </a:stretch>
        </p:blipFill>
        <p:spPr>
          <a:xfrm>
            <a:off x="0" y="-20637"/>
            <a:ext cx="9144000" cy="516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2"/>
          <p:cNvSpPr txBox="1"/>
          <p:nvPr/>
        </p:nvSpPr>
        <p:spPr>
          <a:xfrm>
            <a:off x="1363663" y="2251075"/>
            <a:ext cx="6480175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儿童散学归来早，忙趁东风放纸鸢。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63713" y="977900"/>
            <a:ext cx="5616575" cy="11953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古时候的儿童除了放风筝还会做些什么呢？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新课导入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1"/>
          <p:cNvSpPr txBox="1"/>
          <p:nvPr/>
        </p:nvSpPr>
        <p:spPr>
          <a:xfrm>
            <a:off x="755650" y="842963"/>
            <a:ext cx="20875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诗句赏析：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1851025"/>
            <a:ext cx="74168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8355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这两句诗写牧童的活动，“横牛背”和“信口吹”生动地表现出牧童的调皮天真和悠闲自在。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84213" y="623888"/>
            <a:ext cx="7993063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indent="808355" defTabSz="914400" eaLnBrk="1" hangingPunct="1">
              <a:lnSpc>
                <a:spcPct val="120000"/>
              </a:lnSpc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村晚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一诗中描绘了哪些景物？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4213" y="1217613"/>
            <a:ext cx="81359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8355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绿草、碧水、远山、落日等。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4213" y="1924050"/>
            <a:ext cx="7993063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indent="808355" defTabSz="914400" eaLnBrk="1" hangingPunct="1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将这些景物组合起来，你仿佛看到了一幅怎样的画面？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4213" y="3119438"/>
            <a:ext cx="8135937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8355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夕阳西下，青山和夕阳相互映衬，池塘水草丰美，水面泛起金色的光芒，牧童正横坐在牛背上随意地吹着手中的笛子。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84213" y="987425"/>
            <a:ext cx="7993063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indent="808355" defTabSz="914400" eaLnBrk="1" hangingPunct="1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三首古诗的内容有什么相同之处？又有什么不同之处？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4213" y="2212975"/>
            <a:ext cx="8135937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8355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相同：这三首古诗都写了儿童的生活，第一首写了童孙学种瓜，第二首写了稚子弄冰，第三首写了牧童横牛背、信口吹短笛。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7"/>
          <p:cNvSpPr txBox="1"/>
          <p:nvPr/>
        </p:nvSpPr>
        <p:spPr>
          <a:xfrm>
            <a:off x="684213" y="1677988"/>
            <a:ext cx="8135937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8355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不同：儿童活动的环境各异，第一首是农忙时的村庄，第二首是寒冬时的村庄，第三首是夕阳西下的池塘边。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2313" y="2211388"/>
            <a:ext cx="825500" cy="1114425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村晚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493838" y="1446213"/>
            <a:ext cx="431800" cy="2878138"/>
          </a:xfrm>
          <a:prstGeom prst="leftBrace">
            <a:avLst>
              <a:gd name="adj1" fmla="val 84146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82788" y="1331913"/>
            <a:ext cx="2051050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草满 水满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山衔落日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92300" y="3030538"/>
            <a:ext cx="1565275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横牛背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信口吹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 flipH="1">
            <a:off x="4033838" y="1485900"/>
            <a:ext cx="269875" cy="1046163"/>
          </a:xfrm>
          <a:prstGeom prst="leftBrace">
            <a:avLst>
              <a:gd name="adj1" fmla="val 84146"/>
              <a:gd name="adj2" fmla="val 49757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左大括号 15"/>
          <p:cNvSpPr/>
          <p:nvPr/>
        </p:nvSpPr>
        <p:spPr>
          <a:xfrm flipH="1">
            <a:off x="4073525" y="3194050"/>
            <a:ext cx="190500" cy="979488"/>
          </a:xfrm>
          <a:prstGeom prst="leftBrace">
            <a:avLst>
              <a:gd name="adj1" fmla="val 84146"/>
              <a:gd name="adj2" fmla="val 49757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10063" y="1651000"/>
            <a:ext cx="14303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景（美）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10063" y="3325813"/>
            <a:ext cx="1562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人（闲）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 flipH="1">
            <a:off x="6118225" y="1406525"/>
            <a:ext cx="512763" cy="2905125"/>
          </a:xfrm>
          <a:prstGeom prst="leftBrace">
            <a:avLst>
              <a:gd name="adj1" fmla="val 84146"/>
              <a:gd name="adj2" fmla="val 49757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77050" y="1485900"/>
            <a:ext cx="1465263" cy="2759075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无忧无虑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j-ea"/>
              <a:ea typeface="+mj-ea"/>
              <a:cs typeface="+mn-cs"/>
            </a:endParaRPr>
          </a:p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悠闲自在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结构梳理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13" grpId="0"/>
      <p:bldP spid="15" grpId="0" animBg="1"/>
      <p:bldP spid="16" grpId="0" animBg="1"/>
      <p:bldP spid="17" grpId="0"/>
      <p:bldP spid="18" grpId="0"/>
      <p:bldP spid="21" grpId="0" animBg="1"/>
      <p:bldP spid="2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4" name="Rectangle 7"/>
          <p:cNvSpPr/>
          <p:nvPr/>
        </p:nvSpPr>
        <p:spPr>
          <a:xfrm>
            <a:off x="1042988" y="1419225"/>
            <a:ext cx="503237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8355"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村晚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展示了一幅饶有生活情趣的牧童骑牛晚归图，表现出牧童的调皮天真和悠闲自在。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8184" y="1422426"/>
            <a:ext cx="2597394" cy="2559436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3276600" y="771525"/>
            <a:ext cx="1584325" cy="6477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拓展一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5580063" y="771525"/>
            <a:ext cx="1584325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拓展二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拓展延伸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3779838" y="268288"/>
            <a:ext cx="1584325" cy="6477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拓展一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7019925" y="4102100"/>
            <a:ext cx="1152525" cy="6477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返回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5">
            <a:hlinkClick r:id="rId2" action="ppaction://hlinkfile"/>
          </p:cNvPr>
          <p:cNvSpPr txBox="1"/>
          <p:nvPr/>
        </p:nvSpPr>
        <p:spPr>
          <a:xfrm>
            <a:off x="2144713" y="1055688"/>
            <a:ext cx="4854575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欣赏视频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古时儿童玩具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》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51205" name="图片 9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4463" y="1820863"/>
            <a:ext cx="3713162" cy="2097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6" name="Picture 4" descr="点击画面">
            <a:hlinkClick r:id="rId3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5775" y="4130675"/>
            <a:ext cx="3030538" cy="773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拓展延伸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779838" y="339725"/>
            <a:ext cx="1584325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拓展二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>
            <a:hlinkClick r:id="rId1" action="ppaction://hlinkfile"/>
          </p:cNvPr>
          <p:cNvSpPr txBox="1"/>
          <p:nvPr/>
        </p:nvSpPr>
        <p:spPr>
          <a:xfrm>
            <a:off x="2668588" y="1055688"/>
            <a:ext cx="3744913" cy="682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欣赏视频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观游鱼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》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52228" name="图片 4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 t="26199" b="9401"/>
          <a:stretch>
            <a:fillRect/>
          </a:stretch>
        </p:blipFill>
        <p:spPr>
          <a:xfrm>
            <a:off x="2700338" y="1738313"/>
            <a:ext cx="3713162" cy="2262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9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5938" y="4130675"/>
            <a:ext cx="3032125" cy="773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7308850" y="4130675"/>
            <a:ext cx="1150938" cy="5810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返回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拓展延伸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文本框 2"/>
          <p:cNvSpPr txBox="1"/>
          <p:nvPr/>
        </p:nvSpPr>
        <p:spPr>
          <a:xfrm>
            <a:off x="1419225" y="1058863"/>
            <a:ext cx="6196013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一、给加点字词选择正确的解释。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3251" name="文本框 3"/>
          <p:cNvSpPr txBox="1"/>
          <p:nvPr/>
        </p:nvSpPr>
        <p:spPr>
          <a:xfrm>
            <a:off x="2282825" y="1743075"/>
            <a:ext cx="6840538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稚子金盆脱晓冰（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A.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幼小的孩子。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B.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不懂事的孩子。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C.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天真活泼的男孩子。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83275" y="1860550"/>
            <a:ext cx="3921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A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3253" name="文本框 6"/>
          <p:cNvSpPr txBox="1"/>
          <p:nvPr/>
        </p:nvSpPr>
        <p:spPr>
          <a:xfrm>
            <a:off x="2374900" y="2149475"/>
            <a:ext cx="41751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4" name="文本框 14"/>
          <p:cNvSpPr txBox="1"/>
          <p:nvPr/>
        </p:nvSpPr>
        <p:spPr>
          <a:xfrm>
            <a:off x="2760663" y="2149475"/>
            <a:ext cx="41751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随堂练习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矩形 3"/>
          <p:cNvSpPr/>
          <p:nvPr/>
        </p:nvSpPr>
        <p:spPr>
          <a:xfrm>
            <a:off x="3492500" y="411163"/>
            <a:ext cx="3743325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四时田园杂兴</a:t>
            </a:r>
            <a:endParaRPr lang="en-US" altLang="zh-CN" sz="4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（其三十一）</a:t>
            </a:r>
            <a:endParaRPr lang="zh-CN" altLang="en-US" sz="4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81025" y="785813"/>
            <a:ext cx="4967288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二、品读诗句，完成练习。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54275" name="文本框 2"/>
          <p:cNvSpPr txBox="1"/>
          <p:nvPr/>
        </p:nvSpPr>
        <p:spPr>
          <a:xfrm>
            <a:off x="1366838" y="1492250"/>
            <a:ext cx="6408737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敲成玉磬穿林响，忽作玻璃碎地声。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76375" y="2166938"/>
            <a:ext cx="7632700" cy="2455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这句诗是从（   ）的角度来描写的。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A.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视觉  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B.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听觉 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C.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嗅觉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这句话运用了（   ）的修辞手法。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A.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夸张  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B.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比喻 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C.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拟人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51363" y="2174875"/>
            <a:ext cx="3921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62525" y="3338513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随堂练习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文本框 1"/>
          <p:cNvSpPr txBox="1"/>
          <p:nvPr/>
        </p:nvSpPr>
        <p:spPr>
          <a:xfrm>
            <a:off x="1187450" y="1276350"/>
            <a:ext cx="2736850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所见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袁枚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牧童骑黄牛，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歌声振林樾。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意欲捕鸣蝉，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忽然闭口立。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9952" y="1779662"/>
            <a:ext cx="3960440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539750" y="681038"/>
            <a:ext cx="2879725" cy="682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三、课外阅读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随堂练习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文本框 1"/>
          <p:cNvSpPr txBox="1"/>
          <p:nvPr/>
        </p:nvSpPr>
        <p:spPr>
          <a:xfrm>
            <a:off x="1003300" y="1131888"/>
            <a:ext cx="64817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诗中的牧童是怎样的形象？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0763" y="1924050"/>
            <a:ext cx="734377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“骑黄牛”“歌声”体现了牧童的无忧无虑，悠闲自得；“忽然闭口立”体现了牧童的活泼机灵。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随堂练习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62013" y="1790700"/>
            <a:ext cx="7605712" cy="335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723900"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朗读指导：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四时田园杂兴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（其三十一）朗读前两句诗可以语速稍快些，表现出乡村耕种劳作的繁忙景象；后两句可以语速稍缓，读“学种瓜”时语调微微上扬，表现出乡村孩子的天真。朗读停顿划分如下：昼出耘田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夜绩麻，村庄儿女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各当家。童孙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未解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供耕织，也傍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桑阴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学种瓜。</a:t>
            </a:r>
            <a:endParaRPr lang="zh-CN" altLang="en-US" sz="28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347" name="组合 3"/>
          <p:cNvGrpSpPr/>
          <p:nvPr/>
        </p:nvGrpSpPr>
        <p:grpSpPr>
          <a:xfrm>
            <a:off x="444500" y="592138"/>
            <a:ext cx="8023225" cy="1282700"/>
            <a:chOff x="531894" y="996950"/>
            <a:chExt cx="8023709" cy="1281889"/>
          </a:xfrm>
        </p:grpSpPr>
        <p:sp>
          <p:nvSpPr>
            <p:cNvPr id="57349" name="TextBox 1"/>
            <p:cNvSpPr txBox="1"/>
            <p:nvPr/>
          </p:nvSpPr>
          <p:spPr>
            <a:xfrm>
              <a:off x="949432" y="996950"/>
              <a:ext cx="7606171" cy="12818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有感情地朗读课文。背诵课文。默写</a:t>
              </a:r>
              <a:r>
                <a:rPr lang="en-US" altLang="zh-CN" sz="32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《</a:t>
              </a:r>
              <a:r>
                <a:rPr lang="zh-CN" altLang="en-US" sz="32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四时田园杂兴</a:t>
              </a:r>
              <a:r>
                <a:rPr lang="en-US" altLang="zh-CN" sz="32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》</a:t>
              </a:r>
              <a:r>
                <a:rPr lang="zh-CN" altLang="en-US" sz="32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（其三十一）。</a:t>
              </a:r>
              <a:endPara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57350" name="Picture 2" descr="E:\陈文丽\人一语大课堂正文\印标.tif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1894" y="1149614"/>
              <a:ext cx="465137" cy="4683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7012" y="73818"/>
            <a:ext cx="420097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课后习题参考答案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62013" y="1784350"/>
            <a:ext cx="7605712" cy="157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723900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稚子弄冰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这一首诗，可以边读边想象稚子先得意后懊恼的心理活动，试着通过语气、语速的变化表现出稚子情绪的变化。</a:t>
            </a:r>
            <a:endParaRPr lang="zh-CN" altLang="en-US" sz="28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7012" y="73818"/>
            <a:ext cx="420097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课后习题参考答案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62013" y="987425"/>
            <a:ext cx="7605712" cy="335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723900" eaLnBrk="1" hangingPunct="1">
              <a:lnSpc>
                <a:spcPct val="110000"/>
              </a:lnSpc>
            </a:pP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村晚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朗读前两句诗可将语速放缓，重读两个“满”字，“水满陂”“浸寒漪”的尾音稍微拉长，表现出恬静悠远的感觉；后两句中的“横”“信口”可略微拖长，表现出牧童的悠闲自在。朗读停顿划分如下：草满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池塘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水满陂，山衔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落日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浸寒漪。牧童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归去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横牛背，短笛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无腔</a:t>
            </a:r>
            <a:r>
              <a:rPr lang="en-US" altLang="zh-CN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信口吹。</a:t>
            </a:r>
            <a:endParaRPr lang="zh-CN" altLang="en-US" sz="28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7012" y="73818"/>
            <a:ext cx="420097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课后习题参考答案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62013" y="1203325"/>
            <a:ext cx="7605712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12800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背诵指导：背诵古诗时，可以入情入境地朗读，边读边想象画面，反复朗读，自然就可以背诵了；默写古诗时，要注意“杂”字的下面，不要写成“木”；“昼”字的下边是“旦”，不要写成“亘”。</a:t>
            </a:r>
            <a:endParaRPr lang="zh-CN" altLang="en-US" sz="32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7012" y="73818"/>
            <a:ext cx="420097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课后习题参考答案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42" name="组合 3"/>
          <p:cNvGrpSpPr/>
          <p:nvPr/>
        </p:nvGrpSpPr>
        <p:grpSpPr>
          <a:xfrm>
            <a:off x="444500" y="1131888"/>
            <a:ext cx="8023225" cy="3201987"/>
            <a:chOff x="531894" y="996950"/>
            <a:chExt cx="8023709" cy="3200390"/>
          </a:xfrm>
        </p:grpSpPr>
        <p:sp>
          <p:nvSpPr>
            <p:cNvPr id="61444" name="TextBox 1"/>
            <p:cNvSpPr txBox="1"/>
            <p:nvPr/>
          </p:nvSpPr>
          <p:spPr>
            <a:xfrm>
              <a:off x="949432" y="996950"/>
              <a:ext cx="7606171" cy="32003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读下面的诗句，说说你眼前浮现出怎样的画面，体会其中的乐趣。</a:t>
              </a:r>
              <a:endPara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◇童孙未解供耕织，也傍桑阴学种瓜。</a:t>
              </a:r>
              <a:endPara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◇稚子金盆脱晓冰，彩丝穿取当银钲。</a:t>
              </a:r>
              <a:endPara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◇牧童归去横牛背，短笛无腔信口吹。</a:t>
              </a:r>
              <a:endPara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61445" name="Picture 2" descr="E:\陈文丽\人一语大课堂正文\印标.tif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1894" y="1149614"/>
              <a:ext cx="465137" cy="4683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7012" y="73818"/>
            <a:ext cx="420097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课后习题参考答案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1813" y="822325"/>
            <a:ext cx="8054975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12800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参考答案：孩子们不会耕地也不会织布，却在茂盛的桑树下学着大人的样子种瓜。</a:t>
            </a:r>
            <a:endParaRPr lang="zh-CN" altLang="en-US" sz="32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812800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清晨，满脸稚气的小孩将夜间冻结在盆中的冰块取出，用彩丝穿过冰块，提在手中，就像一个银钲。</a:t>
            </a:r>
            <a:endParaRPr lang="zh-CN" altLang="en-US" sz="32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812800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放牛回家的孩子横坐在牛背上，拿着短笛随意地吹奏。</a:t>
            </a:r>
            <a:endParaRPr lang="zh-CN" altLang="en-US" sz="32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7012" y="73818"/>
            <a:ext cx="420097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课后习题参考答案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1813" y="987425"/>
            <a:ext cx="805497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12800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从第</a:t>
            </a:r>
            <a:r>
              <a:rPr lang="en-US" altLang="zh-CN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句诗中，我们可以体会到农村孩子的天真可爱及其热爱劳动的品格；从第</a:t>
            </a:r>
            <a:r>
              <a:rPr lang="en-US" altLang="zh-CN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句诗中孩子玩冰的动作，我们能体会到孩子的天真可爱；第</a:t>
            </a:r>
            <a:r>
              <a:rPr lang="en-US" altLang="zh-CN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句诗描绘了牧童横坐在牛背上的样子及笛声的变化，让人感受到牧童的天真可爱、悠闲自在。</a:t>
            </a:r>
            <a:endParaRPr lang="zh-CN" altLang="en-US" sz="32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7012" y="73818"/>
            <a:ext cx="420097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课后习题参考答案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矩形 23"/>
          <p:cNvSpPr/>
          <p:nvPr/>
        </p:nvSpPr>
        <p:spPr>
          <a:xfrm>
            <a:off x="587375" y="850900"/>
            <a:ext cx="7969250" cy="392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范成大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1126—1193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），南宋诗人。字致能，号石湖居士，苏州吴县（今江苏苏州）人。诗与尤袤、杨万里、陆游齐名，称“中兴四大家”。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主要作品：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石湖居士诗集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石湖词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吴船录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吴郡志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0363" y="-1560512"/>
            <a:ext cx="118427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1400" b="1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b="1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-2497137" y="1998663"/>
            <a:ext cx="403225" cy="1169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1400" b="1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b="1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92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68738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2300" y="1828800"/>
            <a:ext cx="401638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3" name="文本框 51"/>
          <p:cNvSpPr txBox="1"/>
          <p:nvPr/>
        </p:nvSpPr>
        <p:spPr>
          <a:xfrm rot="-1160763">
            <a:off x="1485900" y="-1481137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" name="文本框 50"/>
          <p:cNvSpPr txBox="1">
            <a:spLocks noChangeArrowheads="1"/>
          </p:cNvSpPr>
          <p:nvPr/>
        </p:nvSpPr>
        <p:spPr bwMode="auto">
          <a:xfrm rot="1480325">
            <a:off x="6089650" y="-1462087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46"/>
          <p:cNvSpPr txBox="1">
            <a:spLocks noChangeArrowheads="1"/>
          </p:cNvSpPr>
          <p:nvPr/>
        </p:nvSpPr>
        <p:spPr bwMode="auto">
          <a:xfrm rot="21429897">
            <a:off x="-2490787" y="7143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6" name="文本框 32"/>
          <p:cNvSpPr txBox="1"/>
          <p:nvPr/>
        </p:nvSpPr>
        <p:spPr>
          <a:xfrm rot="-880739">
            <a:off x="-2549525" y="45085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" name="文本框 49"/>
          <p:cNvSpPr txBox="1">
            <a:spLocks noChangeArrowheads="1"/>
          </p:cNvSpPr>
          <p:nvPr/>
        </p:nvSpPr>
        <p:spPr bwMode="auto">
          <a:xfrm rot="21429897">
            <a:off x="781050" y="67897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45"/>
          <p:cNvSpPr txBox="1">
            <a:spLocks noChangeArrowheads="1"/>
          </p:cNvSpPr>
          <p:nvPr/>
        </p:nvSpPr>
        <p:spPr bwMode="auto">
          <a:xfrm rot="20220000">
            <a:off x="7572375" y="68024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47"/>
          <p:cNvSpPr txBox="1">
            <a:spLocks noChangeArrowheads="1"/>
          </p:cNvSpPr>
          <p:nvPr/>
        </p:nvSpPr>
        <p:spPr bwMode="auto">
          <a:xfrm rot="18143362">
            <a:off x="10735469" y="42203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45"/>
          <p:cNvSpPr txBox="1">
            <a:spLocks noChangeArrowheads="1"/>
          </p:cNvSpPr>
          <p:nvPr/>
        </p:nvSpPr>
        <p:spPr bwMode="auto">
          <a:xfrm rot="17097278">
            <a:off x="10676731" y="11247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作者简介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1813" y="1563688"/>
            <a:ext cx="80549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从这三句诗中，我看到了古代儿童有趣的生活，感受到了他们的无忧无虑、天真烂漫，我也不知不觉地沉醉在惬意、愉快的乡村生活中了。</a:t>
            </a:r>
            <a:endParaRPr lang="zh-CN" altLang="en-US" sz="32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7012" y="73818"/>
            <a:ext cx="420097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课后习题参考答案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62013" y="1790700"/>
            <a:ext cx="7605712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5180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参考答案：</a:t>
            </a:r>
            <a:endParaRPr lang="zh-CN" altLang="en-US" sz="32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805180"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四时田园杂兴</a:t>
            </a:r>
            <a:r>
              <a:rPr lang="en-US" altLang="zh-CN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（其三十一）改写</a:t>
            </a:r>
            <a:endParaRPr lang="zh-CN" altLang="en-US" sz="32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805180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风景优美的山脚下，住着一户勤劳的人家，这户人家有一个可爱、聪明的女儿，一家人甜甜蜜蜜地过着幸福的生活。</a:t>
            </a:r>
            <a:endParaRPr lang="zh-CN" altLang="en-US" sz="32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539" name="TextBox 1"/>
          <p:cNvSpPr txBox="1"/>
          <p:nvPr/>
        </p:nvSpPr>
        <p:spPr>
          <a:xfrm>
            <a:off x="862013" y="592138"/>
            <a:ext cx="7605712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选做  根据古诗内容，展开想象，选择其中一首改写成短文。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7012" y="73818"/>
            <a:ext cx="420097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课后习题参考答案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65541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800" y="801688"/>
            <a:ext cx="1619250" cy="446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1813" y="704850"/>
            <a:ext cx="8054975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5180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晨，天刚蒙蒙亮，丈夫就悄悄地起床了，为了让妻子再多睡一会儿，他轻手轻脚地穿上衣服，去草房里拿出犁耙，赶上自己家的老黄牛，往田里走去。妻子不一会儿也醒了，她起床伸了个懒腰，看着床上睡得正香的女儿，疼惜地用手摸了摸她那可爱的小脸蛋，转身去厨房准备早餐。屋顶的烟囱上</a:t>
            </a:r>
            <a:endParaRPr lang="zh-CN" altLang="en-US" sz="32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7012" y="73818"/>
            <a:ext cx="420097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课后习题参考答案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1813" y="1203325"/>
            <a:ext cx="80549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冒出一缕炊烟，不一会儿，一阵香喷喷的饭香弥漫在空气中。妻子又拿起扫帚，仔仔细细地把房前屋后都打扫得干干净净，然后去厨房装好可口的饭菜，提上一壶开水，给正在田间劳作的丈夫送去。</a:t>
            </a:r>
            <a:endParaRPr lang="zh-CN" altLang="en-US" sz="32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7012" y="73818"/>
            <a:ext cx="420097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课后习题参考答案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1813" y="1058863"/>
            <a:ext cx="80549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5180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丈夫正满头大汗地在田间除草。看见妻子送饭过来，他连忙放下手中的工具，走上田埂。妻子拿毛巾擦擦丈夫脸上的汗水，让他赶紧吃饭。看着丈夫大口大口吃饭的样子，妻子开心地笑了。</a:t>
            </a:r>
            <a:endParaRPr lang="zh-CN" altLang="en-US" sz="32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7012" y="73818"/>
            <a:ext cx="420097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课后习题参考答案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1813" y="1203325"/>
            <a:ext cx="80549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5180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回到家里，聪明的女儿早就起床了，她正在阴凉的桑树底下，认真地学着大人的样子，把一棵碧绿的瓜苗种在已经挖好的坑里，脸上和衣服上到处都是泥巴，真像个顽皮可爱的小猴子。</a:t>
            </a:r>
            <a:endParaRPr lang="zh-CN" altLang="en-US" sz="32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7012" y="73818"/>
            <a:ext cx="420097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课后习题参考答案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1813" y="1087438"/>
            <a:ext cx="80549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05180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晚上，房间里传出一阵搓麻绳的声音，烛光下，纺织机匀速地转着，麻绳团在纺织机上越卷越大。旁边，玩累了的女儿已经熟睡了。</a:t>
            </a:r>
            <a:endParaRPr lang="zh-CN" altLang="en-US" sz="32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805180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这真是一幅和谐的田园图啊！</a:t>
            </a:r>
            <a:endParaRPr lang="zh-CN" altLang="en-US" sz="3200" b="1" dirty="0">
              <a:solidFill>
                <a:srgbClr val="E6001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7012" y="73818"/>
            <a:ext cx="420097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课后习题参考答案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55650" y="1419225"/>
            <a:ext cx="7632700" cy="2806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14350" marR="0" lvl="0" indent="-51435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背诵课文。默写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四时田园杂兴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（其三十一）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根据古诗内容，展开想象，选择其中一首改写成短文。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3730" name="Picture 12" descr="7485157_073341707000_2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0"/>
            <a:ext cx="4973638" cy="3125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1" name="Picture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3292475"/>
            <a:ext cx="7137400" cy="601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2452688" y="1814513"/>
            <a:ext cx="4967288" cy="3286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昼出耘田夜绩麻，村庄儿女各当家。童孙未解供耕织，也傍桑阴学种瓜。</a:t>
            </a:r>
            <a:endParaRPr kumimoji="0" lang="zh-CN" altLang="en-US" sz="36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95513" y="1644650"/>
            <a:ext cx="11652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zhòu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4" name="矩形 2"/>
          <p:cNvSpPr>
            <a:spLocks noChangeArrowheads="1"/>
          </p:cNvSpPr>
          <p:nvPr/>
        </p:nvSpPr>
        <p:spPr bwMode="auto">
          <a:xfrm>
            <a:off x="2411413" y="838200"/>
            <a:ext cx="5262563" cy="1058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四时田园杂兴（其三十一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[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]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范成大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636963" y="1647825"/>
            <a:ext cx="8636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yún</a:t>
            </a:r>
            <a:endParaRPr lang="en-US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697413" y="1933575"/>
            <a:ext cx="468312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699000" y="2752725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473450" y="3598863"/>
            <a:ext cx="468313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97413" y="3571875"/>
            <a:ext cx="468312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505200" y="4391025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97413" y="4391025"/>
            <a:ext cx="468312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70300" y="1962150"/>
            <a:ext cx="606425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2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耘</a:t>
            </a:r>
            <a:endParaRPr kumimoji="0" lang="zh-CN" altLang="en-US" sz="3600" b="1" i="0" u="none" strike="noStrike" kern="1200" cap="none" spc="12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455863" y="1992313"/>
            <a:ext cx="588963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2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昼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00688" y="1962150"/>
            <a:ext cx="5969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2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绩</a:t>
            </a:r>
            <a:endParaRPr kumimoji="0" lang="zh-CN" altLang="en-US" sz="3600" b="1" i="0" u="none" strike="noStrike" kern="1200" cap="none" spc="12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40375" y="1644650"/>
            <a:ext cx="6477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jì</a:t>
            </a:r>
            <a:endParaRPr lang="en-US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45050" y="3284538"/>
            <a:ext cx="9509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ɡònɡ</a:t>
            </a:r>
            <a:endParaRPr lang="en-US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00613" y="3611563"/>
            <a:ext cx="5969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2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供</a:t>
            </a:r>
            <a:endParaRPr kumimoji="0" lang="zh-CN" altLang="en-US" sz="3600" b="1" i="0" u="none" strike="noStrike" kern="1200" cap="none" spc="12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2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初读诗歌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2" grpId="0"/>
      <p:bldP spid="44" grpId="0"/>
      <p:bldP spid="46" grpId="0"/>
      <p:bldP spid="50" grpId="0"/>
      <p:bldP spid="51" grpId="0"/>
      <p:bldP spid="31" grpId="0"/>
      <p:bldP spid="34" grpId="0"/>
      <p:bldP spid="35" grpId="0"/>
      <p:bldP spid="36" grpId="0"/>
      <p:bldP spid="4" grpId="0"/>
      <p:bldP spid="39" grpId="0"/>
      <p:bldP spid="28" grpId="0"/>
      <p:bldP spid="2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6" name="组合 1"/>
          <p:cNvGrpSpPr/>
          <p:nvPr/>
        </p:nvGrpSpPr>
        <p:grpSpPr>
          <a:xfrm>
            <a:off x="2546350" y="1301750"/>
            <a:ext cx="792163" cy="1139825"/>
            <a:chOff x="5795963" y="3469929"/>
            <a:chExt cx="791733" cy="1029079"/>
          </a:xfrm>
        </p:grpSpPr>
        <p:sp>
          <p:nvSpPr>
            <p:cNvPr id="11276" name="矩形 113"/>
            <p:cNvSpPr/>
            <p:nvPr/>
          </p:nvSpPr>
          <p:spPr>
            <a:xfrm>
              <a:off x="5795963" y="3717032"/>
              <a:ext cx="596314" cy="3328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sym typeface="等线" panose="02010600030101010101" pitchFamily="2" charset="-122"/>
                </a:rPr>
                <a:t>供</a:t>
              </a:r>
              <a:endParaRPr lang="zh-CN" altLang="en-US" sz="3200" dirty="0">
                <a:latin typeface="Calibri" panose="020F0502020204030204" pitchFamily="34" charset="0"/>
              </a:endParaRPr>
            </a:p>
          </p:txBody>
        </p:sp>
        <p:sp>
          <p:nvSpPr>
            <p:cNvPr id="4" name="左大括号 3"/>
            <p:cNvSpPr/>
            <p:nvPr/>
          </p:nvSpPr>
          <p:spPr>
            <a:xfrm>
              <a:off x="6322727" y="3469929"/>
              <a:ext cx="264969" cy="1029079"/>
            </a:xfrm>
            <a:prstGeom prst="leftBrace">
              <a:avLst>
                <a:gd name="adj1" fmla="val 40687"/>
                <a:gd name="adj2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419475" y="1189038"/>
            <a:ext cx="388937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等线" panose="02010600030101010101" pitchFamily="2" charset="-122"/>
              </a:rPr>
              <a:t>ɡònɡ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等线" panose="02010600030101010101" pitchFamily="2" charset="-122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等线" panose="02010600030101010101" pitchFamily="2" charset="-122"/>
              </a:rPr>
              <a:t>（    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9475" y="1857375"/>
            <a:ext cx="352901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等线" panose="02010600030101010101" pitchFamily="2" charset="-122"/>
              </a:rPr>
              <a:t>ɡōnɡ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等线" panose="02010600030101010101" pitchFamily="2" charset="-122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等线" panose="02010600030101010101" pitchFamily="2" charset="-122"/>
              </a:rPr>
              <a:t>（    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文本框 6"/>
          <p:cNvSpPr txBox="1"/>
          <p:nvPr/>
        </p:nvSpPr>
        <p:spPr>
          <a:xfrm>
            <a:off x="3395663" y="555625"/>
            <a:ext cx="23526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多音字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6" name="文本框 7"/>
          <p:cNvSpPr txBox="1"/>
          <p:nvPr/>
        </p:nvSpPr>
        <p:spPr>
          <a:xfrm>
            <a:off x="803275" y="2795588"/>
            <a:ext cx="7688263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12800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他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供（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职的这个部门，主要负责向受灾地区免费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供（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给必要的物资。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初读诗歌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59338" y="1182688"/>
            <a:ext cx="1008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等线" panose="02010600030101010101" pitchFamily="2" charset="-122"/>
              </a:rPr>
              <a:t>供职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59338" y="1846263"/>
            <a:ext cx="1008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等线" panose="02010600030101010101" pitchFamily="2" charset="-122"/>
              </a:rPr>
              <a:t>供应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49588" y="2787650"/>
            <a:ext cx="10112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ɡònɡ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21313" y="3357563"/>
            <a:ext cx="10112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ɡōnɡ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3" grpId="0"/>
      <p:bldP spid="7" grpId="0"/>
      <p:bldP spid="10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2"/>
          <p:cNvPicPr>
            <a:picLocks noChangeAspect="1"/>
          </p:cNvPicPr>
          <p:nvPr/>
        </p:nvPicPr>
        <p:blipFill>
          <a:blip r:embed="rId1"/>
          <a:srcRect t="37708" r="18152" b="11411"/>
          <a:stretch>
            <a:fillRect/>
          </a:stretch>
        </p:blipFill>
        <p:spPr>
          <a:xfrm>
            <a:off x="-44450" y="-28575"/>
            <a:ext cx="9215438" cy="517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4" name="文本框 2"/>
          <p:cNvSpPr txBox="1"/>
          <p:nvPr/>
        </p:nvSpPr>
        <p:spPr>
          <a:xfrm>
            <a:off x="1331913" y="1827213"/>
            <a:ext cx="6911975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自由读一读，对照注释，说说每句诗是什么意思。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227013" y="73818"/>
            <a:ext cx="2760811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tabLst>
                <a:tab pos="1344295" algn="l"/>
              </a:tabLst>
              <a:defRPr sz="3600" b="1"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/>
    </p:bldLst>
  </p:timing>
</p:sld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2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4959</Words>
  <Application>WPS 演示</Application>
  <PresentationFormat/>
  <Paragraphs>687</Paragraphs>
  <Slides>69</Slides>
  <Notes>0</Notes>
  <HiddenSlides>2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82" baseType="lpstr">
      <vt:lpstr>Arial</vt:lpstr>
      <vt:lpstr>宋体</vt:lpstr>
      <vt:lpstr>Wingdings</vt:lpstr>
      <vt:lpstr>Calibri</vt:lpstr>
      <vt:lpstr>Times New Roman</vt:lpstr>
      <vt:lpstr>黑体</vt:lpstr>
      <vt:lpstr>楷体</vt:lpstr>
      <vt:lpstr>等线</vt:lpstr>
      <vt:lpstr>+mn-ea</vt:lpstr>
      <vt:lpstr>Segoe Print</vt:lpstr>
      <vt:lpstr>微软雅黑</vt:lpstr>
      <vt:lpstr>Arial Unicode MS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</dc:description>
  <dc:subject>状元成才路</dc:subject>
  <cp:lastModifiedBy>贺小泽</cp:lastModifiedBy>
  <cp:revision>529</cp:revision>
  <dcterms:created xsi:type="dcterms:W3CDTF">2016-12-04T03:23:49Z</dcterms:created>
  <dcterms:modified xsi:type="dcterms:W3CDTF">2021-02-28T08:40:17Z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2052-11.1.0.9739</vt:lpwstr>
  </property>
</Properties>
</file>