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296" r:id="rId3"/>
    <p:sldId id="297" r:id="rId4"/>
    <p:sldId id="259" r:id="rId5"/>
    <p:sldId id="268" r:id="rId6"/>
    <p:sldId id="270" r:id="rId7"/>
    <p:sldId id="272" r:id="rId8"/>
    <p:sldId id="274" r:id="rId9"/>
    <p:sldId id="275" r:id="rId10"/>
    <p:sldId id="276" r:id="rId11"/>
    <p:sldId id="277" r:id="rId12"/>
    <p:sldId id="263" r:id="rId13"/>
    <p:sldId id="280" r:id="rId14"/>
    <p:sldId id="295" r:id="rId15"/>
    <p:sldId id="281" r:id="rId16"/>
    <p:sldId id="282" r:id="rId17"/>
    <p:sldId id="283" r:id="rId18"/>
    <p:sldId id="284" r:id="rId19"/>
    <p:sldId id="286" r:id="rId20"/>
    <p:sldId id="288" r:id="rId21"/>
    <p:sldId id="290" r:id="rId22"/>
    <p:sldId id="292" r:id="rId23"/>
    <p:sldId id="293" r:id="rId24"/>
    <p:sldId id="294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80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5B44FE-A256-4C2E-9179-DCFD44BC9D7F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A993B-6A8A-4DEA-8E9D-1AD676657F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848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141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18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691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45710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90487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37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55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45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384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671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937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977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824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069BE-3043-446E-8897-966F48AD9569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D82FE-5CDA-404E-9E46-331DD725E2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6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9" y="1509184"/>
            <a:ext cx="18954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35"/>
          <p:cNvSpPr txBox="1"/>
          <p:nvPr/>
        </p:nvSpPr>
        <p:spPr>
          <a:xfrm>
            <a:off x="3348038" y="1976967"/>
            <a:ext cx="4679950" cy="1815882"/>
          </a:xfrm>
          <a:prstGeom prst="rect">
            <a:avLst/>
          </a:prstGeom>
          <a:solidFill>
            <a:schemeClr val="accent2">
              <a:lumMod val="20000"/>
              <a:lumOff val="80000"/>
              <a:alpha val="73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铃声响，坐坐好。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腰挺直，脚放平。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手放好，头摆正。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眼睛看老师，上课专心听。</a:t>
            </a:r>
          </a:p>
        </p:txBody>
      </p:sp>
    </p:spTree>
    <p:extLst>
      <p:ext uri="{BB962C8B-B14F-4D97-AF65-F5344CB8AC3E}">
        <p14:creationId xmlns:p14="http://schemas.microsoft.com/office/powerpoint/2010/main" val="20558632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408489" y="2332567"/>
            <a:ext cx="198278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田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 地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310313" y="2311401"/>
            <a:ext cx="134363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 地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  <a:sym typeface="+mn-ea"/>
            </a:endParaRPr>
          </a:p>
          <a:p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3689" y="2791884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408489" y="3458634"/>
            <a:ext cx="367188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地 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上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 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 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土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地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沙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地 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方</a:t>
            </a:r>
          </a:p>
        </p:txBody>
      </p:sp>
      <p:sp>
        <p:nvSpPr>
          <p:cNvPr id="11" name="文本框 35"/>
          <p:cNvSpPr txBox="1">
            <a:spLocks noChangeArrowheads="1"/>
          </p:cNvSpPr>
          <p:nvPr/>
        </p:nvSpPr>
        <p:spPr bwMode="auto">
          <a:xfrm>
            <a:off x="542926" y="609601"/>
            <a:ext cx="77311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这时天天听到一阵哭声，原来是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04851" y="1225551"/>
            <a:ext cx="686117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“地”找不到他的好朋友了。小朋友让我们来帮助“地”找到好朋友吧！谁来组词？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4513" y="2942167"/>
            <a:ext cx="230505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611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762376" y="2070100"/>
            <a:ext cx="2017713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亲 人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811588" y="3094567"/>
            <a:ext cx="1600118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人 人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90950" y="4309533"/>
            <a:ext cx="1600118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好 人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6713" y="2372785"/>
            <a:ext cx="1729961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092826" y="3151718"/>
            <a:ext cx="142081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人们 </a:t>
            </a:r>
          </a:p>
        </p:txBody>
      </p:sp>
      <p:sp>
        <p:nvSpPr>
          <p:cNvPr id="9" name="文本框 35"/>
          <p:cNvSpPr txBox="1">
            <a:spLocks noChangeArrowheads="1"/>
          </p:cNvSpPr>
          <p:nvPr/>
        </p:nvSpPr>
        <p:spPr bwMode="auto">
          <a:xfrm>
            <a:off x="468313" y="645585"/>
            <a:ext cx="717391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天和地手拉手，一起往前走，却遇到了一个拦路虎，你们瞧是谁？</a:t>
            </a:r>
          </a:p>
        </p:txBody>
      </p:sp>
      <p:sp>
        <p:nvSpPr>
          <p:cNvPr id="5" name="云形标注 4"/>
          <p:cNvSpPr/>
          <p:nvPr/>
        </p:nvSpPr>
        <p:spPr>
          <a:xfrm>
            <a:off x="366714" y="5213351"/>
            <a:ext cx="4537075" cy="1191683"/>
          </a:xfrm>
          <a:prstGeom prst="cloudCallout">
            <a:avLst>
              <a:gd name="adj1" fmla="val -14212"/>
              <a:gd name="adj2" fmla="val -94290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要想过去，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必须读对这些词语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宝宝。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092825" y="2070101"/>
            <a:ext cx="121379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大人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96014" y="4389968"/>
            <a:ext cx="121379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坏人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楷体_GB2312" panose="02010600030101010101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6" y="2241551"/>
            <a:ext cx="881063" cy="231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69148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9" grpId="0"/>
      <p:bldP spid="5" grpId="0" animBg="1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98450" y="1646767"/>
            <a:ext cx="2306638" cy="745067"/>
          </a:xfrm>
          <a:prstGeom prst="ellipse">
            <a:avLst/>
          </a:prstGeom>
          <a:solidFill>
            <a:srgbClr val="B8E0E3">
              <a:alpha val="89804"/>
            </a:srgbClr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文本框 8"/>
          <p:cNvSpPr txBox="1">
            <a:spLocks noChangeArrowheads="1"/>
          </p:cNvSpPr>
          <p:nvPr/>
        </p:nvSpPr>
        <p:spPr bwMode="auto">
          <a:xfrm>
            <a:off x="3275856" y="3692931"/>
            <a:ext cx="134778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</a:t>
            </a:r>
          </a:p>
        </p:txBody>
      </p:sp>
      <p:sp>
        <p:nvSpPr>
          <p:cNvPr id="59" name="文本框 13"/>
          <p:cNvSpPr txBox="1">
            <a:spLocks noChangeArrowheads="1"/>
          </p:cNvSpPr>
          <p:nvPr/>
        </p:nvSpPr>
        <p:spPr bwMode="auto">
          <a:xfrm>
            <a:off x="6300192" y="2203241"/>
            <a:ext cx="111120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47864" y="620688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</a:t>
            </a:r>
            <a:endParaRPr lang="zh-CN" altLang="en-US" sz="7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4808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2124076" y="2377017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</a:t>
            </a:r>
          </a:p>
        </p:txBody>
      </p:sp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825876" y="2374901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</a:p>
        </p:txBody>
      </p:sp>
      <p:sp>
        <p:nvSpPr>
          <p:cNvPr id="4" name="文本框 9"/>
          <p:cNvSpPr txBox="1">
            <a:spLocks noChangeArrowheads="1"/>
          </p:cNvSpPr>
          <p:nvPr/>
        </p:nvSpPr>
        <p:spPr bwMode="auto">
          <a:xfrm>
            <a:off x="5724526" y="2374901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836712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天地人三个小朋友可喜欢你们了，他给你们带了来另外三个新</a:t>
            </a:r>
            <a:r>
              <a:rPr lang="zh-CN" altLang="en-US" sz="3600" dirty="0" smtClean="0"/>
              <a:t>朋友：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660539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2124076" y="2377017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</a:t>
            </a:r>
          </a:p>
        </p:txBody>
      </p:sp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3825876" y="2374901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</a:p>
        </p:txBody>
      </p:sp>
      <p:sp>
        <p:nvSpPr>
          <p:cNvPr id="4" name="文本框 9"/>
          <p:cNvSpPr txBox="1">
            <a:spLocks noChangeArrowheads="1"/>
          </p:cNvSpPr>
          <p:nvPr/>
        </p:nvSpPr>
        <p:spPr bwMode="auto">
          <a:xfrm>
            <a:off x="5724526" y="2374901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980728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你有什么好方法记住它们呢？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648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剪去单角的矩形 12"/>
          <p:cNvSpPr/>
          <p:nvPr/>
        </p:nvSpPr>
        <p:spPr>
          <a:xfrm rot="16200000">
            <a:off x="250561" y="2374106"/>
            <a:ext cx="1964267" cy="1728788"/>
          </a:xfrm>
          <a:prstGeom prst="snip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548313" y="2311400"/>
            <a:ext cx="14221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你  好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95288" y="2046817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00276" y="4965700"/>
            <a:ext cx="53752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   上学的时候，我给同学打招呼说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你好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！</a:t>
            </a:r>
          </a:p>
        </p:txBody>
      </p:sp>
      <p:sp>
        <p:nvSpPr>
          <p:cNvPr id="9" name="文本框 35"/>
          <p:cNvSpPr txBox="1">
            <a:spLocks noChangeArrowheads="1"/>
          </p:cNvSpPr>
          <p:nvPr/>
        </p:nvSpPr>
        <p:spPr bwMode="auto">
          <a:xfrm>
            <a:off x="251520" y="384267"/>
            <a:ext cx="79692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zh-CN" altLang="en-US" sz="5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说话</a:t>
            </a:r>
            <a:endParaRPr lang="en-US" altLang="zh-CN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 descr="http://ww3.sinaimg.cn/thumb300/6948f6edjw1ethqxv06u8j20nd0osdi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59075" y="1818218"/>
            <a:ext cx="2128838" cy="283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52070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单角的矩形 8"/>
          <p:cNvSpPr/>
          <p:nvPr/>
        </p:nvSpPr>
        <p:spPr>
          <a:xfrm rot="16200000">
            <a:off x="250561" y="2225939"/>
            <a:ext cx="1964267" cy="1728788"/>
          </a:xfrm>
          <a:prstGeom prst="snip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94289" y="2294467"/>
            <a:ext cx="121539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我 们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4826" y="1989667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314575" y="4965700"/>
            <a:ext cx="27093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我们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是好朋友。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1" y="2108200"/>
            <a:ext cx="2112963" cy="2313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57280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9263" y="1828801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80025" y="2904067"/>
            <a:ext cx="14221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他的  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763714" y="4773085"/>
            <a:ext cx="55530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他的书包是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红色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的。</a:t>
            </a:r>
          </a:p>
        </p:txBody>
      </p:sp>
      <p:pic>
        <p:nvPicPr>
          <p:cNvPr id="3789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6025" y="1174751"/>
            <a:ext cx="1798638" cy="298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4579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圆角矩形 16"/>
          <p:cNvSpPr>
            <a:spLocks noChangeArrowheads="1"/>
          </p:cNvSpPr>
          <p:nvPr/>
        </p:nvSpPr>
        <p:spPr bwMode="auto">
          <a:xfrm>
            <a:off x="1136651" y="1509185"/>
            <a:ext cx="6315075" cy="1568449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noFill/>
            <a:round/>
          </a:ln>
        </p:spPr>
        <p:txBody>
          <a:bodyPr/>
          <a:lstStyle/>
          <a:p>
            <a:pPr algn="ctr"/>
            <a:endParaRPr lang="zh-CN" altLang="en-US" sz="5400">
              <a:solidFill>
                <a:srgbClr val="000000"/>
              </a:solidFill>
            </a:endParaRPr>
          </a:p>
        </p:txBody>
      </p:sp>
      <p:sp>
        <p:nvSpPr>
          <p:cNvPr id="38914" name="灯片编号占位符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057900" y="6356351"/>
            <a:ext cx="1600200" cy="366183"/>
          </a:xfrm>
          <a:prstGeom prst="rect">
            <a:avLst/>
          </a:prstGeom>
          <a:noFill/>
          <a:ln>
            <a:miter lim="800000"/>
          </a:ln>
        </p:spPr>
        <p:txBody>
          <a:bodyPr lIns="68580" tIns="34290" rIns="68580" bIns="34290" anchor="ctr"/>
          <a:lstStyle/>
          <a:p>
            <a:pPr algn="r" defTabSz="914400">
              <a:buFont typeface="Arial" panose="020B0604020202020204" pitchFamily="34" charset="0"/>
              <a:buNone/>
            </a:pPr>
            <a:fld id="{146127B6-6258-411D-9004-8E1317386DD9}" type="slidenum">
              <a:rPr lang="en-US" altLang="zh-CN" sz="900">
                <a:solidFill>
                  <a:srgbClr val="898989"/>
                </a:solidFill>
              </a:rPr>
              <a:t>18</a:t>
            </a:fld>
            <a:endParaRPr lang="en-US" altLang="zh-CN" sz="900">
              <a:solidFill>
                <a:srgbClr val="898989"/>
              </a:solidFill>
            </a:endParaRPr>
          </a:p>
        </p:txBody>
      </p:sp>
      <p:sp>
        <p:nvSpPr>
          <p:cNvPr id="38915" name="TextBox 1"/>
          <p:cNvSpPr txBox="1">
            <a:spLocks noChangeArrowheads="1"/>
          </p:cNvSpPr>
          <p:nvPr/>
        </p:nvSpPr>
        <p:spPr bwMode="auto">
          <a:xfrm>
            <a:off x="1225551" y="1644651"/>
            <a:ext cx="6137275" cy="95410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你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是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_____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我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是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_____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他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是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____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，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我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们都是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______________________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</a:rPr>
              <a:t>。</a:t>
            </a:r>
          </a:p>
        </p:txBody>
      </p:sp>
      <p:sp>
        <p:nvSpPr>
          <p:cNvPr id="38916" name="TextBox 2"/>
          <p:cNvSpPr txBox="1">
            <a:spLocks noChangeArrowheads="1"/>
          </p:cNvSpPr>
          <p:nvPr/>
        </p:nvSpPr>
        <p:spPr bwMode="auto">
          <a:xfrm>
            <a:off x="250825" y="630768"/>
            <a:ext cx="1576072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</a:rPr>
              <a:t>说一说：</a:t>
            </a:r>
          </a:p>
        </p:txBody>
      </p:sp>
      <p:sp>
        <p:nvSpPr>
          <p:cNvPr id="18437" name="AutoShape 4" descr="http://img5.imgtn.bdimg.com/it/u=3232357997,3223252420&amp;fm=21&amp;gp=0.jpg"/>
          <p:cNvSpPr>
            <a:spLocks noChangeAspect="1"/>
          </p:cNvSpPr>
          <p:nvPr/>
        </p:nvSpPr>
        <p:spPr>
          <a:xfrm>
            <a:off x="1258888" y="-143933"/>
            <a:ext cx="2286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18" name="Picture 6" descr="小学生图片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6188" y="3359151"/>
            <a:ext cx="3556000" cy="2334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325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5"/>
          <p:cNvSpPr txBox="1">
            <a:spLocks noChangeArrowheads="1"/>
          </p:cNvSpPr>
          <p:nvPr/>
        </p:nvSpPr>
        <p:spPr bwMode="auto">
          <a:xfrm>
            <a:off x="1043608" y="375616"/>
            <a:ext cx="74898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你知道吗？不同性别的人，要用不同的“他”。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7413" y="2764538"/>
            <a:ext cx="4343375" cy="409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2480017" y="2764538"/>
            <a:ext cx="1034257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</a:t>
            </a:r>
          </a:p>
        </p:txBody>
      </p:sp>
      <p:sp>
        <p:nvSpPr>
          <p:cNvPr id="5" name="文本框 11"/>
          <p:cNvSpPr txBox="1">
            <a:spLocks noChangeArrowheads="1"/>
          </p:cNvSpPr>
          <p:nvPr/>
        </p:nvSpPr>
        <p:spPr bwMode="auto">
          <a:xfrm>
            <a:off x="3671456" y="3286487"/>
            <a:ext cx="1034257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她</a:t>
            </a:r>
          </a:p>
        </p:txBody>
      </p:sp>
      <p:sp>
        <p:nvSpPr>
          <p:cNvPr id="6" name="文本框 11"/>
          <p:cNvSpPr txBox="1">
            <a:spLocks noChangeArrowheads="1"/>
          </p:cNvSpPr>
          <p:nvPr/>
        </p:nvSpPr>
        <p:spPr bwMode="auto">
          <a:xfrm>
            <a:off x="4971996" y="3703273"/>
            <a:ext cx="1034257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1052736"/>
            <a:ext cx="75923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ym typeface="Wingdings"/>
              </a:rPr>
              <a:t></a:t>
            </a:r>
            <a:r>
              <a:rPr lang="zh-CN" altLang="en-US" sz="2800" dirty="0" smtClean="0"/>
              <a:t>他：指男性及群体（可全是男性或有男有女）</a:t>
            </a:r>
            <a:endParaRPr lang="en-US" altLang="zh-CN" sz="2800" dirty="0" smtClean="0"/>
          </a:p>
          <a:p>
            <a:r>
              <a:rPr lang="zh-CN" altLang="en-US" sz="2800" dirty="0" smtClean="0">
                <a:sym typeface="Wingdings"/>
              </a:rPr>
              <a:t></a:t>
            </a:r>
            <a:r>
              <a:rPr lang="zh-CN" altLang="en-US" sz="2800" dirty="0" smtClean="0"/>
              <a:t>她：指女性及女性群体</a:t>
            </a:r>
            <a:endParaRPr lang="en-US" altLang="zh-CN" sz="2800" dirty="0" smtClean="0"/>
          </a:p>
          <a:p>
            <a:r>
              <a:rPr lang="zh-CN" altLang="en-US" sz="2800" dirty="0" smtClean="0">
                <a:sym typeface="Wingdings"/>
              </a:rPr>
              <a:t></a:t>
            </a:r>
            <a:r>
              <a:rPr lang="zh-CN" altLang="en-US" sz="2800" dirty="0" smtClean="0"/>
              <a:t>它：指除人外的一切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15369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9" y="1509184"/>
            <a:ext cx="18954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979712" y="421213"/>
            <a:ext cx="604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相反动作对对碰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1772816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举左手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4354150" y="3140968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举右手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4509120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伸</a:t>
            </a:r>
            <a:r>
              <a:rPr lang="zh-CN" altLang="en-US" sz="4000" dirty="0" smtClean="0"/>
              <a:t>左腿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4364251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9648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2ab5c708a67bc4036b60fb8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9826" y="874184"/>
            <a:ext cx="7370763" cy="56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/>
          <p:nvPr/>
        </p:nvGrpSpPr>
        <p:grpSpPr bwMode="auto">
          <a:xfrm>
            <a:off x="3544889" y="1483785"/>
            <a:ext cx="973137" cy="1325033"/>
            <a:chOff x="0" y="0"/>
            <a:chExt cx="590" cy="562"/>
          </a:xfrm>
        </p:grpSpPr>
        <p:pic>
          <p:nvPicPr>
            <p:cNvPr id="43027" name="Picture 4" descr="2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8" name="Text Box 5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1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 panose="020B0503020102020204"/>
                  <a:ea typeface="微软雅黑" panose="020B0503020204020204" pitchFamily="34" charset="-122"/>
                </a:rPr>
                <a:t>我</a:t>
              </a: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3492500" y="3069167"/>
            <a:ext cx="971550" cy="1322917"/>
            <a:chOff x="0" y="0"/>
            <a:chExt cx="590" cy="562"/>
          </a:xfrm>
        </p:grpSpPr>
        <p:pic>
          <p:nvPicPr>
            <p:cNvPr id="43025" name="Picture 10" descr="2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6" name="Text Box 11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1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 panose="020B0503020102020204"/>
                  <a:ea typeface="微软雅黑" panose="020B0503020204020204" pitchFamily="34" charset="-122"/>
                </a:rPr>
                <a:t>你们</a:t>
              </a:r>
            </a:p>
          </p:txBody>
        </p:sp>
      </p:grpSp>
      <p:grpSp>
        <p:nvGrpSpPr>
          <p:cNvPr id="6" name="Group 15"/>
          <p:cNvGrpSpPr/>
          <p:nvPr/>
        </p:nvGrpSpPr>
        <p:grpSpPr bwMode="auto">
          <a:xfrm>
            <a:off x="6180138" y="2999317"/>
            <a:ext cx="1073150" cy="1253067"/>
            <a:chOff x="-8" y="1"/>
            <a:chExt cx="652" cy="562"/>
          </a:xfrm>
        </p:grpSpPr>
        <p:pic>
          <p:nvPicPr>
            <p:cNvPr id="43023" name="Picture 16" descr="2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8" y="1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4" name="Text Box 17"/>
            <p:cNvSpPr txBox="1">
              <a:spLocks noChangeArrowheads="1"/>
            </p:cNvSpPr>
            <p:nvPr/>
          </p:nvSpPr>
          <p:spPr bwMode="auto">
            <a:xfrm>
              <a:off x="100" y="192"/>
              <a:ext cx="544" cy="2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 panose="020B0503020102020204"/>
                  <a:ea typeface="微软雅黑" panose="020B0503020204020204" pitchFamily="34" charset="-122"/>
                </a:rPr>
                <a:t>地</a:t>
              </a:r>
            </a:p>
          </p:txBody>
        </p:sp>
      </p:grpSp>
      <p:grpSp>
        <p:nvGrpSpPr>
          <p:cNvPr id="7" name="Group 18"/>
          <p:cNvGrpSpPr/>
          <p:nvPr/>
        </p:nvGrpSpPr>
        <p:grpSpPr bwMode="auto">
          <a:xfrm>
            <a:off x="4786313" y="2357968"/>
            <a:ext cx="1293812" cy="1223433"/>
            <a:chOff x="0" y="0"/>
            <a:chExt cx="707" cy="562"/>
          </a:xfrm>
        </p:grpSpPr>
        <p:pic>
          <p:nvPicPr>
            <p:cNvPr id="43021" name="Picture 19" descr="2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2" name="Text Box 20"/>
            <p:cNvSpPr txBox="1">
              <a:spLocks noChangeArrowheads="1"/>
            </p:cNvSpPr>
            <p:nvPr/>
          </p:nvSpPr>
          <p:spPr bwMode="auto">
            <a:xfrm>
              <a:off x="0" y="163"/>
              <a:ext cx="707" cy="2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Franklin Gothic Book" panose="020B0503020102020204"/>
                  <a:ea typeface="微软雅黑" panose="020B0503020204020204" pitchFamily="34" charset="-122"/>
                </a:rPr>
                <a:t> </a:t>
              </a:r>
              <a:r>
                <a:rPr lang="zh-CN" altLang="en-US" sz="2400" b="1">
                  <a:latin typeface="Franklin Gothic Book" panose="020B0503020102020204"/>
                  <a:ea typeface="微软雅黑" panose="020B0503020204020204" pitchFamily="34" charset="-122"/>
                </a:rPr>
                <a:t>人们</a:t>
              </a:r>
            </a:p>
          </p:txBody>
        </p:sp>
      </p:grpSp>
      <p:grpSp>
        <p:nvGrpSpPr>
          <p:cNvPr id="8" name="Group 23"/>
          <p:cNvGrpSpPr/>
          <p:nvPr/>
        </p:nvGrpSpPr>
        <p:grpSpPr bwMode="auto">
          <a:xfrm>
            <a:off x="2373314" y="2144184"/>
            <a:ext cx="847725" cy="1295400"/>
            <a:chOff x="11" y="254"/>
            <a:chExt cx="544" cy="562"/>
          </a:xfrm>
        </p:grpSpPr>
        <p:pic>
          <p:nvPicPr>
            <p:cNvPr id="43019" name="Picture 24" descr="25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" y="254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20" name="Text Box 25"/>
            <p:cNvSpPr txBox="1">
              <a:spLocks noChangeArrowheads="1"/>
            </p:cNvSpPr>
            <p:nvPr/>
          </p:nvSpPr>
          <p:spPr bwMode="auto">
            <a:xfrm>
              <a:off x="11" y="420"/>
              <a:ext cx="544" cy="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 panose="020B0503020102020204"/>
                  <a:ea typeface="微软雅黑" panose="020B0503020204020204" pitchFamily="34" charset="-122"/>
                </a:rPr>
                <a:t>他们</a:t>
              </a:r>
            </a:p>
          </p:txBody>
        </p:sp>
      </p:grpSp>
      <p:grpSp>
        <p:nvGrpSpPr>
          <p:cNvPr id="9" name="Group 26"/>
          <p:cNvGrpSpPr/>
          <p:nvPr/>
        </p:nvGrpSpPr>
        <p:grpSpPr bwMode="auto">
          <a:xfrm>
            <a:off x="5975350" y="1483784"/>
            <a:ext cx="869950" cy="1225549"/>
            <a:chOff x="0" y="0"/>
            <a:chExt cx="559" cy="562"/>
          </a:xfrm>
        </p:grpSpPr>
        <p:pic>
          <p:nvPicPr>
            <p:cNvPr id="43017" name="Picture 27" descr="25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8" name="Text Box 28"/>
            <p:cNvSpPr txBox="1">
              <a:spLocks noChangeArrowheads="1"/>
            </p:cNvSpPr>
            <p:nvPr/>
          </p:nvSpPr>
          <p:spPr bwMode="auto">
            <a:xfrm>
              <a:off x="15" y="142"/>
              <a:ext cx="544" cy="2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 panose="020B0503020102020204"/>
                  <a:ea typeface="微软雅黑" panose="020B0503020204020204" pitchFamily="34" charset="-122"/>
                </a:rPr>
                <a:t>天空</a:t>
              </a:r>
            </a:p>
          </p:txBody>
        </p:sp>
      </p:grpSp>
      <p:sp>
        <p:nvSpPr>
          <p:cNvPr id="43016" name="文本框 26"/>
          <p:cNvSpPr txBox="1">
            <a:spLocks noChangeArrowheads="1"/>
          </p:cNvSpPr>
          <p:nvPr/>
        </p:nvSpPr>
        <p:spPr bwMode="auto">
          <a:xfrm>
            <a:off x="371475" y="548218"/>
            <a:ext cx="739817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上了一节课都饿了，我们一起摘词语苹果吧！</a:t>
            </a:r>
          </a:p>
        </p:txBody>
      </p:sp>
    </p:spTree>
    <p:extLst>
      <p:ext uri="{BB962C8B-B14F-4D97-AF65-F5344CB8AC3E}">
        <p14:creationId xmlns:p14="http://schemas.microsoft.com/office/powerpoint/2010/main" val="3209422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12 0.012060 C 0.008826 0.021751 0.011180 0.030097 0.014246 0.038892 C 0.015895 0.051743 0.014484 0.044752 0.019660 0.059182 C 0.022020 0.065725 0.022726 0.073164 0.025080 0.079931 C 0.026491 0.090754 0.027081 0.101801 0.028261 0.112857 C 0.027787 0.151410 0.029082 0.193804 0.024022 0.232366 C 0.024374 0.272049 0.021783 0.320303 0.027203 0.362024 C 0.028730 0.385698 0.031443 0.408026 0.026138 0.432148 C 0.020955 0.455373 0.010827 0.473186 0.006712 0.497767 C 0.006940 0.499346 0.008236 0.510169 0.008948 0.512197 C 0.010475 0.516029 0.013066 0.518281 0.014246 0.522571 C 0.017068 0.532945 0.015657 0.528207 0.018602 0.537002 C 0.017896 0.552105 0.018011 0.567442 0.016485 0.582321 C 0.016132 0.585256 0.014009 0.585938 0.013188 0.588415 C 0.011655 0.592695 0.011180 0.598106 0.010007 0.602845 C 0.012361 0.617051 0.011065 0.606901 0.011065 0.633734 " pathEditMode="relative" rAng="0" ptsTypes="fffffffffffffff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36 -0.15402 C -0.0677 -0.09436 -0.05989 0.01734 -0.07135 0.09389 C -0.07239 0.11494 -0.07395 0.13529 -0.07499 0.15657 C -0.07395 0.19311 -0.06961 0.23682 -0.07499 0.27266 C -0.0769 0.28561 -0.0809 0.29301 -0.08385 0.30435 C -0.08524 0.31776 -0.08697 0.32146 -0.0901 0.33256 C -0.0894 0.34621 -0.09045 0.36355 -0.08506 0.37049 " pathEditMode="relative" rAng="0" ptsTypes="ffffff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40 0.027408 C 0.008650 0.035968 0.006570 0.037818 0.011250 0.048458 C 0.013340 0.053308 0.016640 0.056778 0.019240 0.061168 C 0.022360 0.074358 0.028790 0.086378 0.033480 0.099098 C 0.035210 0.103728 0.035390 0.109048 0.036600 0.113898 C 0.035390 0.156918 0.034170 0.197388 0.023930 0.238328 C 0.025140 0.266308 0.023060 0.284578 0.039730 0.301688 C 0.042850 0.313018 0.050840 0.321118 0.055700 0.331058 C 0.060560 0.363898 0.057610 0.398128 0.050840 0.430279 C 0.051360 0.435128 0.050840 0.440680 0.052570 0.445079 C 0.054830 0.451088 0.062820 0.458489 0.066810 0.464268 C 0.068890 0.472368 0.068020 0.474909 0.063680 0.480929 C 0.061250 0.489708 0.060390 0.494569 0.060390 0.504049 " pathEditMode="relative" rAng="0" ptsTypes="ffffffffffff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0.05574 C 0.03611 0.0754 0.04375 0.09251 0.05052 0.11078 C 0.05416 0.12072 0.05486 0.13391 0.05694 0.14454 C 0.06232 0.17183 0.05312 0.13044 0.06319 0.16351 C 0.06528 0.17045 0.06805 0.18478 0.06805 0.18502 C 0.06753 0.20514 0.06632 0.22572 0.06632 0.24607 C 0.06632 0.25185 0.06632 0.25787 0.06805 0.26295 C 0.0691 0.26619 0.07239 0.26688 0.0743 0.26943 C 0.08351 0.28192 0.09601 0.29232 0.1092 0.29672 C 0.12101 0.30736 0.11649 0.30111 0.12361 0.31383 C 0.12673 0.33048 0.12673 0.3476 0.13628 0.36032 C 0.13489 0.36795 0.13246 0.37234 0.12986 0.37928 " pathEditMode="relative" rAng="0" ptsTypes="fffffffffffA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14 0.12373 C -0.0434 0.13714 -0.04201 0.14454 -0.03559 0.15518 C -0.03264 0.16628 -0.0309 0.16559 -0.02917 0.17923 C -0.02969 0.20282 -0.02951 0.22664 -0.03073 0.25023 C -0.0316 0.26642 -0.03542 0.28192 -0.03715 0.29787 C -0.03767 0.30204 -0.0408 0.30551 -0.04184 0.30967 C -0.04063 0.31915 -0.03628 0.33233 -0.04028 0.34135 C -0.0467 0.35638 -0.04931 0.34968 -0.05625 0.35939 C -0.05868 0.36286 -0.0625 0.37119 -0.0625 0.37142 C -0.06684 0.38784 -0.06458 0.39478 -0.0625 0.41258 C -0.06163 0.43617 -0.06233 0.46462 -0.05625 0.48798 C -0.05313 0.52035 -0.06615 0.56083 -0.0467 0.58511 " pathEditMode="relative" rAng="0" ptsTypes="fffffffffffA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916 0.081540 C 0.019646 0.097684 0.021036 0.106593 0.027466 0.119402 C 0.030416 0.132766 0.032146 0.131935 0.033886 0.148356 C 0.033366 0.176756 0.033536 0.205433 0.032326 0.233833 C 0.031456 0.253324 0.027636 0.271984 0.025896 0.291187 C 0.025376 0.296207 0.022256 0.300384 0.021216 0.305393 C 0.022426 0.316805 0.026766 0.332673 0.022776 0.343532 C 0.016356 0.361627 0.013746 0.353560 0.006806 0.365250 C 0.004376 0.369428 0.000556 0.379456 0.000556 0.379733 C -0.003784 0.399501 -0.001534 0.407856 0.000556 0.429286 C 0.001426 0.457686 0.000726 0.491936 0.006806 0.520059 C 0.009926 0.559030 -0.003094 0.607763 0.016356 0.636994 " pathEditMode="relative" rAng="0" ptsTypes="fffffffffffA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03388" y="1989666"/>
            <a:ext cx="5219700" cy="3767667"/>
          </a:xfrm>
          <a:prstGeom prst="roundRect">
            <a:avLst>
              <a:gd name="adj" fmla="val 3955"/>
            </a:avLst>
          </a:prstGeom>
          <a:solidFill>
            <a:schemeClr val="bg1"/>
          </a:solidFill>
          <a:ln w="28575" cap="flat" cmpd="sng" algn="ctr">
            <a:solidFill>
              <a:srgbClr val="92D050"/>
            </a:solidFill>
            <a:prstDash val="sysDot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285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058" name="矩形 1"/>
          <p:cNvSpPr>
            <a:spLocks noChangeArrowheads="1"/>
          </p:cNvSpPr>
          <p:nvPr/>
        </p:nvSpPr>
        <p:spPr bwMode="auto">
          <a:xfrm>
            <a:off x="569914" y="1187451"/>
            <a:ext cx="74882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一、小手背后坐端正，我们一起读词语。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92325" y="2087034"/>
            <a:ext cx="382270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天空 天气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田地 草地 土地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家人 老人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你们 我们 你们 他们</a:t>
            </a:r>
          </a:p>
        </p:txBody>
      </p:sp>
      <p:pic>
        <p:nvPicPr>
          <p:cNvPr id="45060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8" y="577851"/>
            <a:ext cx="341312" cy="61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文本框 4"/>
          <p:cNvSpPr txBox="1">
            <a:spLocks noChangeArrowheads="1"/>
          </p:cNvSpPr>
          <p:nvPr/>
        </p:nvSpPr>
        <p:spPr bwMode="auto">
          <a:xfrm>
            <a:off x="615950" y="571500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875000"/>
                </a:solidFill>
                <a:latin typeface="YouYuan" charset="-122"/>
                <a:ea typeface="YouYuan" charset="-122"/>
                <a:sym typeface="+mn-ea"/>
              </a:rPr>
              <a:t>课堂演练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0183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451" y="1604433"/>
            <a:ext cx="2295525" cy="304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http://gs.cnr.cn/gsxw/gngj/200909/W0200909284033171726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7863" y="1600200"/>
            <a:ext cx="2843212" cy="209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 8"/>
          <p:cNvSpPr/>
          <p:nvPr/>
        </p:nvSpPr>
        <p:spPr>
          <a:xfrm>
            <a:off x="1296989" y="2950634"/>
            <a:ext cx="547687" cy="7429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pic>
        <p:nvPicPr>
          <p:cNvPr id="38914" name="图片 1" descr="IMG_43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6951" y="1714501"/>
            <a:ext cx="2043113" cy="2146300"/>
          </a:xfrm>
          <a:prstGeom prst="rect">
            <a:avLst/>
          </a:prstGeom>
          <a:noFill/>
        </p:spPr>
      </p:pic>
      <p:sp>
        <p:nvSpPr>
          <p:cNvPr id="11" name="椭圆 10"/>
          <p:cNvSpPr/>
          <p:nvPr/>
        </p:nvSpPr>
        <p:spPr>
          <a:xfrm>
            <a:off x="6492876" y="2084918"/>
            <a:ext cx="295275" cy="3746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pic>
        <p:nvPicPr>
          <p:cNvPr id="38915" name="图片 3" descr="IMG_435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3126" y="4064000"/>
            <a:ext cx="2030413" cy="2252133"/>
          </a:xfrm>
          <a:prstGeom prst="rect">
            <a:avLst/>
          </a:prstGeom>
          <a:noFill/>
        </p:spPr>
      </p:pic>
      <p:sp>
        <p:nvSpPr>
          <p:cNvPr id="13" name="椭圆 12"/>
          <p:cNvSpPr/>
          <p:nvPr/>
        </p:nvSpPr>
        <p:spPr>
          <a:xfrm>
            <a:off x="3829050" y="4258734"/>
            <a:ext cx="293688" cy="44661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18" name="文本框 1"/>
          <p:cNvSpPr txBox="1">
            <a:spLocks noChangeArrowheads="1"/>
          </p:cNvSpPr>
          <p:nvPr/>
        </p:nvSpPr>
        <p:spPr bwMode="auto">
          <a:xfrm>
            <a:off x="585788" y="480485"/>
            <a:ext cx="780256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眼睛擦擦亮，“天地人 你我他”我们一起找一找。</a:t>
            </a:r>
          </a:p>
        </p:txBody>
      </p:sp>
      <p:sp>
        <p:nvSpPr>
          <p:cNvPr id="20" name="椭圆 19"/>
          <p:cNvSpPr/>
          <p:nvPr/>
        </p:nvSpPr>
        <p:spPr>
          <a:xfrm>
            <a:off x="3538539" y="2123018"/>
            <a:ext cx="523875" cy="7027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</p:spTree>
    <p:extLst>
      <p:ext uri="{BB962C8B-B14F-4D97-AF65-F5344CB8AC3E}">
        <p14:creationId xmlns:p14="http://schemas.microsoft.com/office/powerpoint/2010/main" val="27056461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8" grpId="0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 descr="42542aef-8900-4e1d-8ea4-923074b7181d_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8" y="1454151"/>
            <a:ext cx="1878012" cy="2626783"/>
          </a:xfrm>
          <a:prstGeom prst="rect">
            <a:avLst/>
          </a:prstGeom>
          <a:noFill/>
        </p:spPr>
      </p:pic>
      <p:pic>
        <p:nvPicPr>
          <p:cNvPr id="25602" name="图片 2" descr="5ebc70ac5d3a366bb05e04ed31d2bcb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1625600"/>
            <a:ext cx="2011362" cy="2389717"/>
          </a:xfrm>
          <a:prstGeom prst="rect">
            <a:avLst/>
          </a:prstGeom>
          <a:noFill/>
        </p:spPr>
      </p:pic>
      <p:pic>
        <p:nvPicPr>
          <p:cNvPr id="25603" name="图片 3" descr="QQ图片2016082121151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1559984"/>
            <a:ext cx="1974850" cy="2529416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968375" y="3012018"/>
            <a:ext cx="338138" cy="5693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2" name="椭圆 1"/>
          <p:cNvSpPr/>
          <p:nvPr/>
        </p:nvSpPr>
        <p:spPr>
          <a:xfrm>
            <a:off x="1954214" y="2827867"/>
            <a:ext cx="338137" cy="5693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3" name="椭圆 2"/>
          <p:cNvSpPr/>
          <p:nvPr/>
        </p:nvSpPr>
        <p:spPr>
          <a:xfrm>
            <a:off x="7253288" y="1661584"/>
            <a:ext cx="538162" cy="599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4" name="椭圆 3"/>
          <p:cNvSpPr/>
          <p:nvPr/>
        </p:nvSpPr>
        <p:spPr>
          <a:xfrm>
            <a:off x="3571876" y="3014134"/>
            <a:ext cx="568325" cy="698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68375" y="4178301"/>
            <a:ext cx="1004888" cy="1919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/>
          <p:nvPr/>
        </p:nvGrpSpPr>
        <p:grpSpPr bwMode="auto">
          <a:xfrm>
            <a:off x="2701925" y="4417484"/>
            <a:ext cx="3094038" cy="1441448"/>
            <a:chOff x="683567" y="999526"/>
            <a:chExt cx="2467462" cy="1079919"/>
          </a:xfrm>
        </p:grpSpPr>
        <p:sp>
          <p:nvSpPr>
            <p:cNvPr id="11" name="圆角矩形标注 10"/>
            <p:cNvSpPr/>
            <p:nvPr/>
          </p:nvSpPr>
          <p:spPr>
            <a:xfrm>
              <a:off x="698759" y="999526"/>
              <a:ext cx="2452270" cy="1079919"/>
            </a:xfrm>
            <a:prstGeom prst="wedgeRoundRectCallout">
              <a:avLst>
                <a:gd name="adj1" fmla="val -85296"/>
                <a:gd name="adj2" fmla="val -1951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8139" name="文本框 35"/>
            <p:cNvSpPr txBox="1">
              <a:spLocks noChangeArrowheads="1"/>
            </p:cNvSpPr>
            <p:nvPr/>
          </p:nvSpPr>
          <p:spPr bwMode="auto">
            <a:xfrm>
              <a:off x="683567" y="1048796"/>
              <a:ext cx="2380802" cy="6225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   识记汉字并不难，留心观察是关键。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0149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灯片编号占位符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057900" y="6356351"/>
            <a:ext cx="1600200" cy="366183"/>
          </a:xfrm>
          <a:prstGeom prst="rect">
            <a:avLst/>
          </a:prstGeom>
          <a:noFill/>
          <a:ln>
            <a:miter lim="800000"/>
          </a:ln>
        </p:spPr>
        <p:txBody>
          <a:bodyPr lIns="68580" tIns="34290" rIns="68580" bIns="34290" anchor="ctr"/>
          <a:lstStyle/>
          <a:p>
            <a:pPr algn="r" defTabSz="914400">
              <a:buFont typeface="Arial" panose="020B0604020202020204" pitchFamily="34" charset="0"/>
              <a:buNone/>
            </a:pPr>
            <a:fld id="{97C6959A-9A83-4842-ADA0-6E13FC2A567C}" type="slidenum">
              <a:rPr lang="en-US" altLang="zh-CN" sz="900">
                <a:solidFill>
                  <a:srgbClr val="898989"/>
                </a:solidFill>
              </a:rPr>
              <a:t>24</a:t>
            </a:fld>
            <a:endParaRPr lang="en-US" altLang="zh-CN" sz="900">
              <a:solidFill>
                <a:srgbClr val="898989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87450" y="1989667"/>
            <a:ext cx="4833938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你我他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defTabSz="91440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妈妈生下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你我他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同在一个蓝天下，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们是一家，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帮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呀，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帮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9155" name="文本框 2"/>
          <p:cNvSpPr txBox="1">
            <a:spLocks noChangeArrowheads="1"/>
          </p:cNvSpPr>
          <p:nvPr/>
        </p:nvSpPr>
        <p:spPr bwMode="auto">
          <a:xfrm>
            <a:off x="971550" y="872067"/>
            <a:ext cx="348044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四、拍手读一读。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04615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9" y="1509184"/>
            <a:ext cx="18954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979712" y="421213"/>
            <a:ext cx="604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相反</a:t>
            </a:r>
            <a:r>
              <a:rPr lang="zh-CN" altLang="en-US" sz="4800" dirty="0">
                <a:solidFill>
                  <a:srgbClr val="FF0000"/>
                </a:solidFill>
              </a:rPr>
              <a:t>词语</a:t>
            </a:r>
            <a:r>
              <a:rPr lang="zh-CN" altLang="en-US" sz="4800" dirty="0" smtClean="0">
                <a:solidFill>
                  <a:srgbClr val="FF0000"/>
                </a:solidFill>
              </a:rPr>
              <a:t>对对碰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1772816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上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2708920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左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030619" y="3424490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高</a:t>
            </a:r>
            <a:endParaRPr lang="zh-CN" alt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668344" y="2204864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胖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7920372" y="1064930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天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68809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菱形 23"/>
          <p:cNvSpPr/>
          <p:nvPr/>
        </p:nvSpPr>
        <p:spPr>
          <a:xfrm>
            <a:off x="2843214" y="2550585"/>
            <a:ext cx="1050925" cy="1164167"/>
          </a:xfrm>
          <a:prstGeom prst="diamond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5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pitchFamily="34" charset="-122"/>
            </a:endParaRPr>
          </a:p>
        </p:txBody>
      </p:sp>
      <p:pic>
        <p:nvPicPr>
          <p:cNvPr id="25" name="文本框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7014" y="2266951"/>
            <a:ext cx="3767137" cy="1456267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 flipH="1">
            <a:off x="274" y="164638"/>
            <a:ext cx="3203575" cy="336127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295" name="TextBox 26"/>
          <p:cNvSpPr txBox="1">
            <a:spLocks noChangeArrowheads="1"/>
          </p:cNvSpPr>
          <p:nvPr/>
        </p:nvSpPr>
        <p:spPr bwMode="auto">
          <a:xfrm>
            <a:off x="96839" y="165101"/>
            <a:ext cx="2185214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语文  一年级  上册</a:t>
            </a:r>
          </a:p>
        </p:txBody>
      </p:sp>
    </p:spTree>
    <p:extLst>
      <p:ext uri="{BB962C8B-B14F-4D97-AF65-F5344CB8AC3E}">
        <p14:creationId xmlns:p14="http://schemas.microsoft.com/office/powerpoint/2010/main" val="15426477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"/>
          <p:cNvSpPr txBox="1">
            <a:spLocks noChangeArrowheads="1"/>
          </p:cNvSpPr>
          <p:nvPr/>
        </p:nvSpPr>
        <p:spPr bwMode="auto">
          <a:xfrm>
            <a:off x="6444208" y="3068960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0108" y="2420888"/>
            <a:ext cx="1166222" cy="256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6096" y="490275"/>
            <a:ext cx="2985469" cy="242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wjh\Desktop\u=3822954147,1060996391&amp;fm=26&amp;gp=0.jp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19438"/>
            <a:ext cx="1571625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11560" y="620688"/>
            <a:ext cx="2545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看图猜字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4442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839510" y="3358644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564904"/>
            <a:ext cx="2201833" cy="3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://img.pconline.com.cn/images/upload/upc/tx/itbbs/1611/23/c4/30380574_1479863440871_mthum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056" y="332656"/>
            <a:ext cx="299878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wjh\Desktop\R201211015.0117.15[7a211d046068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83469"/>
            <a:ext cx="1872208" cy="278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620688"/>
            <a:ext cx="2545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看图猜字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0417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11216" y="2348880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8313" y="445698"/>
            <a:ext cx="2545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看图猜字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wjh\Desktop\捕获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2784116" cy="258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wjh\Desktop\捕获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788" y="2138963"/>
            <a:ext cx="1244600" cy="205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4381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488" y="1509184"/>
            <a:ext cx="1314450" cy="251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35"/>
          <p:cNvSpPr txBox="1">
            <a:spLocks noChangeArrowheads="1"/>
          </p:cNvSpPr>
          <p:nvPr/>
        </p:nvSpPr>
        <p:spPr bwMode="auto">
          <a:xfrm>
            <a:off x="2039939" y="1797051"/>
            <a:ext cx="624363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“天地人”里面的天天小朋友来到了一座迷宫。他想：要是有朋友陪我一起走该多好啊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小朋友，你们能帮天天找个好朋友吗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123411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2495551"/>
            <a:ext cx="2986088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5595939" y="2906184"/>
            <a:ext cx="307007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地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空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气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5595938" y="3807884"/>
            <a:ext cx="32194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上 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下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5595939" y="4696884"/>
            <a:ext cx="307007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 每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 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/>
                <a:sym typeface="+mn-ea"/>
              </a:rPr>
              <a:t>天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楷体_GB2312" panose="02010600030101010101"/>
            </a:endParaRPr>
          </a:p>
        </p:txBody>
      </p:sp>
      <p:sp>
        <p:nvSpPr>
          <p:cNvPr id="6" name="文本框 35"/>
          <p:cNvSpPr txBox="1">
            <a:spLocks noChangeArrowheads="1"/>
          </p:cNvSpPr>
          <p:nvPr/>
        </p:nvSpPr>
        <p:spPr bwMode="auto">
          <a:xfrm>
            <a:off x="468314" y="645585"/>
            <a:ext cx="792003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好朋友可以这样找，给他组个词，例如：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每天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，谁再来试一试呢？</a:t>
            </a: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323851" y="2597151"/>
            <a:ext cx="1471878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</a:t>
            </a:r>
          </a:p>
        </p:txBody>
      </p:sp>
    </p:spTree>
    <p:extLst>
      <p:ext uri="{BB962C8B-B14F-4D97-AF65-F5344CB8AC3E}">
        <p14:creationId xmlns:p14="http://schemas.microsoft.com/office/powerpoint/2010/main" val="39519888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499</Words>
  <Application>Microsoft Office PowerPoint</Application>
  <PresentationFormat>全屏显示(4:3)</PresentationFormat>
  <Paragraphs>100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wjh</dc:creator>
  <cp:lastModifiedBy>wjh</cp:lastModifiedBy>
  <cp:revision>14</cp:revision>
  <dcterms:created xsi:type="dcterms:W3CDTF">2020-08-14T03:40:10Z</dcterms:created>
  <dcterms:modified xsi:type="dcterms:W3CDTF">2020-08-14T12:07:18Z</dcterms:modified>
</cp:coreProperties>
</file>