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8" r:id="rId12"/>
    <p:sldId id="266" r:id="rId13"/>
    <p:sldId id="267"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0000CC"/>
    <a:srgbClr val="800080"/>
    <a:srgbClr val="CC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606" y="-24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2FD2BD7-6686-4269-B8DD-69DAEAD6AE65}" type="datetimeFigureOut">
              <a:rPr lang="zh-CN" altLang="en-US" smtClean="0"/>
              <a:pPr/>
              <a:t>2011/6/23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38FB3C-9663-4EBB-9B3F-3641BD3D0B7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FD2BD7-6686-4269-B8DD-69DAEAD6AE65}" type="datetimeFigureOut">
              <a:rPr lang="zh-CN" altLang="en-US" smtClean="0"/>
              <a:pPr/>
              <a:t>2011/6/23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38FB3C-9663-4EBB-9B3F-3641BD3D0B7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FD2BD7-6686-4269-B8DD-69DAEAD6AE65}" type="datetimeFigureOut">
              <a:rPr lang="zh-CN" altLang="en-US" smtClean="0"/>
              <a:pPr/>
              <a:t>2011/6/23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38FB3C-9663-4EBB-9B3F-3641BD3D0B7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FD2BD7-6686-4269-B8DD-69DAEAD6AE65}" type="datetimeFigureOut">
              <a:rPr lang="zh-CN" altLang="en-US" smtClean="0"/>
              <a:pPr/>
              <a:t>2011/6/23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38FB3C-9663-4EBB-9B3F-3641BD3D0B7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2FD2BD7-6686-4269-B8DD-69DAEAD6AE65}" type="datetimeFigureOut">
              <a:rPr lang="zh-CN" altLang="en-US" smtClean="0"/>
              <a:pPr/>
              <a:t>2011/6/23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38FB3C-9663-4EBB-9B3F-3641BD3D0B7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2FD2BD7-6686-4269-B8DD-69DAEAD6AE65}" type="datetimeFigureOut">
              <a:rPr lang="zh-CN" altLang="en-US" smtClean="0"/>
              <a:pPr/>
              <a:t>2011/6/23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38FB3C-9663-4EBB-9B3F-3641BD3D0B7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2FD2BD7-6686-4269-B8DD-69DAEAD6AE65}" type="datetimeFigureOut">
              <a:rPr lang="zh-CN" altLang="en-US" smtClean="0"/>
              <a:pPr/>
              <a:t>2011/6/23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038FB3C-9663-4EBB-9B3F-3641BD3D0B7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FD2BD7-6686-4269-B8DD-69DAEAD6AE65}" type="datetimeFigureOut">
              <a:rPr lang="zh-CN" altLang="en-US" smtClean="0"/>
              <a:pPr/>
              <a:t>2011/6/23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038FB3C-9663-4EBB-9B3F-3641BD3D0B7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FD2BD7-6686-4269-B8DD-69DAEAD6AE65}" type="datetimeFigureOut">
              <a:rPr lang="zh-CN" altLang="en-US" smtClean="0"/>
              <a:pPr/>
              <a:t>2011/6/23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038FB3C-9663-4EBB-9B3F-3641BD3D0B7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FD2BD7-6686-4269-B8DD-69DAEAD6AE65}" type="datetimeFigureOut">
              <a:rPr lang="zh-CN" altLang="en-US" smtClean="0"/>
              <a:pPr/>
              <a:t>2011/6/23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38FB3C-9663-4EBB-9B3F-3641BD3D0B7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FD2BD7-6686-4269-B8DD-69DAEAD6AE65}" type="datetimeFigureOut">
              <a:rPr lang="zh-CN" altLang="en-US" smtClean="0"/>
              <a:pPr/>
              <a:t>2011/6/23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38FB3C-9663-4EBB-9B3F-3641BD3D0B7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FD2BD7-6686-4269-B8DD-69DAEAD6AE65}" type="datetimeFigureOut">
              <a:rPr lang="zh-CN" altLang="en-US" smtClean="0"/>
              <a:pPr/>
              <a:t>2011/6/23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38FB3C-9663-4EBB-9B3F-3641BD3D0B7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file:///I:\unit1%20friendship\&#19977;&#20667;&#22823;&#38393;&#23453;&#33713;&#22366;1_&#29255;&#22836;.mp4"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17723cb953e80c053664fb4.jpg"/>
          <p:cNvPicPr>
            <a:picLocks noChangeAspect="1"/>
          </p:cNvPicPr>
          <p:nvPr/>
        </p:nvPicPr>
        <p:blipFill>
          <a:blip r:embed="rId2" cstate="print"/>
          <a:stretch>
            <a:fillRect/>
          </a:stretch>
        </p:blipFill>
        <p:spPr>
          <a:xfrm>
            <a:off x="0" y="764704"/>
            <a:ext cx="4644008" cy="4104456"/>
          </a:xfrm>
          <a:prstGeom prst="rect">
            <a:avLst/>
          </a:prstGeom>
        </p:spPr>
      </p:pic>
      <p:sp>
        <p:nvSpPr>
          <p:cNvPr id="8" name="TextBox 7"/>
          <p:cNvSpPr txBox="1"/>
          <p:nvPr/>
        </p:nvSpPr>
        <p:spPr>
          <a:xfrm>
            <a:off x="4338559" y="3446417"/>
            <a:ext cx="3600400" cy="1938992"/>
          </a:xfrm>
          <a:prstGeom prst="rect">
            <a:avLst/>
          </a:prstGeom>
          <a:noFill/>
        </p:spPr>
        <p:txBody>
          <a:bodyPr wrap="square" rtlCol="0">
            <a:spAutoFit/>
          </a:bodyPr>
          <a:lstStyle/>
          <a:p>
            <a:r>
              <a:rPr lang="en-US" altLang="zh-CN" sz="6000" b="1" dirty="0" smtClean="0">
                <a:latin typeface="华文隶书" pitchFamily="2" charset="-122"/>
                <a:ea typeface="华文隶书" pitchFamily="2" charset="-122"/>
              </a:rPr>
              <a:t>Unit  1   Friendship</a:t>
            </a:r>
            <a:endParaRPr lang="zh-CN" altLang="en-US" sz="6000" b="1" dirty="0">
              <a:latin typeface="华文隶书" pitchFamily="2" charset="-122"/>
              <a:ea typeface="华文隶书"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60x160.jpg"/>
          <p:cNvPicPr>
            <a:picLocks noChangeAspect="1"/>
          </p:cNvPicPr>
          <p:nvPr/>
        </p:nvPicPr>
        <p:blipFill>
          <a:blip r:embed="rId2" cstate="print"/>
          <a:stretch>
            <a:fillRect/>
          </a:stretch>
        </p:blipFill>
        <p:spPr>
          <a:xfrm>
            <a:off x="0" y="692696"/>
            <a:ext cx="3570312" cy="1524000"/>
          </a:xfrm>
          <a:prstGeom prst="rect">
            <a:avLst/>
          </a:prstGeom>
        </p:spPr>
      </p:pic>
      <p:sp>
        <p:nvSpPr>
          <p:cNvPr id="2" name="矩形 1"/>
          <p:cNvSpPr/>
          <p:nvPr/>
        </p:nvSpPr>
        <p:spPr>
          <a:xfrm>
            <a:off x="395536" y="2564904"/>
            <a:ext cx="8532440" cy="2554545"/>
          </a:xfrm>
          <a:prstGeom prst="rect">
            <a:avLst/>
          </a:prstGeom>
        </p:spPr>
        <p:txBody>
          <a:bodyPr wrap="square">
            <a:spAutoFit/>
          </a:bodyPr>
          <a:lstStyle/>
          <a:p>
            <a:r>
              <a:rPr lang="en-US" altLang="zh-CN" sz="3200" b="1" dirty="0" smtClean="0">
                <a:latin typeface="华文隶书" pitchFamily="2" charset="-122"/>
                <a:ea typeface="华文隶书" pitchFamily="2" charset="-122"/>
              </a:rPr>
              <a:t>      Wow! How faithful and generous you are!   Congratulations !  You  are  always  ready  to  help  your friends. Whenever they have any difficulty, you’ll  try your  best to do  what  you  can to  help  them  without hesitation</a:t>
            </a:r>
            <a:r>
              <a:rPr lang="en-US" altLang="zh-CN" b="1" dirty="0" smtClean="0"/>
              <a:t>.</a:t>
            </a:r>
            <a:endParaRPr lang="en-US" altLang="zh-CN" b="1" dirty="0"/>
          </a:p>
        </p:txBody>
      </p:sp>
      <p:sp>
        <p:nvSpPr>
          <p:cNvPr id="22529" name="Rectangle 1"/>
          <p:cNvSpPr>
            <a:spLocks noChangeArrowheads="1"/>
          </p:cNvSpPr>
          <p:nvPr/>
        </p:nvSpPr>
        <p:spPr bwMode="auto">
          <a:xfrm>
            <a:off x="827584" y="1052736"/>
            <a:ext cx="1656184" cy="830997"/>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14-18 Grade III</a:t>
            </a:r>
            <a:endParaRPr kumimoji="0" lang="en-US" altLang="zh-CN" sz="2400" b="0" i="0" u="none" strike="noStrike" cap="none" normalizeH="0" baseline="0" dirty="0" smtClean="0">
              <a:ln>
                <a:noFill/>
              </a:ln>
              <a:solidFill>
                <a:schemeClr val="tx1"/>
              </a:solidFill>
              <a:effectLst/>
              <a:latin typeface="华文隶书" pitchFamily="2" charset="-122"/>
              <a:ea typeface="华文隶书" pitchFamily="2" charset="-122"/>
              <a:cs typeface="宋体" pitchFamily="2" charset="-122"/>
            </a:endParaRP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mpt8_2009082411041577.jpg"/>
          <p:cNvPicPr>
            <a:picLocks noChangeAspect="1"/>
          </p:cNvPicPr>
          <p:nvPr/>
        </p:nvPicPr>
        <p:blipFill>
          <a:blip r:embed="rId2" cstate="print"/>
          <a:stretch>
            <a:fillRect/>
          </a:stretch>
        </p:blipFill>
        <p:spPr>
          <a:xfrm>
            <a:off x="5364088" y="-387424"/>
            <a:ext cx="3779912" cy="3528392"/>
          </a:xfrm>
          <a:prstGeom prst="rect">
            <a:avLst/>
          </a:prstGeom>
        </p:spPr>
      </p:pic>
      <p:sp>
        <p:nvSpPr>
          <p:cNvPr id="1025" name="Rectangle 1"/>
          <p:cNvSpPr>
            <a:spLocks noChangeArrowheads="1"/>
          </p:cNvSpPr>
          <p:nvPr/>
        </p:nvSpPr>
        <p:spPr bwMode="auto">
          <a:xfrm>
            <a:off x="323528" y="2655495"/>
            <a:ext cx="8618065" cy="304698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buFontTx/>
              <a:buAutoNum type="arabicPeriod"/>
              <a:tabLst/>
            </a:pPr>
            <a:r>
              <a:rPr kumimoji="0" lang="en-US" altLang="zh-CN" sz="3200" b="0"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Why do you need friends? Make a list of reasons why</a:t>
            </a:r>
          </a:p>
          <a:p>
            <a:pPr marL="514350" marR="0" lvl="0" indent="-514350" algn="l" defTabSz="914400" rtl="0" eaLnBrk="1" fontAlgn="base" latinLnBrk="0" hangingPunct="1">
              <a:lnSpc>
                <a:spcPct val="100000"/>
              </a:lnSpc>
              <a:spcBef>
                <a:spcPct val="0"/>
              </a:spcBef>
              <a:spcAft>
                <a:spcPct val="0"/>
              </a:spcAft>
              <a:buClrTx/>
              <a:buSzTx/>
              <a:tabLst/>
            </a:pPr>
            <a:r>
              <a:rPr kumimoji="0" lang="en-US" altLang="zh-CN" sz="3200" b="0"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friends are important to you.</a:t>
            </a:r>
            <a:endParaRPr kumimoji="0" lang="en-US" altLang="zh-CN" sz="3200" b="0" i="0" u="none" strike="noStrike" cap="none" normalizeH="0" baseline="0" dirty="0" smtClean="0">
              <a:ln>
                <a:noFill/>
              </a:ln>
              <a:solidFill>
                <a:schemeClr val="tx1"/>
              </a:solidFill>
              <a:effectLst/>
              <a:latin typeface="华文隶书" pitchFamily="2" charset="-122"/>
              <a:ea typeface="华文隶书" pitchFamily="2" charset="-122"/>
              <a:cs typeface="宋体" pitchFamily="2" charset="-122"/>
            </a:endParaRPr>
          </a:p>
          <a:p>
            <a:pPr marL="514350" marR="0" lvl="0" indent="-514350" algn="l" defTabSz="914400" rtl="0" eaLnBrk="0" fontAlgn="base" latinLnBrk="0" hangingPunct="0">
              <a:lnSpc>
                <a:spcPct val="100000"/>
              </a:lnSpc>
              <a:spcBef>
                <a:spcPct val="0"/>
              </a:spcBef>
              <a:spcAft>
                <a:spcPct val="0"/>
              </a:spcAft>
              <a:buClrTx/>
              <a:buSzTx/>
              <a:tabLst/>
            </a:pPr>
            <a:r>
              <a:rPr kumimoji="0" lang="en-US" altLang="zh-CN" sz="3200" b="0"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2.   Does a friend always have to be a person? What else </a:t>
            </a:r>
          </a:p>
          <a:p>
            <a:pPr marL="514350" marR="0" lvl="0" indent="-514350" algn="l" defTabSz="914400" rtl="0" eaLnBrk="0" fontAlgn="base" latinLnBrk="0" hangingPunct="0">
              <a:lnSpc>
                <a:spcPct val="100000"/>
              </a:lnSpc>
              <a:spcBef>
                <a:spcPct val="0"/>
              </a:spcBef>
              <a:spcAft>
                <a:spcPct val="0"/>
              </a:spcAft>
              <a:buClrTx/>
              <a:buSzTx/>
              <a:tabLst/>
            </a:pPr>
            <a:r>
              <a:rPr kumimoji="0" lang="en-US" altLang="zh-CN" sz="3200" b="0"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can be your friend? </a:t>
            </a:r>
            <a:endParaRPr kumimoji="0" lang="en-US" altLang="zh-CN" sz="3200" b="0" i="0" u="none" strike="noStrike" cap="none" normalizeH="0" baseline="0" dirty="0" smtClean="0">
              <a:ln>
                <a:noFill/>
              </a:ln>
              <a:solidFill>
                <a:schemeClr val="tx1"/>
              </a:solidFill>
              <a:effectLst/>
              <a:latin typeface="华文隶书" pitchFamily="2" charset="-122"/>
              <a:ea typeface="华文隶书" pitchFamily="2" charset="-122"/>
              <a:cs typeface="宋体" pitchFamily="2" charset="-122"/>
            </a:endParaRPr>
          </a:p>
          <a:p>
            <a:pPr marL="514350" marR="0" lvl="0" indent="-514350" algn="l" defTabSz="914400" rtl="0" eaLnBrk="0" fontAlgn="base" latinLnBrk="0" hangingPunct="0">
              <a:lnSpc>
                <a:spcPct val="100000"/>
              </a:lnSpc>
              <a:spcBef>
                <a:spcPct val="0"/>
              </a:spcBef>
              <a:spcAft>
                <a:spcPct val="0"/>
              </a:spcAft>
              <a:buClrTx/>
              <a:buSzTx/>
              <a:tabLst/>
            </a:pPr>
            <a:r>
              <a:rPr kumimoji="0" lang="en-US" altLang="zh-CN" sz="3200" b="0"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3.   Do you think a diary can become your friend? Why or </a:t>
            </a:r>
          </a:p>
          <a:p>
            <a:pPr marL="514350" marR="0" lvl="0" indent="-514350" algn="l" defTabSz="914400" rtl="0" eaLnBrk="0" fontAlgn="base" latinLnBrk="0" hangingPunct="0">
              <a:lnSpc>
                <a:spcPct val="100000"/>
              </a:lnSpc>
              <a:spcBef>
                <a:spcPct val="0"/>
              </a:spcBef>
              <a:spcAft>
                <a:spcPct val="0"/>
              </a:spcAft>
              <a:buClrTx/>
              <a:buSzTx/>
              <a:tabLst/>
            </a:pPr>
            <a:r>
              <a:rPr kumimoji="0" lang="en-US" altLang="zh-CN" sz="3200" b="0"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why not?</a:t>
            </a:r>
            <a:endParaRPr kumimoji="0" lang="en-US" altLang="zh-CN" sz="3200" b="0" i="0" u="none" strike="noStrike" cap="none" normalizeH="0" baseline="0" dirty="0" smtClean="0">
              <a:ln>
                <a:noFill/>
              </a:ln>
              <a:solidFill>
                <a:schemeClr val="tx1"/>
              </a:solidFill>
              <a:effectLst/>
              <a:latin typeface="华文隶书" pitchFamily="2" charset="-122"/>
              <a:ea typeface="华文隶书" pitchFamily="2" charset="-122"/>
              <a:cs typeface="宋体" pitchFamily="2" charset="-122"/>
            </a:endParaRPr>
          </a:p>
        </p:txBody>
      </p:sp>
      <p:sp>
        <p:nvSpPr>
          <p:cNvPr id="3" name="TextBox 2"/>
          <p:cNvSpPr txBox="1"/>
          <p:nvPr/>
        </p:nvSpPr>
        <p:spPr>
          <a:xfrm>
            <a:off x="2267744" y="620688"/>
            <a:ext cx="4680520" cy="1015663"/>
          </a:xfrm>
          <a:prstGeom prst="rect">
            <a:avLst/>
          </a:prstGeom>
          <a:noFill/>
        </p:spPr>
        <p:txBody>
          <a:bodyPr wrap="square" rtlCol="0">
            <a:spAutoFit/>
          </a:bodyPr>
          <a:lstStyle/>
          <a:p>
            <a:r>
              <a:rPr lang="en-US" altLang="zh-CN" sz="6000" dirty="0" smtClean="0">
                <a:latin typeface="华文隶书" pitchFamily="2" charset="-122"/>
                <a:ea typeface="华文隶书" pitchFamily="2" charset="-122"/>
              </a:rPr>
              <a:t>Pre-reading</a:t>
            </a:r>
            <a:endParaRPr lang="zh-CN" altLang="en-US" sz="6000" dirty="0">
              <a:latin typeface="华文隶书" pitchFamily="2" charset="-122"/>
              <a:ea typeface="华文隶书"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b_36860_PSD_20090830080220.jpg"/>
          <p:cNvPicPr>
            <a:picLocks noChangeAspect="1"/>
          </p:cNvPicPr>
          <p:nvPr/>
        </p:nvPicPr>
        <p:blipFill>
          <a:blip r:embed="rId2" cstate="print"/>
          <a:stretch>
            <a:fillRect/>
          </a:stretch>
        </p:blipFill>
        <p:spPr>
          <a:xfrm>
            <a:off x="0" y="0"/>
            <a:ext cx="9144000" cy="6858000"/>
          </a:xfrm>
          <a:prstGeom prst="rect">
            <a:avLst/>
          </a:prstGeom>
        </p:spPr>
      </p:pic>
      <p:sp>
        <p:nvSpPr>
          <p:cNvPr id="4" name="TextBox 3"/>
          <p:cNvSpPr txBox="1"/>
          <p:nvPr/>
        </p:nvSpPr>
        <p:spPr>
          <a:xfrm>
            <a:off x="4139952" y="188640"/>
            <a:ext cx="4176464" cy="1323439"/>
          </a:xfrm>
          <a:prstGeom prst="rect">
            <a:avLst/>
          </a:prstGeom>
          <a:noFill/>
        </p:spPr>
        <p:txBody>
          <a:bodyPr wrap="square" rtlCol="0">
            <a:spAutoFit/>
          </a:bodyPr>
          <a:lstStyle/>
          <a:p>
            <a:r>
              <a:rPr lang="en-US" altLang="zh-CN" sz="8000" b="1" dirty="0" smtClean="0">
                <a:latin typeface="华文隶书" pitchFamily="2" charset="-122"/>
                <a:ea typeface="华文隶书" pitchFamily="2" charset="-122"/>
              </a:rPr>
              <a:t>Homework</a:t>
            </a:r>
            <a:endParaRPr lang="zh-CN" altLang="en-US" sz="8000" b="1" dirty="0">
              <a:latin typeface="华文隶书" pitchFamily="2" charset="-122"/>
              <a:ea typeface="华文隶书" pitchFamily="2" charset="-122"/>
            </a:endParaRPr>
          </a:p>
        </p:txBody>
      </p:sp>
      <p:sp>
        <p:nvSpPr>
          <p:cNvPr id="5" name="矩形 4"/>
          <p:cNvSpPr/>
          <p:nvPr/>
        </p:nvSpPr>
        <p:spPr>
          <a:xfrm>
            <a:off x="395536" y="1628800"/>
            <a:ext cx="4572000" cy="1754326"/>
          </a:xfrm>
          <a:prstGeom prst="rect">
            <a:avLst/>
          </a:prstGeom>
        </p:spPr>
        <p:txBody>
          <a:bodyPr>
            <a:spAutoFit/>
          </a:bodyPr>
          <a:lstStyle/>
          <a:p>
            <a:r>
              <a:rPr lang="en-US" altLang="zh-CN" sz="3600" b="1" dirty="0" smtClean="0">
                <a:solidFill>
                  <a:srgbClr val="800000"/>
                </a:solidFill>
                <a:latin typeface="华文隶书" pitchFamily="2" charset="-122"/>
                <a:ea typeface="华文隶书" pitchFamily="2" charset="-122"/>
              </a:rPr>
              <a:t>1. Please write a short passage to describe one of your best friends. </a:t>
            </a:r>
            <a:endParaRPr lang="zh-CN" altLang="en-US" sz="3600" dirty="0">
              <a:solidFill>
                <a:srgbClr val="800000"/>
              </a:solidFill>
              <a:latin typeface="华文隶书" pitchFamily="2" charset="-122"/>
              <a:ea typeface="华文隶书" pitchFamily="2" charset="-122"/>
            </a:endParaRPr>
          </a:p>
        </p:txBody>
      </p:sp>
      <p:sp>
        <p:nvSpPr>
          <p:cNvPr id="6" name="TextBox 5"/>
          <p:cNvSpPr txBox="1"/>
          <p:nvPr/>
        </p:nvSpPr>
        <p:spPr>
          <a:xfrm>
            <a:off x="323528" y="3356992"/>
            <a:ext cx="5328592" cy="1754326"/>
          </a:xfrm>
          <a:prstGeom prst="rect">
            <a:avLst/>
          </a:prstGeom>
          <a:noFill/>
        </p:spPr>
        <p:txBody>
          <a:bodyPr wrap="square" rtlCol="0">
            <a:spAutoFit/>
          </a:bodyPr>
          <a:lstStyle/>
          <a:p>
            <a:r>
              <a:rPr lang="en-US" altLang="zh-CN" sz="3600" b="1" dirty="0" smtClean="0">
                <a:solidFill>
                  <a:srgbClr val="800000"/>
                </a:solidFill>
                <a:latin typeface="华文隶书" pitchFamily="2" charset="-122"/>
                <a:ea typeface="华文隶书" pitchFamily="2" charset="-122"/>
              </a:rPr>
              <a:t>2. Preview the  text on page 2</a:t>
            </a:r>
          </a:p>
          <a:p>
            <a:r>
              <a:rPr lang="en-US" altLang="zh-CN" sz="3600" b="1" dirty="0" smtClean="0">
                <a:solidFill>
                  <a:srgbClr val="800000"/>
                </a:solidFill>
                <a:latin typeface="华文隶书" pitchFamily="2" charset="-122"/>
                <a:ea typeface="华文隶书" pitchFamily="2" charset="-122"/>
              </a:rPr>
              <a:t>3</a:t>
            </a:r>
            <a:r>
              <a:rPr lang="en-US" altLang="zh-CN" sz="3600" b="1" dirty="0" smtClean="0">
                <a:solidFill>
                  <a:srgbClr val="800000"/>
                </a:solidFill>
                <a:latin typeface="华文隶书" pitchFamily="2" charset="-122"/>
                <a:ea typeface="华文隶书" pitchFamily="2" charset="-122"/>
              </a:rPr>
              <a:t>. </a:t>
            </a:r>
            <a:r>
              <a:rPr lang="en-US" altLang="zh-CN" sz="3600" b="1" dirty="0" smtClean="0">
                <a:solidFill>
                  <a:srgbClr val="800000"/>
                </a:solidFill>
                <a:latin typeface="华文隶书" pitchFamily="2" charset="-122"/>
                <a:ea typeface="华文隶书" pitchFamily="2" charset="-122"/>
              </a:rPr>
              <a:t>Think about the questions </a:t>
            </a:r>
            <a:r>
              <a:rPr lang="en-US" altLang="zh-CN" sz="3600" b="1" dirty="0" smtClean="0">
                <a:solidFill>
                  <a:srgbClr val="800000"/>
                </a:solidFill>
                <a:latin typeface="华文隶书" pitchFamily="2" charset="-122"/>
                <a:ea typeface="华文隶书" pitchFamily="2" charset="-122"/>
              </a:rPr>
              <a:t> in  page 3</a:t>
            </a:r>
            <a:endParaRPr lang="zh-CN" altLang="en-US" sz="3600" b="1" dirty="0">
              <a:solidFill>
                <a:srgbClr val="800000"/>
              </a:solidFill>
              <a:latin typeface="华文隶书" pitchFamily="2" charset="-122"/>
              <a:ea typeface="华文隶书" pitchFamily="2" charset="-122"/>
            </a:endParaRPr>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PSD_cd0366_02069.jpg"/>
          <p:cNvPicPr>
            <a:picLocks noChangeAspect="1"/>
          </p:cNvPicPr>
          <p:nvPr/>
        </p:nvPicPr>
        <p:blipFill>
          <a:blip r:embed="rId2" cstate="print"/>
          <a:stretch>
            <a:fillRect/>
          </a:stretch>
        </p:blipFill>
        <p:spPr>
          <a:xfrm>
            <a:off x="2627784" y="620688"/>
            <a:ext cx="4104457" cy="4752528"/>
          </a:xfrm>
          <a:prstGeom prst="rect">
            <a:avLst/>
          </a:prstGeom>
        </p:spPr>
      </p:pic>
      <p:sp>
        <p:nvSpPr>
          <p:cNvPr id="4" name="TextBox 3"/>
          <p:cNvSpPr txBox="1"/>
          <p:nvPr/>
        </p:nvSpPr>
        <p:spPr>
          <a:xfrm>
            <a:off x="2195736" y="4149080"/>
            <a:ext cx="5256584" cy="1323439"/>
          </a:xfrm>
          <a:prstGeom prst="rect">
            <a:avLst/>
          </a:prstGeom>
          <a:noFill/>
        </p:spPr>
        <p:txBody>
          <a:bodyPr wrap="square" rtlCol="0">
            <a:spAutoFit/>
          </a:bodyPr>
          <a:lstStyle/>
          <a:p>
            <a:r>
              <a:rPr lang="en-US" altLang="zh-CN" sz="8000" dirty="0" smtClean="0">
                <a:latin typeface="华文隶书" pitchFamily="2" charset="-122"/>
                <a:ea typeface="华文隶书" pitchFamily="2" charset="-122"/>
              </a:rPr>
              <a:t>Thank you!!!</a:t>
            </a:r>
            <a:endParaRPr lang="zh-CN" altLang="en-US" sz="8000" dirty="0">
              <a:latin typeface="华文隶书" pitchFamily="2" charset="-122"/>
              <a:ea typeface="华文隶书" pitchFamily="2" charset="-122"/>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ppt_w</p:attrName>
                                        </p:attrNameLst>
                                      </p:cBhvr>
                                      <p:tavLst>
                                        <p:tav tm="0" fmla="#ppt_w*sin(2.5*pi*$)">
                                          <p:val>
                                            <p:fltVal val="0"/>
                                          </p:val>
                                        </p:tav>
                                        <p:tav tm="100000">
                                          <p:val>
                                            <p:fltVal val="1"/>
                                          </p:val>
                                        </p:tav>
                                      </p:tavLst>
                                    </p:anim>
                                    <p:anim calcmode="lin" valueType="num">
                                      <p:cBhvr>
                                        <p:cTn id="9" dur="1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三傻大闹宝莱坞1_片头.mp4">
            <a:hlinkClick r:id="" action="ppaction://media"/>
          </p:cNvPr>
          <p:cNvPicPr>
            <a:picLocks noRot="1" noChangeAspect="1"/>
          </p:cNvPicPr>
          <p:nvPr>
            <a:videoFile r:link="rId1"/>
          </p:nvPr>
        </p:nvPicPr>
        <p:blipFill>
          <a:blip r:embed="rId3" cstate="print"/>
          <a:stretch>
            <a:fillRect/>
          </a:stretch>
        </p:blipFill>
        <p:spPr>
          <a:xfrm>
            <a:off x="251520" y="2276872"/>
            <a:ext cx="8604448" cy="4320480"/>
          </a:xfrm>
          <a:prstGeom prst="rect">
            <a:avLst/>
          </a:prstGeom>
        </p:spPr>
      </p:pic>
      <p:sp>
        <p:nvSpPr>
          <p:cNvPr id="5" name="TextBox 4"/>
          <p:cNvSpPr txBox="1"/>
          <p:nvPr/>
        </p:nvSpPr>
        <p:spPr>
          <a:xfrm>
            <a:off x="539552" y="908720"/>
            <a:ext cx="6984776" cy="707886"/>
          </a:xfrm>
          <a:prstGeom prst="rect">
            <a:avLst/>
          </a:prstGeom>
          <a:noFill/>
        </p:spPr>
        <p:txBody>
          <a:bodyPr wrap="square" rtlCol="0">
            <a:spAutoFit/>
          </a:bodyPr>
          <a:lstStyle/>
          <a:p>
            <a:r>
              <a:rPr lang="en-US" altLang="zh-CN" sz="4000" b="1" dirty="0" smtClean="0">
                <a:solidFill>
                  <a:schemeClr val="tx1">
                    <a:lumMod val="95000"/>
                    <a:lumOff val="5000"/>
                  </a:schemeClr>
                </a:solidFill>
                <a:latin typeface="华文隶书" pitchFamily="2" charset="-122"/>
                <a:ea typeface="华文隶书" pitchFamily="2" charset="-122"/>
              </a:rPr>
              <a:t>A movie about friendship </a:t>
            </a:r>
            <a:endParaRPr lang="zh-CN" altLang="en-US" sz="4000" b="1" dirty="0">
              <a:solidFill>
                <a:schemeClr val="tx1">
                  <a:lumMod val="95000"/>
                  <a:lumOff val="5000"/>
                </a:schemeClr>
              </a:solidFill>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200791219499407_2.jpg"/>
          <p:cNvPicPr>
            <a:picLocks noChangeAspect="1"/>
          </p:cNvPicPr>
          <p:nvPr/>
        </p:nvPicPr>
        <p:blipFill>
          <a:blip r:embed="rId2" cstate="print"/>
          <a:stretch>
            <a:fillRect/>
          </a:stretch>
        </p:blipFill>
        <p:spPr>
          <a:xfrm>
            <a:off x="6012160" y="2204864"/>
            <a:ext cx="2016224" cy="2160240"/>
          </a:xfrm>
          <a:prstGeom prst="rect">
            <a:avLst/>
          </a:prstGeom>
        </p:spPr>
      </p:pic>
      <p:sp>
        <p:nvSpPr>
          <p:cNvPr id="4" name="TextBox 3"/>
          <p:cNvSpPr txBox="1"/>
          <p:nvPr/>
        </p:nvSpPr>
        <p:spPr>
          <a:xfrm>
            <a:off x="323528" y="692696"/>
            <a:ext cx="6624736" cy="646331"/>
          </a:xfrm>
          <a:prstGeom prst="rect">
            <a:avLst/>
          </a:prstGeom>
          <a:noFill/>
        </p:spPr>
        <p:txBody>
          <a:bodyPr wrap="square" rtlCol="0">
            <a:spAutoFit/>
          </a:bodyPr>
          <a:lstStyle/>
          <a:p>
            <a:r>
              <a:rPr lang="en-US" altLang="zh-CN" sz="3600" b="1" dirty="0" smtClean="0">
                <a:solidFill>
                  <a:schemeClr val="tx1">
                    <a:lumMod val="95000"/>
                    <a:lumOff val="5000"/>
                  </a:schemeClr>
                </a:solidFill>
                <a:latin typeface="华文隶书" pitchFamily="2" charset="-122"/>
                <a:ea typeface="华文隶书" pitchFamily="2" charset="-122"/>
              </a:rPr>
              <a:t>Some  proverbs  bout  friendship  :</a:t>
            </a:r>
            <a:endParaRPr lang="zh-CN" altLang="en-US" sz="3600" b="1" dirty="0">
              <a:solidFill>
                <a:schemeClr val="tx1">
                  <a:lumMod val="95000"/>
                  <a:lumOff val="5000"/>
                </a:schemeClr>
              </a:solidFill>
              <a:latin typeface="华文隶书" pitchFamily="2" charset="-122"/>
              <a:ea typeface="华文隶书" pitchFamily="2" charset="-122"/>
            </a:endParaRPr>
          </a:p>
        </p:txBody>
      </p:sp>
      <p:sp>
        <p:nvSpPr>
          <p:cNvPr id="5" name="矩形 4"/>
          <p:cNvSpPr/>
          <p:nvPr/>
        </p:nvSpPr>
        <p:spPr>
          <a:xfrm>
            <a:off x="323528" y="2852936"/>
            <a:ext cx="6048672" cy="1754326"/>
          </a:xfrm>
          <a:prstGeom prst="rect">
            <a:avLst/>
          </a:prstGeom>
        </p:spPr>
        <p:txBody>
          <a:bodyPr wrap="square">
            <a:spAutoFit/>
          </a:bodyPr>
          <a:lstStyle/>
          <a:p>
            <a:r>
              <a:rPr lang="en-US" altLang="zh-CN" sz="4000" dirty="0" smtClean="0"/>
              <a:t>· </a:t>
            </a:r>
            <a:r>
              <a:rPr lang="en-US" altLang="zh-CN" sz="4000" dirty="0" smtClean="0">
                <a:latin typeface="华文隶书" pitchFamily="2" charset="-122"/>
                <a:ea typeface="华文隶书" pitchFamily="2" charset="-122"/>
              </a:rPr>
              <a:t>A friend is a second self.</a:t>
            </a:r>
          </a:p>
          <a:p>
            <a:r>
              <a:rPr lang="zh-CN" altLang="en-US" sz="2800" dirty="0" smtClean="0"/>
              <a:t>         </a:t>
            </a:r>
            <a:r>
              <a:rPr lang="zh-CN" altLang="en-US" sz="2800" dirty="0" smtClean="0">
                <a:latin typeface="华文隶书" pitchFamily="2" charset="-122"/>
                <a:ea typeface="华文隶书" pitchFamily="2" charset="-122"/>
              </a:rPr>
              <a:t>朋友是第二个自我。</a:t>
            </a:r>
            <a:endParaRPr lang="en-US" altLang="zh-CN" sz="2800" dirty="0" smtClean="0">
              <a:latin typeface="华文隶书" pitchFamily="2" charset="-122"/>
              <a:ea typeface="华文隶书" pitchFamily="2" charset="-122"/>
            </a:endParaRPr>
          </a:p>
          <a:p>
            <a:endParaRPr lang="zh-CN" altLang="en-US" sz="4000" dirty="0"/>
          </a:p>
        </p:txBody>
      </p:sp>
      <p:sp>
        <p:nvSpPr>
          <p:cNvPr id="6" name="矩形 5"/>
          <p:cNvSpPr/>
          <p:nvPr/>
        </p:nvSpPr>
        <p:spPr>
          <a:xfrm>
            <a:off x="179512" y="4149080"/>
            <a:ext cx="8280920" cy="3170099"/>
          </a:xfrm>
          <a:prstGeom prst="rect">
            <a:avLst/>
          </a:prstGeom>
        </p:spPr>
        <p:txBody>
          <a:bodyPr wrap="square">
            <a:spAutoFit/>
          </a:bodyPr>
          <a:lstStyle/>
          <a:p>
            <a:r>
              <a:rPr lang="en-US" altLang="zh-CN" sz="4000" dirty="0" smtClean="0">
                <a:latin typeface="华文隶书" pitchFamily="2" charset="-122"/>
                <a:ea typeface="华文隶书" pitchFamily="2" charset="-122"/>
              </a:rPr>
              <a:t>·A life without a friend is a life without a sun.  </a:t>
            </a:r>
            <a:br>
              <a:rPr lang="en-US" altLang="zh-CN" sz="4000" dirty="0" smtClean="0">
                <a:latin typeface="华文隶书" pitchFamily="2" charset="-122"/>
                <a:ea typeface="华文隶书" pitchFamily="2" charset="-122"/>
              </a:rPr>
            </a:br>
            <a:r>
              <a:rPr lang="zh-CN" altLang="en-US" sz="2800" dirty="0" smtClean="0">
                <a:latin typeface="华文隶书" pitchFamily="2" charset="-122"/>
                <a:ea typeface="华文隶书" pitchFamily="2" charset="-122"/>
              </a:rPr>
              <a:t>人生没有了朋友就犹如失去了阳光。</a:t>
            </a:r>
            <a:r>
              <a:rPr lang="zh-CN" altLang="en-US" sz="4000" dirty="0" smtClean="0">
                <a:latin typeface="华文隶书" pitchFamily="2" charset="-122"/>
                <a:ea typeface="华文隶书" pitchFamily="2" charset="-122"/>
              </a:rPr>
              <a:t>  </a:t>
            </a:r>
            <a:br>
              <a:rPr lang="zh-CN" altLang="en-US" sz="4000" dirty="0" smtClean="0">
                <a:latin typeface="华文隶书" pitchFamily="2" charset="-122"/>
                <a:ea typeface="华文隶书" pitchFamily="2" charset="-122"/>
              </a:rPr>
            </a:br>
            <a:r>
              <a:rPr lang="zh-CN" altLang="en-US" sz="4000" dirty="0" smtClean="0">
                <a:latin typeface="华文隶书" pitchFamily="2" charset="-122"/>
                <a:ea typeface="华文隶书" pitchFamily="2" charset="-122"/>
              </a:rPr>
              <a:t/>
            </a:r>
            <a:br>
              <a:rPr lang="zh-CN" altLang="en-US" sz="4000" dirty="0" smtClean="0">
                <a:latin typeface="华文隶书" pitchFamily="2" charset="-122"/>
                <a:ea typeface="华文隶书" pitchFamily="2" charset="-122"/>
              </a:rPr>
            </a:br>
            <a:endParaRPr lang="zh-CN" altLang="en-US" sz="4000" dirty="0">
              <a:latin typeface="华文隶书" pitchFamily="2" charset="-122"/>
              <a:ea typeface="华文隶书" pitchFamily="2" charset="-122"/>
            </a:endParaRPr>
          </a:p>
        </p:txBody>
      </p:sp>
      <p:sp>
        <p:nvSpPr>
          <p:cNvPr id="7" name="矩形 6"/>
          <p:cNvSpPr/>
          <p:nvPr/>
        </p:nvSpPr>
        <p:spPr>
          <a:xfrm>
            <a:off x="179512" y="1628800"/>
            <a:ext cx="7416824" cy="1138773"/>
          </a:xfrm>
          <a:prstGeom prst="rect">
            <a:avLst/>
          </a:prstGeom>
        </p:spPr>
        <p:txBody>
          <a:bodyPr wrap="square">
            <a:spAutoFit/>
          </a:bodyPr>
          <a:lstStyle/>
          <a:p>
            <a:r>
              <a:rPr lang="en-US" altLang="zh-CN" sz="4000" dirty="0" smtClean="0">
                <a:latin typeface="华文隶书" pitchFamily="2" charset="-122"/>
                <a:ea typeface="华文隶书" pitchFamily="2" charset="-122"/>
              </a:rPr>
              <a:t>·A friend in need is a friend indeed.</a:t>
            </a:r>
          </a:p>
          <a:p>
            <a:r>
              <a:rPr lang="zh-CN" altLang="en-US" sz="2800" dirty="0" smtClean="0">
                <a:latin typeface="华文隶书" pitchFamily="2" charset="-122"/>
                <a:ea typeface="华文隶书" pitchFamily="2" charset="-122"/>
              </a:rPr>
              <a:t>                        患难见真情</a:t>
            </a:r>
            <a:endParaRPr lang="zh-CN" altLang="en-US" sz="2800" dirty="0">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ppt_w</p:attrName>
                                        </p:attrNameLst>
                                      </p:cBhvr>
                                      <p:tavLst>
                                        <p:tav tm="0" fmla="#ppt_w*sin(2.5*pi*$)">
                                          <p:val>
                                            <p:fltVal val="0"/>
                                          </p:val>
                                        </p:tav>
                                        <p:tav tm="100000">
                                          <p:val>
                                            <p:fltVal val="1"/>
                                          </p:val>
                                        </p:tav>
                                      </p:tavLst>
                                    </p:anim>
                                    <p:anim calcmode="lin" valueType="num">
                                      <p:cBhvr>
                                        <p:cTn id="9"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8" presetClass="entr" presetSubtype="0" accel="50000" fill="hold" nodeType="clickEffect">
                                  <p:stCondLst>
                                    <p:cond delay="0"/>
                                  </p:stCondLst>
                                  <p:iterate type="lt">
                                    <p:tmPct val="50000"/>
                                  </p:iterate>
                                  <p:childTnLst>
                                    <p:set>
                                      <p:cBhvr>
                                        <p:cTn id="13" dur="1" fill="hold">
                                          <p:stCondLst>
                                            <p:cond delay="0"/>
                                          </p:stCondLst>
                                        </p:cTn>
                                        <p:tgtEl>
                                          <p:spTgt spid="7">
                                            <p:txEl>
                                              <p:pRg st="0" end="0"/>
                                            </p:txEl>
                                          </p:spTgt>
                                        </p:tgtEl>
                                        <p:attrNameLst>
                                          <p:attrName>style.visibility</p:attrName>
                                        </p:attrNameLst>
                                      </p:cBhvr>
                                      <p:to>
                                        <p:strVal val="visible"/>
                                      </p:to>
                                    </p:set>
                                    <p:set>
                                      <p:cBhvr>
                                        <p:cTn id="14" dur="228" fill="hold">
                                          <p:stCondLst>
                                            <p:cond delay="0"/>
                                          </p:stCondLst>
                                        </p:cTn>
                                        <p:tgtEl>
                                          <p:spTgt spid="7">
                                            <p:txEl>
                                              <p:pRg st="0" end="0"/>
                                            </p:txEl>
                                          </p:spTgt>
                                        </p:tgtEl>
                                        <p:attrNameLst>
                                          <p:attrName>style.rotation</p:attrName>
                                        </p:attrNameLst>
                                      </p:cBhvr>
                                      <p:to>
                                        <p:strVal val="-45.0"/>
                                      </p:to>
                                    </p:set>
                                    <p:anim calcmode="lin" valueType="num">
                                      <p:cBhvr>
                                        <p:cTn id="15" dur="228" fill="hold">
                                          <p:stCondLst>
                                            <p:cond delay="228"/>
                                          </p:stCondLst>
                                        </p:cTn>
                                        <p:tgtEl>
                                          <p:spTgt spid="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228" fill="hold">
                                          <p:stCondLst>
                                            <p:cond delay="0"/>
                                          </p:stCondLst>
                                        </p:cTn>
                                        <p:tgtEl>
                                          <p:spTgt spid="7">
                                            <p:txEl>
                                              <p:pRg st="0" end="0"/>
                                            </p:txEl>
                                          </p:spTgt>
                                        </p:tgtEl>
                                        <p:attrNameLst>
                                          <p:attrName>ppt_y</p:attrName>
                                        </p:attrNameLst>
                                      </p:cBhvr>
                                      <p:tavLst>
                                        <p:tav tm="0">
                                          <p:val>
                                            <p:strVal val="#ppt_y-1"/>
                                          </p:val>
                                        </p:tav>
                                        <p:tav tm="100000">
                                          <p:val>
                                            <p:strVal val="#ppt_y-(0.354*#ppt_w-0.172*#ppt_h)"/>
                                          </p:val>
                                        </p:tav>
                                      </p:tavLst>
                                    </p:anim>
                                    <p:anim calcmode="lin" valueType="num">
                                      <p:cBhvr>
                                        <p:cTn id="17" dur="78" decel="50000" autoRev="1" fill="hold">
                                          <p:stCondLst>
                                            <p:cond delay="228"/>
                                          </p:stCondLst>
                                        </p:cTn>
                                        <p:tgtEl>
                                          <p:spTgt spid="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68" fill="hold">
                                          <p:stCondLst>
                                            <p:cond delay="432"/>
                                          </p:stCondLst>
                                        </p:cTn>
                                        <p:tgtEl>
                                          <p:spTgt spid="7">
                                            <p:txEl>
                                              <p:pRg st="0" end="0"/>
                                            </p:txEl>
                                          </p:spTgt>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nodeType="withEffect">
                                  <p:stCondLst>
                                    <p:cond delay="0"/>
                                  </p:stCondLst>
                                  <p:iterate type="lt">
                                    <p:tmPct val="50000"/>
                                  </p:iterate>
                                  <p:childTnLst>
                                    <p:set>
                                      <p:cBhvr>
                                        <p:cTn id="20" dur="1" fill="hold">
                                          <p:stCondLst>
                                            <p:cond delay="0"/>
                                          </p:stCondLst>
                                        </p:cTn>
                                        <p:tgtEl>
                                          <p:spTgt spid="7">
                                            <p:txEl>
                                              <p:pRg st="1" end="1"/>
                                            </p:txEl>
                                          </p:spTgt>
                                        </p:tgtEl>
                                        <p:attrNameLst>
                                          <p:attrName>style.visibility</p:attrName>
                                        </p:attrNameLst>
                                      </p:cBhvr>
                                      <p:to>
                                        <p:strVal val="visible"/>
                                      </p:to>
                                    </p:set>
                                    <p:set>
                                      <p:cBhvr>
                                        <p:cTn id="21" dur="228" fill="hold">
                                          <p:stCondLst>
                                            <p:cond delay="0"/>
                                          </p:stCondLst>
                                        </p:cTn>
                                        <p:tgtEl>
                                          <p:spTgt spid="7">
                                            <p:txEl>
                                              <p:pRg st="1" end="1"/>
                                            </p:txEl>
                                          </p:spTgt>
                                        </p:tgtEl>
                                        <p:attrNameLst>
                                          <p:attrName>style.rotation</p:attrName>
                                        </p:attrNameLst>
                                      </p:cBhvr>
                                      <p:to>
                                        <p:strVal val="-45.0"/>
                                      </p:to>
                                    </p:set>
                                    <p:anim calcmode="lin" valueType="num">
                                      <p:cBhvr>
                                        <p:cTn id="22" dur="228" fill="hold">
                                          <p:stCondLst>
                                            <p:cond delay="228"/>
                                          </p:stCondLst>
                                        </p:cTn>
                                        <p:tgtEl>
                                          <p:spTgt spid="7">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228" fill="hold">
                                          <p:stCondLst>
                                            <p:cond delay="0"/>
                                          </p:stCondLst>
                                        </p:cTn>
                                        <p:tgtEl>
                                          <p:spTgt spid="7">
                                            <p:txEl>
                                              <p:pRg st="1" end="1"/>
                                            </p:txEl>
                                          </p:spTgt>
                                        </p:tgtEl>
                                        <p:attrNameLst>
                                          <p:attrName>ppt_y</p:attrName>
                                        </p:attrNameLst>
                                      </p:cBhvr>
                                      <p:tavLst>
                                        <p:tav tm="0">
                                          <p:val>
                                            <p:strVal val="#ppt_y-1"/>
                                          </p:val>
                                        </p:tav>
                                        <p:tav tm="100000">
                                          <p:val>
                                            <p:strVal val="#ppt_y-(0.354*#ppt_w-0.172*#ppt_h)"/>
                                          </p:val>
                                        </p:tav>
                                      </p:tavLst>
                                    </p:anim>
                                    <p:anim calcmode="lin" valueType="num">
                                      <p:cBhvr>
                                        <p:cTn id="24" dur="78" decel="50000" autoRev="1" fill="hold">
                                          <p:stCondLst>
                                            <p:cond delay="228"/>
                                          </p:stCondLst>
                                        </p:cTn>
                                        <p:tgtEl>
                                          <p:spTgt spid="7">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68" fill="hold">
                                          <p:stCondLst>
                                            <p:cond delay="432"/>
                                          </p:stCondLst>
                                        </p:cTn>
                                        <p:tgtEl>
                                          <p:spTgt spid="7">
                                            <p:txEl>
                                              <p:pRg st="1" end="1"/>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9" presetClass="entr" presetSubtype="10" fill="hold"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 calcmode="lin" valueType="num">
                                      <p:cBhvr>
                                        <p:cTn id="30" dur="1000" fill="hold"/>
                                        <p:tgtEl>
                                          <p:spTgt spid="5">
                                            <p:txEl>
                                              <p:pRg st="0" end="0"/>
                                            </p:txEl>
                                          </p:spTgt>
                                        </p:tgtEl>
                                        <p:attrNameLst>
                                          <p:attrName>ppt_w</p:attrName>
                                        </p:attrNameLst>
                                      </p:cBhvr>
                                      <p:tavLst>
                                        <p:tav tm="0" fmla="#ppt_w*sin(2.5*pi*$)">
                                          <p:val>
                                            <p:fltVal val="0"/>
                                          </p:val>
                                        </p:tav>
                                        <p:tav tm="100000">
                                          <p:val>
                                            <p:fltVal val="1"/>
                                          </p:val>
                                        </p:tav>
                                      </p:tavLst>
                                    </p:anim>
                                    <p:anim calcmode="lin" valueType="num">
                                      <p:cBhvr>
                                        <p:cTn id="31" dur="1000" fill="hold"/>
                                        <p:tgtEl>
                                          <p:spTgt spid="5">
                                            <p:txEl>
                                              <p:pRg st="0" end="0"/>
                                            </p:txEl>
                                          </p:spTgt>
                                        </p:tgtEl>
                                        <p:attrNameLst>
                                          <p:attrName>ppt_h</p:attrName>
                                        </p:attrNameLst>
                                      </p:cBhvr>
                                      <p:tavLst>
                                        <p:tav tm="0">
                                          <p:val>
                                            <p:strVal val="#ppt_h"/>
                                          </p:val>
                                        </p:tav>
                                        <p:tav tm="100000">
                                          <p:val>
                                            <p:strVal val="#ppt_h"/>
                                          </p:val>
                                        </p:tav>
                                      </p:tavLst>
                                    </p:anim>
                                  </p:childTnLst>
                                </p:cTn>
                              </p:par>
                              <p:par>
                                <p:cTn id="32" presetID="19" presetClass="entr" presetSubtype="10" fill="hold" nodeType="withEffect">
                                  <p:stCondLst>
                                    <p:cond delay="0"/>
                                  </p:stCondLst>
                                  <p:childTnLst>
                                    <p:set>
                                      <p:cBhvr>
                                        <p:cTn id="33" dur="1" fill="hold">
                                          <p:stCondLst>
                                            <p:cond delay="0"/>
                                          </p:stCondLst>
                                        </p:cTn>
                                        <p:tgtEl>
                                          <p:spTgt spid="5">
                                            <p:txEl>
                                              <p:pRg st="1" end="1"/>
                                            </p:txEl>
                                          </p:spTgt>
                                        </p:tgtEl>
                                        <p:attrNameLst>
                                          <p:attrName>style.visibility</p:attrName>
                                        </p:attrNameLst>
                                      </p:cBhvr>
                                      <p:to>
                                        <p:strVal val="visible"/>
                                      </p:to>
                                    </p:set>
                                    <p:anim calcmode="lin" valueType="num">
                                      <p:cBhvr>
                                        <p:cTn id="34" dur="1000" fill="hold"/>
                                        <p:tgtEl>
                                          <p:spTgt spid="5">
                                            <p:txEl>
                                              <p:pRg st="1" end="1"/>
                                            </p:txEl>
                                          </p:spTgt>
                                        </p:tgtEl>
                                        <p:attrNameLst>
                                          <p:attrName>ppt_w</p:attrName>
                                        </p:attrNameLst>
                                      </p:cBhvr>
                                      <p:tavLst>
                                        <p:tav tm="0" fmla="#ppt_w*sin(2.5*pi*$)">
                                          <p:val>
                                            <p:fltVal val="0"/>
                                          </p:val>
                                        </p:tav>
                                        <p:tav tm="100000">
                                          <p:val>
                                            <p:fltVal val="1"/>
                                          </p:val>
                                        </p:tav>
                                      </p:tavLst>
                                    </p:anim>
                                    <p:anim calcmode="lin" valueType="num">
                                      <p:cBhvr>
                                        <p:cTn id="35" dur="1000" fill="hold"/>
                                        <p:tgtEl>
                                          <p:spTgt spid="5">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60x160.jpg"/>
          <p:cNvPicPr>
            <a:picLocks noChangeAspect="1"/>
          </p:cNvPicPr>
          <p:nvPr/>
        </p:nvPicPr>
        <p:blipFill>
          <a:blip r:embed="rId2" cstate="print"/>
          <a:stretch>
            <a:fillRect/>
          </a:stretch>
        </p:blipFill>
        <p:spPr>
          <a:xfrm>
            <a:off x="0" y="260648"/>
            <a:ext cx="3347864" cy="1872208"/>
          </a:xfrm>
          <a:prstGeom prst="rect">
            <a:avLst/>
          </a:prstGeom>
        </p:spPr>
      </p:pic>
      <p:sp>
        <p:nvSpPr>
          <p:cNvPr id="2" name="TextBox 1"/>
          <p:cNvSpPr txBox="1"/>
          <p:nvPr/>
        </p:nvSpPr>
        <p:spPr>
          <a:xfrm>
            <a:off x="395536" y="764704"/>
            <a:ext cx="2808312" cy="923330"/>
          </a:xfrm>
          <a:prstGeom prst="rect">
            <a:avLst/>
          </a:prstGeom>
          <a:noFill/>
        </p:spPr>
        <p:txBody>
          <a:bodyPr wrap="square" rtlCol="0">
            <a:spAutoFit/>
          </a:bodyPr>
          <a:lstStyle/>
          <a:p>
            <a:r>
              <a:rPr lang="en-US" altLang="zh-CN" sz="5400" b="1" dirty="0" smtClean="0">
                <a:latin typeface="华文隶书" pitchFamily="2" charset="-122"/>
                <a:ea typeface="华文隶书" pitchFamily="2" charset="-122"/>
              </a:rPr>
              <a:t>Discuss:</a:t>
            </a:r>
            <a:endParaRPr lang="zh-CN" altLang="en-US" sz="5400" b="1" dirty="0">
              <a:latin typeface="华文隶书" pitchFamily="2" charset="-122"/>
              <a:ea typeface="华文隶书" pitchFamily="2" charset="-122"/>
            </a:endParaRPr>
          </a:p>
        </p:txBody>
      </p:sp>
      <p:sp>
        <p:nvSpPr>
          <p:cNvPr id="3" name="TextBox 2"/>
          <p:cNvSpPr txBox="1"/>
          <p:nvPr/>
        </p:nvSpPr>
        <p:spPr>
          <a:xfrm>
            <a:off x="467544" y="2708920"/>
            <a:ext cx="7776864" cy="2554545"/>
          </a:xfrm>
          <a:prstGeom prst="rect">
            <a:avLst/>
          </a:prstGeom>
          <a:noFill/>
        </p:spPr>
        <p:txBody>
          <a:bodyPr wrap="square" rtlCol="0">
            <a:spAutoFit/>
          </a:bodyPr>
          <a:lstStyle/>
          <a:p>
            <a:r>
              <a:rPr lang="en-US" altLang="zh-CN" sz="4000" b="1" dirty="0" smtClean="0">
                <a:latin typeface="华文隶书" pitchFamily="2" charset="-122"/>
                <a:ea typeface="华文隶书" pitchFamily="2" charset="-122"/>
              </a:rPr>
              <a:t>·What do you think a friend should be like ? </a:t>
            </a:r>
          </a:p>
          <a:p>
            <a:r>
              <a:rPr lang="en-US" altLang="zh-CN" sz="4000" b="1" dirty="0">
                <a:latin typeface="华文隶书" pitchFamily="2" charset="-122"/>
                <a:ea typeface="华文隶书" pitchFamily="2" charset="-122"/>
              </a:rPr>
              <a:t> </a:t>
            </a:r>
            <a:r>
              <a:rPr lang="en-US" altLang="zh-CN" sz="4000" b="1" dirty="0" smtClean="0">
                <a:latin typeface="华文隶书" pitchFamily="2" charset="-122"/>
                <a:ea typeface="华文隶书" pitchFamily="2" charset="-122"/>
              </a:rPr>
              <a:t>    List what a friend should do  and  share the list with your  partners.</a:t>
            </a:r>
            <a:endParaRPr lang="zh-CN" altLang="en-US" sz="4000" b="1" dirty="0">
              <a:latin typeface="华文隶书" pitchFamily="2" charset="-122"/>
              <a:ea typeface="华文隶书" pitchFamily="2" charset="-122"/>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5656" y="404664"/>
            <a:ext cx="5904656" cy="1754326"/>
          </a:xfrm>
          <a:prstGeom prst="rect">
            <a:avLst/>
          </a:prstGeom>
        </p:spPr>
        <p:txBody>
          <a:bodyPr wrap="square">
            <a:spAutoFit/>
          </a:bodyPr>
          <a:lstStyle/>
          <a:p>
            <a:r>
              <a:rPr lang="en-US" altLang="zh-CN" sz="5400" dirty="0">
                <a:latin typeface="华文隶书" pitchFamily="2" charset="-122"/>
                <a:ea typeface="华文隶书" pitchFamily="2" charset="-122"/>
              </a:rPr>
              <a:t>Words about </a:t>
            </a:r>
            <a:r>
              <a:rPr lang="en-US" altLang="zh-CN" sz="5400" dirty="0" smtClean="0">
                <a:latin typeface="华文隶书" pitchFamily="2" charset="-122"/>
                <a:ea typeface="华文隶书" pitchFamily="2" charset="-122"/>
              </a:rPr>
              <a:t>friends:</a:t>
            </a:r>
            <a:r>
              <a:rPr lang="en-US" altLang="zh-CN" sz="5400" dirty="0"/>
              <a:t/>
            </a:r>
            <a:br>
              <a:rPr lang="en-US" altLang="zh-CN" sz="5400" dirty="0"/>
            </a:br>
            <a:endParaRPr lang="zh-CN" altLang="en-US" sz="5400" dirty="0"/>
          </a:p>
        </p:txBody>
      </p:sp>
      <p:sp>
        <p:nvSpPr>
          <p:cNvPr id="4" name="矩形 3"/>
          <p:cNvSpPr/>
          <p:nvPr/>
        </p:nvSpPr>
        <p:spPr>
          <a:xfrm>
            <a:off x="179512" y="1412776"/>
            <a:ext cx="2448272" cy="646331"/>
          </a:xfrm>
          <a:prstGeom prst="rect">
            <a:avLst/>
          </a:prstGeom>
        </p:spPr>
        <p:txBody>
          <a:bodyPr wrap="square">
            <a:spAutoFit/>
          </a:bodyPr>
          <a:lstStyle/>
          <a:p>
            <a:r>
              <a:rPr lang="en-US" altLang="zh-CN" sz="3600" b="1" dirty="0" smtClean="0">
                <a:latin typeface="华文隶书" pitchFamily="2" charset="-122"/>
                <a:ea typeface="华文隶书" pitchFamily="2" charset="-122"/>
              </a:rPr>
              <a:t>Appearance :</a:t>
            </a:r>
            <a:endParaRPr lang="zh-CN" altLang="en-US" sz="3600" dirty="0">
              <a:latin typeface="华文隶书" pitchFamily="2" charset="-122"/>
              <a:ea typeface="华文隶书" pitchFamily="2" charset="-122"/>
            </a:endParaRPr>
          </a:p>
        </p:txBody>
      </p:sp>
      <p:sp>
        <p:nvSpPr>
          <p:cNvPr id="5" name="矩形 4"/>
          <p:cNvSpPr/>
          <p:nvPr/>
        </p:nvSpPr>
        <p:spPr>
          <a:xfrm>
            <a:off x="827584" y="2204864"/>
            <a:ext cx="7200800" cy="523220"/>
          </a:xfrm>
          <a:prstGeom prst="rect">
            <a:avLst/>
          </a:prstGeom>
        </p:spPr>
        <p:txBody>
          <a:bodyPr wrap="square">
            <a:spAutoFit/>
          </a:bodyPr>
          <a:lstStyle/>
          <a:p>
            <a:r>
              <a:rPr lang="en-US" altLang="zh-CN" sz="2800" b="1" dirty="0" smtClean="0">
                <a:solidFill>
                  <a:srgbClr val="800080"/>
                </a:solidFill>
                <a:latin typeface="华文隶书" pitchFamily="2" charset="-122"/>
                <a:ea typeface="华文隶书" pitchFamily="2" charset="-122"/>
              </a:rPr>
              <a:t>attractive</a:t>
            </a:r>
            <a:r>
              <a:rPr lang="zh-CN" altLang="en-US" sz="2800" b="1" dirty="0" smtClean="0">
                <a:solidFill>
                  <a:srgbClr val="800080"/>
                </a:solidFill>
                <a:latin typeface="华文隶书" pitchFamily="2" charset="-122"/>
                <a:ea typeface="华文隶书" pitchFamily="2" charset="-122"/>
              </a:rPr>
              <a:t>       </a:t>
            </a:r>
            <a:r>
              <a:rPr lang="en-US" altLang="zh-CN" sz="2800" b="1" dirty="0" smtClean="0">
                <a:solidFill>
                  <a:srgbClr val="800080"/>
                </a:solidFill>
                <a:latin typeface="华文隶书" pitchFamily="2" charset="-122"/>
                <a:ea typeface="华文隶书" pitchFamily="2" charset="-122"/>
              </a:rPr>
              <a:t>graceful</a:t>
            </a:r>
            <a:r>
              <a:rPr lang="zh-CN" altLang="en-US" sz="2800" b="1" dirty="0" smtClean="0">
                <a:solidFill>
                  <a:srgbClr val="800080"/>
                </a:solidFill>
                <a:latin typeface="华文隶书" pitchFamily="2" charset="-122"/>
                <a:ea typeface="华文隶书" pitchFamily="2" charset="-122"/>
              </a:rPr>
              <a:t>         </a:t>
            </a:r>
            <a:r>
              <a:rPr lang="en-US" altLang="zh-CN" sz="2800" b="1" dirty="0" smtClean="0">
                <a:solidFill>
                  <a:srgbClr val="800080"/>
                </a:solidFill>
                <a:latin typeface="华文隶书" pitchFamily="2" charset="-122"/>
                <a:ea typeface="华文隶书" pitchFamily="2" charset="-122"/>
              </a:rPr>
              <a:t>high nose …</a:t>
            </a:r>
            <a:endParaRPr lang="zh-CN" altLang="en-US" sz="2800" b="1" dirty="0">
              <a:solidFill>
                <a:srgbClr val="800080"/>
              </a:solidFill>
              <a:latin typeface="华文隶书" pitchFamily="2" charset="-122"/>
              <a:ea typeface="华文隶书" pitchFamily="2" charset="-122"/>
            </a:endParaRPr>
          </a:p>
        </p:txBody>
      </p:sp>
      <p:sp>
        <p:nvSpPr>
          <p:cNvPr id="7" name="TextBox 6"/>
          <p:cNvSpPr txBox="1"/>
          <p:nvPr/>
        </p:nvSpPr>
        <p:spPr>
          <a:xfrm>
            <a:off x="251520" y="2996952"/>
            <a:ext cx="4032448" cy="923330"/>
          </a:xfrm>
          <a:prstGeom prst="rect">
            <a:avLst/>
          </a:prstGeom>
          <a:noFill/>
        </p:spPr>
        <p:txBody>
          <a:bodyPr wrap="square" rtlCol="0">
            <a:spAutoFit/>
          </a:bodyPr>
          <a:lstStyle/>
          <a:p>
            <a:r>
              <a:rPr lang="en-US" altLang="zh-CN" sz="3600" b="1" dirty="0" smtClean="0">
                <a:latin typeface="华文隶书" pitchFamily="2" charset="-122"/>
                <a:ea typeface="华文隶书" pitchFamily="2" charset="-122"/>
              </a:rPr>
              <a:t>Positive :</a:t>
            </a:r>
          </a:p>
          <a:p>
            <a:endParaRPr lang="zh-CN" altLang="en-US" dirty="0"/>
          </a:p>
        </p:txBody>
      </p:sp>
      <p:sp>
        <p:nvSpPr>
          <p:cNvPr id="9" name="Text Box 13"/>
          <p:cNvSpPr txBox="1">
            <a:spLocks noChangeArrowheads="1"/>
          </p:cNvSpPr>
          <p:nvPr/>
        </p:nvSpPr>
        <p:spPr bwMode="auto">
          <a:xfrm>
            <a:off x="5724128" y="3573016"/>
            <a:ext cx="1657350" cy="931863"/>
          </a:xfrm>
          <a:prstGeom prst="rect">
            <a:avLst/>
          </a:prstGeom>
          <a:noFill/>
          <a:ln w="9525">
            <a:noFill/>
            <a:miter lim="800000"/>
            <a:headEnd/>
            <a:tailEnd/>
          </a:ln>
          <a:effectLst/>
        </p:spPr>
        <p:txBody>
          <a:bodyPr>
            <a:spAutoFit/>
          </a:bodyPr>
          <a:lstStyle/>
          <a:p>
            <a:pPr>
              <a:spcBef>
                <a:spcPct val="50000"/>
              </a:spcBef>
            </a:pPr>
            <a:endParaRPr lang="en-US" altLang="zh-CN" sz="2800" b="1" dirty="0">
              <a:solidFill>
                <a:srgbClr val="990099"/>
              </a:solidFill>
              <a:latin typeface="华文隶书" pitchFamily="2" charset="-122"/>
              <a:ea typeface="华文隶书" pitchFamily="2" charset="-122"/>
            </a:endParaRPr>
          </a:p>
          <a:p>
            <a:pPr>
              <a:spcBef>
                <a:spcPct val="50000"/>
              </a:spcBef>
            </a:pPr>
            <a:endParaRPr lang="en-US" altLang="zh-CN" b="1" dirty="0">
              <a:solidFill>
                <a:srgbClr val="990099"/>
              </a:solidFill>
              <a:latin typeface="华文隶书" pitchFamily="2" charset="-122"/>
              <a:ea typeface="华文隶书" pitchFamily="2" charset="-122"/>
            </a:endParaRPr>
          </a:p>
        </p:txBody>
      </p:sp>
      <p:sp>
        <p:nvSpPr>
          <p:cNvPr id="12" name="Text Box 16"/>
          <p:cNvSpPr txBox="1">
            <a:spLocks noChangeArrowheads="1"/>
          </p:cNvSpPr>
          <p:nvPr/>
        </p:nvSpPr>
        <p:spPr bwMode="auto">
          <a:xfrm>
            <a:off x="683568" y="3501008"/>
            <a:ext cx="7776864" cy="3524042"/>
          </a:xfrm>
          <a:prstGeom prst="rect">
            <a:avLst/>
          </a:prstGeom>
          <a:noFill/>
          <a:ln w="9525">
            <a:noFill/>
            <a:miter lim="800000"/>
            <a:headEnd/>
            <a:tailEnd/>
          </a:ln>
          <a:effectLst/>
        </p:spPr>
        <p:txBody>
          <a:bodyPr wrap="square">
            <a:spAutoFit/>
          </a:bodyPr>
          <a:lstStyle/>
          <a:p>
            <a:pPr>
              <a:spcBef>
                <a:spcPct val="50000"/>
              </a:spcBef>
            </a:pPr>
            <a:r>
              <a:rPr lang="en-US" altLang="zh-CN" sz="2800" b="1" dirty="0">
                <a:solidFill>
                  <a:srgbClr val="990099"/>
                </a:solidFill>
                <a:latin typeface="华文隶书" pitchFamily="2" charset="-122"/>
                <a:ea typeface="华文隶书" pitchFamily="2" charset="-122"/>
              </a:rPr>
              <a:t>h</a:t>
            </a:r>
            <a:r>
              <a:rPr lang="en-US" altLang="zh-CN" sz="2800" b="1" dirty="0" smtClean="0">
                <a:solidFill>
                  <a:srgbClr val="990099"/>
                </a:solidFill>
                <a:latin typeface="华文隶书" pitchFamily="2" charset="-122"/>
                <a:ea typeface="华文隶书" pitchFamily="2" charset="-122"/>
              </a:rPr>
              <a:t>umorous     friendly       honest   kind      responsible </a:t>
            </a:r>
          </a:p>
          <a:p>
            <a:pPr>
              <a:spcBef>
                <a:spcPct val="50000"/>
              </a:spcBef>
            </a:pPr>
            <a:r>
              <a:rPr lang="en-US" altLang="zh-CN" sz="2800" b="1" dirty="0" smtClean="0">
                <a:solidFill>
                  <a:srgbClr val="990099"/>
                </a:solidFill>
                <a:latin typeface="华文隶书" pitchFamily="2" charset="-122"/>
                <a:ea typeface="华文隶书" pitchFamily="2" charset="-122"/>
              </a:rPr>
              <a:t>loyal</a:t>
            </a:r>
          </a:p>
          <a:p>
            <a:pPr>
              <a:spcBef>
                <a:spcPct val="50000"/>
              </a:spcBef>
            </a:pPr>
            <a:endParaRPr lang="en-US" altLang="zh-CN" sz="2800" b="1" dirty="0" smtClean="0">
              <a:solidFill>
                <a:srgbClr val="990099"/>
              </a:solidFill>
              <a:latin typeface="华文隶书" pitchFamily="2" charset="-122"/>
              <a:ea typeface="华文隶书" pitchFamily="2" charset="-122"/>
            </a:endParaRPr>
          </a:p>
          <a:p>
            <a:pPr>
              <a:spcBef>
                <a:spcPct val="50000"/>
              </a:spcBef>
            </a:pPr>
            <a:r>
              <a:rPr lang="en-US" altLang="zh-CN" sz="2800" b="1" dirty="0" smtClean="0">
                <a:solidFill>
                  <a:srgbClr val="990099"/>
                </a:solidFill>
                <a:latin typeface="华文隶书" pitchFamily="2" charset="-122"/>
                <a:ea typeface="华文隶书" pitchFamily="2" charset="-122"/>
              </a:rPr>
              <a:t>    </a:t>
            </a:r>
          </a:p>
          <a:p>
            <a:pPr>
              <a:spcBef>
                <a:spcPct val="50000"/>
              </a:spcBef>
            </a:pPr>
            <a:r>
              <a:rPr lang="en-US" altLang="zh-CN" sz="2800" b="1" dirty="0" smtClean="0">
                <a:solidFill>
                  <a:srgbClr val="990099"/>
                </a:solidFill>
                <a:latin typeface="华文隶书" pitchFamily="2" charset="-122"/>
                <a:ea typeface="华文隶书" pitchFamily="2" charset="-122"/>
              </a:rPr>
              <a:t>   </a:t>
            </a:r>
            <a:r>
              <a:rPr lang="en-US" altLang="zh-CN" sz="2800" b="1" dirty="0" smtClean="0">
                <a:solidFill>
                  <a:srgbClr val="990099"/>
                </a:solidFill>
                <a:latin typeface="Verdana" pitchFamily="34" charset="0"/>
              </a:rPr>
              <a:t>    </a:t>
            </a:r>
            <a:endParaRPr lang="en-US" altLang="zh-CN" sz="2800" b="1" dirty="0">
              <a:solidFill>
                <a:srgbClr val="990099"/>
              </a:solidFill>
              <a:latin typeface="Verdana" pitchFamily="34" charset="0"/>
            </a:endParaRPr>
          </a:p>
          <a:p>
            <a:pPr>
              <a:spcBef>
                <a:spcPct val="50000"/>
              </a:spcBef>
            </a:pPr>
            <a:r>
              <a:rPr lang="en-US" altLang="zh-CN" b="1" dirty="0" smtClean="0">
                <a:solidFill>
                  <a:srgbClr val="990099"/>
                </a:solidFill>
                <a:latin typeface="Verdana" pitchFamily="34" charset="0"/>
              </a:rPr>
              <a:t> </a:t>
            </a:r>
            <a:endParaRPr lang="en-US" altLang="zh-CN" b="1" dirty="0">
              <a:solidFill>
                <a:srgbClr val="990099"/>
              </a:solidFill>
              <a:latin typeface="Verdana" pitchFamily="34" charset="0"/>
            </a:endParaRPr>
          </a:p>
        </p:txBody>
      </p:sp>
      <p:sp>
        <p:nvSpPr>
          <p:cNvPr id="16" name="TextBox 15"/>
          <p:cNvSpPr txBox="1"/>
          <p:nvPr/>
        </p:nvSpPr>
        <p:spPr>
          <a:xfrm>
            <a:off x="179512" y="4941168"/>
            <a:ext cx="3600400" cy="646331"/>
          </a:xfrm>
          <a:prstGeom prst="rect">
            <a:avLst/>
          </a:prstGeom>
          <a:noFill/>
        </p:spPr>
        <p:txBody>
          <a:bodyPr wrap="square" rtlCol="0">
            <a:spAutoFit/>
          </a:bodyPr>
          <a:lstStyle/>
          <a:p>
            <a:r>
              <a:rPr lang="en-US" altLang="zh-CN" sz="3600" b="1" dirty="0" err="1" smtClean="0">
                <a:latin typeface="华文隶书" pitchFamily="2" charset="-122"/>
                <a:ea typeface="华文隶书" pitchFamily="2" charset="-122"/>
              </a:rPr>
              <a:t>Negtive</a:t>
            </a:r>
            <a:r>
              <a:rPr lang="en-US" altLang="zh-CN" sz="3600" b="1" dirty="0" smtClean="0">
                <a:latin typeface="华文隶书" pitchFamily="2" charset="-122"/>
                <a:ea typeface="华文隶书" pitchFamily="2" charset="-122"/>
              </a:rPr>
              <a:t>:</a:t>
            </a:r>
            <a:endParaRPr lang="zh-CN" altLang="en-US" sz="3600" b="1" dirty="0">
              <a:latin typeface="华文隶书" pitchFamily="2" charset="-122"/>
              <a:ea typeface="华文隶书" pitchFamily="2" charset="-122"/>
            </a:endParaRPr>
          </a:p>
        </p:txBody>
      </p:sp>
      <p:sp>
        <p:nvSpPr>
          <p:cNvPr id="24" name="Text Box 18"/>
          <p:cNvSpPr txBox="1">
            <a:spLocks noChangeArrowheads="1"/>
          </p:cNvSpPr>
          <p:nvPr/>
        </p:nvSpPr>
        <p:spPr bwMode="auto">
          <a:xfrm>
            <a:off x="755576" y="5517232"/>
            <a:ext cx="7632848" cy="3539430"/>
          </a:xfrm>
          <a:prstGeom prst="rect">
            <a:avLst/>
          </a:prstGeom>
          <a:noFill/>
          <a:ln w="9525">
            <a:noFill/>
            <a:miter lim="800000"/>
            <a:headEnd/>
            <a:tailEnd/>
          </a:ln>
          <a:effectLst/>
        </p:spPr>
        <p:txBody>
          <a:bodyPr wrap="square">
            <a:spAutoFit/>
          </a:bodyPr>
          <a:lstStyle/>
          <a:p>
            <a:pPr>
              <a:spcBef>
                <a:spcPct val="50000"/>
              </a:spcBef>
            </a:pPr>
            <a:r>
              <a:rPr lang="en-US" altLang="zh-CN" sz="2800" b="1" dirty="0">
                <a:solidFill>
                  <a:srgbClr val="990099"/>
                </a:solidFill>
                <a:latin typeface="华文隶书" pitchFamily="2" charset="-122"/>
                <a:ea typeface="华文隶书" pitchFamily="2" charset="-122"/>
              </a:rPr>
              <a:t>m</a:t>
            </a:r>
            <a:r>
              <a:rPr lang="en-US" altLang="zh-CN" sz="2800" b="1" dirty="0" smtClean="0">
                <a:solidFill>
                  <a:srgbClr val="990099"/>
                </a:solidFill>
                <a:latin typeface="华文隶书" pitchFamily="2" charset="-122"/>
                <a:ea typeface="华文隶书" pitchFamily="2" charset="-122"/>
              </a:rPr>
              <a:t>ean       narrow-minded       bad tempered      dishonest gossipy…</a:t>
            </a:r>
          </a:p>
          <a:p>
            <a:pPr>
              <a:spcBef>
                <a:spcPct val="50000"/>
              </a:spcBef>
            </a:pPr>
            <a:endParaRPr lang="en-US" altLang="zh-CN" sz="2800" b="1" dirty="0" smtClean="0">
              <a:solidFill>
                <a:srgbClr val="990099"/>
              </a:solidFill>
              <a:latin typeface="华文隶书" pitchFamily="2" charset="-122"/>
              <a:ea typeface="华文隶书" pitchFamily="2" charset="-122"/>
            </a:endParaRPr>
          </a:p>
          <a:p>
            <a:pPr>
              <a:spcBef>
                <a:spcPct val="50000"/>
              </a:spcBef>
            </a:pPr>
            <a:r>
              <a:rPr lang="en-US" altLang="zh-CN" sz="2800" b="1" dirty="0" smtClean="0">
                <a:solidFill>
                  <a:srgbClr val="990099"/>
                </a:solidFill>
                <a:latin typeface="华文隶书" pitchFamily="2" charset="-122"/>
                <a:ea typeface="华文隶书" pitchFamily="2" charset="-122"/>
              </a:rPr>
              <a:t> </a:t>
            </a:r>
          </a:p>
          <a:p>
            <a:pPr>
              <a:spcBef>
                <a:spcPct val="50000"/>
              </a:spcBef>
            </a:pPr>
            <a:r>
              <a:rPr lang="en-US" altLang="zh-CN" sz="2800" b="1" dirty="0" smtClean="0">
                <a:solidFill>
                  <a:srgbClr val="990099"/>
                </a:solidFill>
                <a:latin typeface="华文隶书" pitchFamily="2" charset="-122"/>
                <a:ea typeface="华文隶书" pitchFamily="2" charset="-122"/>
              </a:rPr>
              <a:t> </a:t>
            </a:r>
          </a:p>
          <a:p>
            <a:pPr>
              <a:spcBef>
                <a:spcPct val="50000"/>
              </a:spcBef>
            </a:pPr>
            <a:endParaRPr lang="en-US" altLang="zh-CN" sz="2800" b="1" dirty="0">
              <a:solidFill>
                <a:srgbClr val="990099"/>
              </a:solidFill>
              <a:latin typeface="华文隶书" pitchFamily="2" charset="-122"/>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0" fill="hold"/>
                                        <p:tgtEl>
                                          <p:spTgt spid="5">
                                            <p:txEl>
                                              <p:pRg st="0" end="0"/>
                                            </p:txEl>
                                          </p:spTgt>
                                        </p:tgtEl>
                                        <p:attrNameLst>
                                          <p:attrName>ppt_w</p:attrName>
                                        </p:attrNameLst>
                                      </p:cBhvr>
                                      <p:tavLst>
                                        <p:tav tm="0" fmla="#ppt_w*sin(2.5*pi*$)">
                                          <p:val>
                                            <p:fltVal val="0"/>
                                          </p:val>
                                        </p:tav>
                                        <p:tav tm="100000">
                                          <p:val>
                                            <p:fltVal val="1"/>
                                          </p:val>
                                        </p:tav>
                                      </p:tavLst>
                                    </p:anim>
                                    <p:anim calcmode="lin" valueType="num">
                                      <p:cBhvr>
                                        <p:cTn id="8" dur="50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nodeType="clickEffect">
                                  <p:stCondLst>
                                    <p:cond delay="0"/>
                                  </p:stCondLst>
                                  <p:iterate type="lt">
                                    <p:tmPct val="10000"/>
                                  </p:iterate>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p:cTn id="13"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2">
                                            <p:txEl>
                                              <p:pRg st="0" end="0"/>
                                            </p:txEl>
                                          </p:spTgt>
                                        </p:tgtEl>
                                      </p:cBhvr>
                                    </p:animEffect>
                                  </p:childTnLst>
                                </p:cTn>
                              </p:par>
                              <p:par>
                                <p:cTn id="18" presetID="41" presetClass="entr" presetSubtype="0" fill="hold" nodeType="withEffect">
                                  <p:stCondLst>
                                    <p:cond delay="0"/>
                                  </p:stCondLst>
                                  <p:iterate type="lt">
                                    <p:tmPct val="10000"/>
                                  </p:iterate>
                                  <p:childTnLst>
                                    <p:set>
                                      <p:cBhvr>
                                        <p:cTn id="19" dur="1" fill="hold">
                                          <p:stCondLst>
                                            <p:cond delay="0"/>
                                          </p:stCondLst>
                                        </p:cTn>
                                        <p:tgtEl>
                                          <p:spTgt spid="12">
                                            <p:txEl>
                                              <p:pRg st="1" end="1"/>
                                            </p:txEl>
                                          </p:spTgt>
                                        </p:tgtEl>
                                        <p:attrNameLst>
                                          <p:attrName>style.visibility</p:attrName>
                                        </p:attrNameLst>
                                      </p:cBhvr>
                                      <p:to>
                                        <p:strVal val="visible"/>
                                      </p:to>
                                    </p:set>
                                    <p:anim calcmode="lin" valueType="num">
                                      <p:cBhvr>
                                        <p:cTn id="20" dur="500" fill="hold"/>
                                        <p:tgtEl>
                                          <p:spTgt spid="1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1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5" presetClass="entr" presetSubtype="0" fill="hold" nodeType="clickEffect">
                                  <p:stCondLst>
                                    <p:cond delay="0"/>
                                  </p:stCondLst>
                                  <p:childTnLst>
                                    <p:set>
                                      <p:cBhvr>
                                        <p:cTn id="28" dur="1" fill="hold">
                                          <p:stCondLst>
                                            <p:cond delay="0"/>
                                          </p:stCondLst>
                                        </p:cTn>
                                        <p:tgtEl>
                                          <p:spTgt spid="24">
                                            <p:txEl>
                                              <p:pRg st="0" end="0"/>
                                            </p:txEl>
                                          </p:spTgt>
                                        </p:tgtEl>
                                        <p:attrNameLst>
                                          <p:attrName>style.visibility</p:attrName>
                                        </p:attrNameLst>
                                      </p:cBhvr>
                                      <p:to>
                                        <p:strVal val="visible"/>
                                      </p:to>
                                    </p:set>
                                    <p:animEffect transition="in" filter="fade">
                                      <p:cBhvr>
                                        <p:cTn id="29" dur="1000"/>
                                        <p:tgtEl>
                                          <p:spTgt spid="24">
                                            <p:txEl>
                                              <p:pRg st="0" end="0"/>
                                            </p:txEl>
                                          </p:spTgt>
                                        </p:tgtEl>
                                      </p:cBhvr>
                                    </p:animEffect>
                                    <p:anim calcmode="lin" valueType="num">
                                      <p:cBhvr>
                                        <p:cTn id="30" dur="1000" fill="hold"/>
                                        <p:tgtEl>
                                          <p:spTgt spid="24">
                                            <p:txEl>
                                              <p:pRg st="0" end="0"/>
                                            </p:txEl>
                                          </p:spTgt>
                                        </p:tgtEl>
                                        <p:attrNameLst>
                                          <p:attrName>style.rotation</p:attrName>
                                        </p:attrNameLst>
                                      </p:cBhvr>
                                      <p:tavLst>
                                        <p:tav tm="0">
                                          <p:val>
                                            <p:fltVal val="720"/>
                                          </p:val>
                                        </p:tav>
                                        <p:tav tm="100000">
                                          <p:val>
                                            <p:fltVal val="0"/>
                                          </p:val>
                                        </p:tav>
                                      </p:tavLst>
                                    </p:anim>
                                    <p:anim calcmode="lin" valueType="num">
                                      <p:cBhvr>
                                        <p:cTn id="31" dur="1000" fill="hold"/>
                                        <p:tgtEl>
                                          <p:spTgt spid="24">
                                            <p:txEl>
                                              <p:pRg st="0" end="0"/>
                                            </p:txEl>
                                          </p:spTgt>
                                        </p:tgtEl>
                                        <p:attrNameLst>
                                          <p:attrName>ppt_h</p:attrName>
                                        </p:attrNameLst>
                                      </p:cBhvr>
                                      <p:tavLst>
                                        <p:tav tm="0">
                                          <p:val>
                                            <p:fltVal val="0"/>
                                          </p:val>
                                        </p:tav>
                                        <p:tav tm="100000">
                                          <p:val>
                                            <p:strVal val="#ppt_h"/>
                                          </p:val>
                                        </p:tav>
                                      </p:tavLst>
                                    </p:anim>
                                    <p:anim calcmode="lin" valueType="num">
                                      <p:cBhvr>
                                        <p:cTn id="32" dur="1000" fill="hold"/>
                                        <p:tgtEl>
                                          <p:spTgt spid="24">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484784"/>
            <a:ext cx="5544616" cy="1200329"/>
          </a:xfrm>
          <a:prstGeom prst="rect">
            <a:avLst/>
          </a:prstGeom>
        </p:spPr>
        <p:txBody>
          <a:bodyPr wrap="square">
            <a:spAutoFit/>
          </a:bodyPr>
          <a:lstStyle/>
          <a:p>
            <a:pPr marL="342900" indent="-342900"/>
            <a:r>
              <a:rPr lang="en-US" altLang="zh-CN" sz="3600" b="1" dirty="0" smtClean="0">
                <a:solidFill>
                  <a:schemeClr val="tx1">
                    <a:lumMod val="95000"/>
                    <a:lumOff val="5000"/>
                  </a:schemeClr>
                </a:solidFill>
                <a:latin typeface="华文隶书" pitchFamily="2" charset="-122"/>
                <a:ea typeface="华文隶书" pitchFamily="2" charset="-122"/>
                <a:cs typeface="Courier New" pitchFamily="49" charset="0"/>
              </a:rPr>
              <a:t>      Can you describe one of</a:t>
            </a:r>
          </a:p>
          <a:p>
            <a:pPr marL="342900" indent="-342900"/>
            <a:r>
              <a:rPr lang="en-US" altLang="zh-CN" sz="3600" b="1" dirty="0" smtClean="0">
                <a:solidFill>
                  <a:schemeClr val="tx1">
                    <a:lumMod val="95000"/>
                    <a:lumOff val="5000"/>
                  </a:schemeClr>
                </a:solidFill>
                <a:latin typeface="华文隶书" pitchFamily="2" charset="-122"/>
                <a:ea typeface="华文隶书" pitchFamily="2" charset="-122"/>
                <a:cs typeface="Courier New" pitchFamily="49" charset="0"/>
              </a:rPr>
              <a:t> your</a:t>
            </a:r>
            <a:r>
              <a:rPr lang="en-US" altLang="zh-CN" sz="3600" b="1" i="1" dirty="0" smtClean="0">
                <a:solidFill>
                  <a:schemeClr val="tx1">
                    <a:lumMod val="95000"/>
                    <a:lumOff val="5000"/>
                  </a:schemeClr>
                </a:solidFill>
                <a:latin typeface="华文隶书" pitchFamily="2" charset="-122"/>
                <a:ea typeface="华文隶书" pitchFamily="2" charset="-122"/>
                <a:cs typeface="Courier New" pitchFamily="49" charset="0"/>
              </a:rPr>
              <a:t> </a:t>
            </a:r>
            <a:r>
              <a:rPr lang="en-US" altLang="zh-CN" sz="3600" b="1" dirty="0" smtClean="0">
                <a:solidFill>
                  <a:schemeClr val="tx1">
                    <a:lumMod val="95000"/>
                    <a:lumOff val="5000"/>
                  </a:schemeClr>
                </a:solidFill>
                <a:latin typeface="华文隶书" pitchFamily="2" charset="-122"/>
                <a:ea typeface="华文隶书" pitchFamily="2" charset="-122"/>
                <a:cs typeface="Courier New" pitchFamily="49" charset="0"/>
              </a:rPr>
              <a:t>friends to us?</a:t>
            </a:r>
            <a:endParaRPr lang="en-US" altLang="zh-CN" sz="3600" b="1" dirty="0">
              <a:solidFill>
                <a:schemeClr val="tx1">
                  <a:lumMod val="95000"/>
                  <a:lumOff val="5000"/>
                </a:schemeClr>
              </a:solidFill>
              <a:latin typeface="华文隶书" pitchFamily="2" charset="-122"/>
              <a:ea typeface="华文隶书" pitchFamily="2" charset="-122"/>
              <a:cs typeface="Courier New" pitchFamily="49" charset="0"/>
            </a:endParaRPr>
          </a:p>
        </p:txBody>
      </p:sp>
      <p:pic>
        <p:nvPicPr>
          <p:cNvPr id="3" name="图片 2" descr="2007911233848906_2.jpg"/>
          <p:cNvPicPr>
            <a:picLocks noChangeAspect="1"/>
          </p:cNvPicPr>
          <p:nvPr/>
        </p:nvPicPr>
        <p:blipFill>
          <a:blip r:embed="rId2" cstate="print"/>
          <a:stretch>
            <a:fillRect/>
          </a:stretch>
        </p:blipFill>
        <p:spPr>
          <a:xfrm>
            <a:off x="5364088" y="1844824"/>
            <a:ext cx="3779912" cy="3744416"/>
          </a:xfrm>
          <a:prstGeom prst="rect">
            <a:avLst/>
          </a:prstGeom>
        </p:spPr>
      </p:pic>
      <p:sp>
        <p:nvSpPr>
          <p:cNvPr id="4" name="矩形 3"/>
          <p:cNvSpPr/>
          <p:nvPr/>
        </p:nvSpPr>
        <p:spPr>
          <a:xfrm>
            <a:off x="899592" y="2708920"/>
            <a:ext cx="4572000" cy="1754326"/>
          </a:xfrm>
          <a:prstGeom prst="rect">
            <a:avLst/>
          </a:prstGeom>
        </p:spPr>
        <p:txBody>
          <a:bodyPr>
            <a:spAutoFit/>
          </a:bodyPr>
          <a:lstStyle/>
          <a:p>
            <a:r>
              <a:rPr lang="en-US" altLang="zh-CN" sz="3600" b="1" dirty="0" smtClean="0">
                <a:solidFill>
                  <a:schemeClr val="tx1">
                    <a:lumMod val="95000"/>
                    <a:lumOff val="5000"/>
                  </a:schemeClr>
                </a:solidFill>
                <a:latin typeface="华文隶书" pitchFamily="2" charset="-122"/>
                <a:ea typeface="华文隶书" pitchFamily="2" charset="-122"/>
              </a:rPr>
              <a:t>(Try to use the new words and phrases that you have just learned.)</a:t>
            </a:r>
            <a:endParaRPr lang="zh-CN" altLang="en-US" sz="3600" dirty="0">
              <a:solidFill>
                <a:schemeClr val="tx1">
                  <a:lumMod val="95000"/>
                  <a:lumOff val="5000"/>
                </a:schemeClr>
              </a:solidFill>
              <a:latin typeface="华文隶书" pitchFamily="2" charset="-122"/>
              <a:ea typeface="华文隶书" pitchFamily="2" charset="-122"/>
            </a:endParaRPr>
          </a:p>
        </p:txBody>
      </p:sp>
    </p:spTree>
  </p:cSld>
  <p:clrMapOvr>
    <a:masterClrMapping/>
  </p:clrMapOvr>
  <p:transition spd="med">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916832"/>
            <a:ext cx="7632848" cy="2308324"/>
          </a:xfrm>
          <a:prstGeom prst="rect">
            <a:avLst/>
          </a:prstGeom>
        </p:spPr>
        <p:txBody>
          <a:bodyPr wrap="square">
            <a:spAutoFit/>
          </a:bodyPr>
          <a:lstStyle/>
          <a:p>
            <a:r>
              <a:rPr kumimoji="1" lang="en-US" altLang="zh-CN" sz="3600" b="1" dirty="0" smtClean="0">
                <a:solidFill>
                  <a:schemeClr val="tx1">
                    <a:lumMod val="95000"/>
                    <a:lumOff val="5000"/>
                  </a:schemeClr>
                </a:solidFill>
                <a:latin typeface="华文隶书" pitchFamily="2" charset="-122"/>
                <a:ea typeface="华文隶书" pitchFamily="2" charset="-122"/>
              </a:rPr>
              <a:t>     Make the survey on page one, Add up your score according to the scoring sheet on page 8,  you  don’t  have to tell your results , you can keep it a secret .</a:t>
            </a:r>
            <a:endParaRPr lang="zh-CN" altLang="en-US" sz="3600" dirty="0">
              <a:solidFill>
                <a:schemeClr val="tx1">
                  <a:lumMod val="95000"/>
                  <a:lumOff val="5000"/>
                </a:schemeClr>
              </a:solidFill>
              <a:latin typeface="华文隶书" pitchFamily="2" charset="-122"/>
              <a:ea typeface="华文隶书" pitchFamily="2" charset="-122"/>
            </a:endParaRPr>
          </a:p>
        </p:txBody>
      </p:sp>
      <p:pic>
        <p:nvPicPr>
          <p:cNvPr id="3" name="图片 2" descr="20101206170700760.jpg"/>
          <p:cNvPicPr>
            <a:picLocks noChangeAspect="1"/>
          </p:cNvPicPr>
          <p:nvPr/>
        </p:nvPicPr>
        <p:blipFill>
          <a:blip r:embed="rId2" cstate="print"/>
          <a:stretch>
            <a:fillRect/>
          </a:stretch>
        </p:blipFill>
        <p:spPr>
          <a:xfrm>
            <a:off x="5508104" y="4365104"/>
            <a:ext cx="3244404" cy="2326779"/>
          </a:xfrm>
          <a:prstGeom prst="rect">
            <a:avLst/>
          </a:prstGeom>
        </p:spPr>
      </p:pic>
    </p:spTree>
  </p:cSld>
  <p:clrMapOvr>
    <a:masterClrMapping/>
  </p:clrMapOvr>
  <p:transition>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836712"/>
            <a:ext cx="8568952" cy="4031873"/>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52400" algn="l" defTabSz="914400" rtl="0" eaLnBrk="0" fontAlgn="base" latinLnBrk="0" hangingPunct="0">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     </a:t>
            </a:r>
          </a:p>
          <a:p>
            <a:pPr marL="0" marR="0" lvl="0" indent="152400" algn="l" defTabSz="914400" rtl="0" eaLnBrk="0" fontAlgn="base" latinLnBrk="0" hangingPunct="0">
              <a:lnSpc>
                <a:spcPct val="100000"/>
              </a:lnSpc>
              <a:spcBef>
                <a:spcPct val="0"/>
              </a:spcBef>
              <a:spcAft>
                <a:spcPct val="0"/>
              </a:spcAft>
              <a:buClrTx/>
              <a:buSzTx/>
              <a:buFontTx/>
              <a:buNone/>
              <a:tabLst/>
            </a:pPr>
            <a:endParaRPr lang="en-US" altLang="zh-CN" sz="3200" dirty="0">
              <a:solidFill>
                <a:srgbClr val="000000"/>
              </a:solidFill>
              <a:latin typeface="华文隶书" pitchFamily="2" charset="-122"/>
              <a:ea typeface="华文隶书" pitchFamily="2" charset="-122"/>
              <a:cs typeface="Times New Roman" pitchFamily="18" charset="0"/>
            </a:endParaRPr>
          </a:p>
          <a:p>
            <a:pPr marL="0" marR="0" lvl="0" indent="152400" algn="l" defTabSz="914400" rtl="0" eaLnBrk="0" fontAlgn="base" latinLnBrk="0" hangingPunct="0">
              <a:lnSpc>
                <a:spcPct val="100000"/>
              </a:lnSpc>
              <a:spcBef>
                <a:spcPct val="0"/>
              </a:spcBef>
              <a:spcAft>
                <a:spcPct val="0"/>
              </a:spcAft>
              <a:buClrTx/>
              <a:buSzTx/>
              <a:buFontTx/>
              <a:buNone/>
              <a:tabLst/>
            </a:pPr>
            <a:endParaRPr kumimoji="0" lang="en-US" altLang="zh-CN" sz="3200" b="0"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endParaRPr>
          </a:p>
          <a:p>
            <a:pPr marL="0" marR="0" lvl="0" indent="152400" algn="l" defTabSz="914400" rtl="0" eaLnBrk="0" fontAlgn="base" latinLnBrk="0" hangingPunct="0">
              <a:lnSpc>
                <a:spcPct val="100000"/>
              </a:lnSpc>
              <a:spcBef>
                <a:spcPct val="0"/>
              </a:spcBef>
              <a:spcAft>
                <a:spcPct val="0"/>
              </a:spcAft>
              <a:buClrTx/>
              <a:buSzTx/>
              <a:buFontTx/>
              <a:buNone/>
              <a:tabLst/>
            </a:pPr>
            <a:endParaRPr lang="en-US" altLang="zh-CN" sz="3200" dirty="0">
              <a:solidFill>
                <a:srgbClr val="000000"/>
              </a:solidFill>
              <a:latin typeface="华文隶书" pitchFamily="2" charset="-122"/>
              <a:ea typeface="华文隶书" pitchFamily="2" charset="-122"/>
              <a:cs typeface="Times New Roman" pitchFamily="18" charset="0"/>
            </a:endParaRPr>
          </a:p>
          <a:p>
            <a:pPr marL="0" marR="0" lvl="0" indent="152400" algn="l" defTabSz="914400" rtl="0" eaLnBrk="0" fontAlgn="base" latinLnBrk="0" hangingPunct="0">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 You  are  always  thinking  about  yourself. You  should  care  more  a bout  your  friends.  If  you  continue  to  be self-</a:t>
            </a:r>
            <a:r>
              <a:rPr kumimoji="0" lang="en-US" altLang="zh-CN" sz="3200" b="1" i="0" u="none" strike="noStrike" cap="none" normalizeH="0" baseline="0" dirty="0" err="1" smtClean="0">
                <a:ln>
                  <a:noFill/>
                </a:ln>
                <a:solidFill>
                  <a:srgbClr val="000000"/>
                </a:solidFill>
                <a:effectLst/>
                <a:latin typeface="华文隶书" pitchFamily="2" charset="-122"/>
                <a:ea typeface="华文隶书" pitchFamily="2" charset="-122"/>
                <a:cs typeface="Times New Roman" pitchFamily="18" charset="0"/>
              </a:rPr>
              <a:t>centred</a:t>
            </a:r>
            <a:r>
              <a:rPr kumimoji="0" lang="en-US" altLang="zh-CN" sz="3200" b="1"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  and don't consider others' feelings, you won't make more friends and keep friendship for long.</a:t>
            </a:r>
            <a:endParaRPr kumimoji="0" lang="en-US" altLang="zh-CN" sz="3200" b="1" i="0" u="none" strike="noStrike" cap="none" normalizeH="0" baseline="0" dirty="0" smtClean="0">
              <a:ln>
                <a:noFill/>
              </a:ln>
              <a:solidFill>
                <a:schemeClr val="tx1"/>
              </a:solidFill>
              <a:effectLst/>
              <a:latin typeface="华文隶书" pitchFamily="2" charset="-122"/>
              <a:ea typeface="华文隶书" pitchFamily="2" charset="-122"/>
              <a:cs typeface="宋体" pitchFamily="2" charset="-122"/>
            </a:endParaRPr>
          </a:p>
        </p:txBody>
      </p:sp>
      <p:pic>
        <p:nvPicPr>
          <p:cNvPr id="3" name="图片 2" descr="160x160.jpg"/>
          <p:cNvPicPr>
            <a:picLocks noChangeAspect="1"/>
          </p:cNvPicPr>
          <p:nvPr/>
        </p:nvPicPr>
        <p:blipFill>
          <a:blip r:embed="rId2" cstate="print"/>
          <a:stretch>
            <a:fillRect/>
          </a:stretch>
        </p:blipFill>
        <p:spPr>
          <a:xfrm>
            <a:off x="0" y="476672"/>
            <a:ext cx="3384376" cy="1524000"/>
          </a:xfrm>
          <a:prstGeom prst="rect">
            <a:avLst/>
          </a:prstGeom>
        </p:spPr>
      </p:pic>
      <p:sp>
        <p:nvSpPr>
          <p:cNvPr id="5" name="矩形 4"/>
          <p:cNvSpPr/>
          <p:nvPr/>
        </p:nvSpPr>
        <p:spPr>
          <a:xfrm>
            <a:off x="467544" y="908720"/>
            <a:ext cx="2047355" cy="584775"/>
          </a:xfrm>
          <a:prstGeom prst="rect">
            <a:avLst/>
          </a:prstGeom>
        </p:spPr>
        <p:txBody>
          <a:bodyPr wrap="none">
            <a:spAutoFit/>
          </a:bodyPr>
          <a:lstStyle/>
          <a:p>
            <a:pPr lvl="0" indent="152400" fontAlgn="base">
              <a:spcBef>
                <a:spcPct val="0"/>
              </a:spcBef>
              <a:spcAft>
                <a:spcPct val="0"/>
              </a:spcAft>
            </a:pPr>
            <a:r>
              <a:rPr kumimoji="0" lang="en-US" altLang="zh-CN" sz="3200" b="1"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4-8 Grade I</a:t>
            </a:r>
            <a:endParaRPr kumimoji="0" lang="en-US" altLang="zh-CN" sz="3200" b="0" i="0" u="none" strike="noStrike" cap="none" normalizeH="0" baseline="0" dirty="0" smtClean="0">
              <a:ln>
                <a:noFill/>
              </a:ln>
              <a:solidFill>
                <a:schemeClr val="tx1"/>
              </a:solidFill>
              <a:effectLst/>
              <a:latin typeface="华文隶书" pitchFamily="2" charset="-122"/>
              <a:ea typeface="华文隶书" pitchFamily="2" charset="-122"/>
              <a:cs typeface="宋体" pitchFamily="2" charset="-122"/>
            </a:endParaRPr>
          </a:p>
        </p:txBody>
      </p:sp>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60x160.jpg"/>
          <p:cNvPicPr>
            <a:picLocks noChangeAspect="1"/>
          </p:cNvPicPr>
          <p:nvPr/>
        </p:nvPicPr>
        <p:blipFill>
          <a:blip r:embed="rId2" cstate="print"/>
          <a:stretch>
            <a:fillRect/>
          </a:stretch>
        </p:blipFill>
        <p:spPr>
          <a:xfrm>
            <a:off x="0" y="620688"/>
            <a:ext cx="3419872" cy="1524000"/>
          </a:xfrm>
          <a:prstGeom prst="rect">
            <a:avLst/>
          </a:prstGeom>
        </p:spPr>
      </p:pic>
      <p:sp>
        <p:nvSpPr>
          <p:cNvPr id="2" name="矩形 1"/>
          <p:cNvSpPr/>
          <p:nvPr/>
        </p:nvSpPr>
        <p:spPr>
          <a:xfrm>
            <a:off x="251520" y="2690336"/>
            <a:ext cx="8208912" cy="2062103"/>
          </a:xfrm>
          <a:prstGeom prst="rect">
            <a:avLst/>
          </a:prstGeom>
        </p:spPr>
        <p:txBody>
          <a:bodyPr wrap="square">
            <a:spAutoFit/>
          </a:bodyPr>
          <a:lstStyle/>
          <a:p>
            <a:r>
              <a:rPr lang="en-US" altLang="zh-CN" sz="3200" b="1" dirty="0" smtClean="0">
                <a:latin typeface="华文隶书" pitchFamily="2" charset="-122"/>
                <a:ea typeface="华文隶书" pitchFamily="2" charset="-122"/>
              </a:rPr>
              <a:t>     You take things smoothly.  You  seldom  hurt   your friends  with  your benefit considered.  You’d  better add more affection to your friends. Friendship is  about feelings and we must give as much as we take.</a:t>
            </a:r>
            <a:endParaRPr lang="en-US" altLang="zh-CN" sz="3200" b="1" dirty="0">
              <a:latin typeface="华文隶书" pitchFamily="2" charset="-122"/>
              <a:ea typeface="华文隶书" pitchFamily="2" charset="-122"/>
            </a:endParaRPr>
          </a:p>
        </p:txBody>
      </p:sp>
      <p:sp>
        <p:nvSpPr>
          <p:cNvPr id="21505" name="Rectangle 1"/>
          <p:cNvSpPr>
            <a:spLocks noChangeArrowheads="1"/>
          </p:cNvSpPr>
          <p:nvPr/>
        </p:nvSpPr>
        <p:spPr bwMode="auto">
          <a:xfrm>
            <a:off x="467544" y="1124744"/>
            <a:ext cx="2304256" cy="523220"/>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000000"/>
                </a:solidFill>
                <a:effectLst/>
                <a:latin typeface="华文隶书" pitchFamily="2" charset="-122"/>
                <a:ea typeface="华文隶书" pitchFamily="2" charset="-122"/>
                <a:cs typeface="Times New Roman" pitchFamily="18" charset="0"/>
              </a:rPr>
              <a:t>9-13 Grade II</a:t>
            </a:r>
            <a:endParaRPr kumimoji="0" lang="en-US" altLang="zh-CN" sz="2800" b="1" i="0" u="none" strike="noStrike" cap="none" normalizeH="0" baseline="0" dirty="0" smtClean="0">
              <a:ln>
                <a:noFill/>
              </a:ln>
              <a:solidFill>
                <a:schemeClr val="tx1"/>
              </a:solidFill>
              <a:effectLst/>
              <a:latin typeface="华文隶书" pitchFamily="2" charset="-122"/>
              <a:ea typeface="华文隶书" pitchFamily="2" charset="-122"/>
              <a:cs typeface="宋体" pitchFamily="2" charset="-122"/>
            </a:endParaRPr>
          </a:p>
        </p:txBody>
      </p:sp>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227</TotalTime>
  <Words>377</Words>
  <Application>Microsoft Office PowerPoint</Application>
  <PresentationFormat>全屏显示(4:3)</PresentationFormat>
  <Paragraphs>52</Paragraphs>
  <Slides>13</Slides>
  <Notes>0</Notes>
  <HiddenSlides>0</HiddenSlides>
  <MMClips>1</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sophia</dc:creator>
  <cp:lastModifiedBy>sophia</cp:lastModifiedBy>
  <cp:revision>25</cp:revision>
  <dcterms:created xsi:type="dcterms:W3CDTF">2011-06-22T12:32:51Z</dcterms:created>
  <dcterms:modified xsi:type="dcterms:W3CDTF">2011-06-22T23:51:01Z</dcterms:modified>
</cp:coreProperties>
</file>