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6" r:id="rId2"/>
    <p:sldId id="259" r:id="rId3"/>
    <p:sldId id="305" r:id="rId4"/>
    <p:sldId id="306" r:id="rId5"/>
    <p:sldId id="278" r:id="rId6"/>
    <p:sldId id="279" r:id="rId7"/>
    <p:sldId id="269" r:id="rId8"/>
    <p:sldId id="266" r:id="rId9"/>
    <p:sldId id="265" r:id="rId10"/>
    <p:sldId id="267" r:id="rId11"/>
    <p:sldId id="282" r:id="rId12"/>
    <p:sldId id="270" r:id="rId13"/>
    <p:sldId id="283" r:id="rId14"/>
    <p:sldId id="271" r:id="rId15"/>
    <p:sldId id="285" r:id="rId16"/>
    <p:sldId id="274" r:id="rId17"/>
    <p:sldId id="275" r:id="rId18"/>
    <p:sldId id="289" r:id="rId19"/>
    <p:sldId id="288" r:id="rId20"/>
    <p:sldId id="292" r:id="rId21"/>
    <p:sldId id="294" r:id="rId22"/>
    <p:sldId id="302" r:id="rId23"/>
    <p:sldId id="303" r:id="rId24"/>
    <p:sldId id="295" r:id="rId25"/>
    <p:sldId id="298" r:id="rId26"/>
    <p:sldId id="297" r:id="rId27"/>
    <p:sldId id="296" r:id="rId28"/>
    <p:sldId id="301" r:id="rId2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0000"/>
    <a:srgbClr val="00CC00"/>
    <a:srgbClr val="FF00FF"/>
    <a:srgbClr val="FF0066"/>
    <a:srgbClr val="E1B7D6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6250" autoAdjust="0"/>
    <p:restoredTop sz="97032" autoAdjust="0"/>
  </p:normalViewPr>
  <p:slideViewPr>
    <p:cSldViewPr>
      <p:cViewPr varScale="1">
        <p:scale>
          <a:sx n="68" d="100"/>
          <a:sy n="68" d="100"/>
        </p:scale>
        <p:origin x="-8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1FA00D-97C0-4C4C-8A92-4A4F2584FA4E}" type="datetimeFigureOut">
              <a:rPr lang="zh-CN" altLang="en-US" smtClean="0"/>
              <a:pPr/>
              <a:t>2011/10/3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5DE478-67F1-4D31-A843-0DE7F14C802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5DE478-67F1-4D31-A843-0DE7F14C8021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E9D24-280F-4A43-A2E3-5C4F14DBBDED}" type="datetimeFigureOut">
              <a:rPr lang="zh-CN" altLang="en-US" smtClean="0"/>
              <a:pPr/>
              <a:t>2011/10/3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8F51D-12B5-4E98-853A-D3D8FD91CC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E9D24-280F-4A43-A2E3-5C4F14DBBDED}" type="datetimeFigureOut">
              <a:rPr lang="zh-CN" altLang="en-US" smtClean="0"/>
              <a:pPr/>
              <a:t>2011/10/3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8F51D-12B5-4E98-853A-D3D8FD91CC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E9D24-280F-4A43-A2E3-5C4F14DBBDED}" type="datetimeFigureOut">
              <a:rPr lang="zh-CN" altLang="en-US" smtClean="0"/>
              <a:pPr/>
              <a:t>2011/10/3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8F51D-12B5-4E98-853A-D3D8FD91CC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E9D24-280F-4A43-A2E3-5C4F14DBBDED}" type="datetimeFigureOut">
              <a:rPr lang="zh-CN" altLang="en-US" smtClean="0"/>
              <a:pPr/>
              <a:t>2011/10/3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8F51D-12B5-4E98-853A-D3D8FD91CC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E9D24-280F-4A43-A2E3-5C4F14DBBDED}" type="datetimeFigureOut">
              <a:rPr lang="zh-CN" altLang="en-US" smtClean="0"/>
              <a:pPr/>
              <a:t>2011/10/3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8F51D-12B5-4E98-853A-D3D8FD91CC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E9D24-280F-4A43-A2E3-5C4F14DBBDED}" type="datetimeFigureOut">
              <a:rPr lang="zh-CN" altLang="en-US" smtClean="0"/>
              <a:pPr/>
              <a:t>2011/10/3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8F51D-12B5-4E98-853A-D3D8FD91CC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E9D24-280F-4A43-A2E3-5C4F14DBBDED}" type="datetimeFigureOut">
              <a:rPr lang="zh-CN" altLang="en-US" smtClean="0"/>
              <a:pPr/>
              <a:t>2011/10/3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8F51D-12B5-4E98-853A-D3D8FD91CC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E9D24-280F-4A43-A2E3-5C4F14DBBDED}" type="datetimeFigureOut">
              <a:rPr lang="zh-CN" altLang="en-US" smtClean="0"/>
              <a:pPr/>
              <a:t>2011/10/3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8F51D-12B5-4E98-853A-D3D8FD91CC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E9D24-280F-4A43-A2E3-5C4F14DBBDED}" type="datetimeFigureOut">
              <a:rPr lang="zh-CN" altLang="en-US" smtClean="0"/>
              <a:pPr/>
              <a:t>2011/10/3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8F51D-12B5-4E98-853A-D3D8FD91CC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E9D24-280F-4A43-A2E3-5C4F14DBBDED}" type="datetimeFigureOut">
              <a:rPr lang="zh-CN" altLang="en-US" smtClean="0"/>
              <a:pPr/>
              <a:t>2011/10/3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8F51D-12B5-4E98-853A-D3D8FD91CC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E9D24-280F-4A43-A2E3-5C4F14DBBDED}" type="datetimeFigureOut">
              <a:rPr lang="zh-CN" altLang="en-US" smtClean="0"/>
              <a:pPr/>
              <a:t>2011/10/3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E8F51D-12B5-4E98-853A-D3D8FD91CC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AE9D24-280F-4A43-A2E3-5C4F14DBBDED}" type="datetimeFigureOut">
              <a:rPr lang="zh-CN" altLang="en-US" smtClean="0"/>
              <a:pPr/>
              <a:t>2011/10/3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8F51D-12B5-4E98-853A-D3D8FD91CC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a4279220ce8ed00aac34def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85850" y="-214338"/>
            <a:ext cx="9929850" cy="778671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42910" y="928670"/>
            <a:ext cx="7772400" cy="3756041"/>
          </a:xfrm>
        </p:spPr>
        <p:txBody>
          <a:bodyPr>
            <a:normAutofit fontScale="90000"/>
          </a:bodyPr>
          <a:lstStyle/>
          <a:p>
            <a:r>
              <a:rPr lang="zh-CN" altLang="en-US" sz="3100" dirty="0" smtClean="0">
                <a:latin typeface="MS Mincho" pitchFamily="49" charset="-128"/>
                <a:ea typeface="MS Mincho" pitchFamily="49" charset="-128"/>
              </a:rPr>
              <a:t>义务教育课 程标准实验教科书                              </a:t>
            </a:r>
            <a:r>
              <a:rPr lang="en-US" altLang="zh-CN" sz="3100" dirty="0" smtClean="0">
                <a:latin typeface="MS Mincho" pitchFamily="49" charset="-128"/>
                <a:ea typeface="MS Mincho" pitchFamily="49" charset="-128"/>
              </a:rPr>
              <a:t/>
            </a:r>
            <a:br>
              <a:rPr lang="en-US" altLang="zh-CN" sz="3100" dirty="0" smtClean="0">
                <a:latin typeface="MS Mincho" pitchFamily="49" charset="-128"/>
                <a:ea typeface="MS Mincho" pitchFamily="49" charset="-128"/>
              </a:rPr>
            </a:br>
            <a:r>
              <a:rPr lang="zh-CN" altLang="en-US" sz="89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数    学</a:t>
            </a:r>
            <a:r>
              <a:rPr lang="en-US" altLang="zh-CN" sz="3100" dirty="0" smtClean="0"/>
              <a:t/>
            </a:r>
            <a:br>
              <a:rPr lang="en-US" altLang="zh-CN" sz="3100" dirty="0" smtClean="0"/>
            </a:br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zh-CN" altLang="en-US" sz="6700" b="1" dirty="0" smtClean="0"/>
              <a:t>直线、射线和角</a:t>
            </a:r>
            <a:r>
              <a:rPr lang="en-US" altLang="zh-CN" sz="6700" b="1" dirty="0" smtClean="0"/>
              <a:t/>
            </a:r>
            <a:br>
              <a:rPr lang="en-US" altLang="zh-CN" sz="6700" b="1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b="1" dirty="0" smtClean="0"/>
              <a:t>（</a:t>
            </a:r>
            <a:r>
              <a:rPr lang="en-US" altLang="zh-CN" b="1" dirty="0" smtClean="0"/>
              <a:t>35—36</a:t>
            </a:r>
            <a:r>
              <a:rPr lang="zh-CN" altLang="en-US" b="1" dirty="0" smtClean="0"/>
              <a:t>页）</a:t>
            </a:r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sz="3100" b="1" dirty="0" smtClean="0">
                <a:latin typeface="Segoe Script" pitchFamily="34" charset="0"/>
              </a:rPr>
              <a:t>四年级    下册</a:t>
            </a:r>
            <a:endParaRPr lang="zh-CN" altLang="en-US" sz="3100" b="1" dirty="0">
              <a:latin typeface="Segoe Script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743200" y="5715016"/>
            <a:ext cx="6400800" cy="1752600"/>
          </a:xfrm>
        </p:spPr>
        <p:txBody>
          <a:bodyPr>
            <a:normAutofit fontScale="70000" lnSpcReduction="20000"/>
          </a:bodyPr>
          <a:lstStyle/>
          <a:p>
            <a:r>
              <a:rPr lang="zh-CN" altLang="en-US" dirty="0" smtClean="0"/>
              <a:t>                                               </a:t>
            </a:r>
            <a:r>
              <a:rPr lang="zh-CN" altLang="en-US" b="1" i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城守一小         杨淑君</a:t>
            </a:r>
            <a:endParaRPr lang="en-US" altLang="zh-CN" b="1" i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endParaRPr lang="en-US" altLang="zh-CN" b="1" i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r>
              <a:rPr lang="zh-CN" altLang="en-US" b="1" i="1" dirty="0" smtClean="0">
                <a:ln w="12700">
                  <a:solidFill>
                    <a:srgbClr val="FF00FF"/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                        </a:t>
            </a:r>
            <a:r>
              <a:rPr lang="zh-CN" altLang="en-US" b="1" i="1" dirty="0" smtClean="0">
                <a:ln w="18000">
                  <a:solidFill>
                    <a:srgbClr val="FF00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谢谢您的</a:t>
            </a:r>
            <a:r>
              <a:rPr lang="zh-CN" altLang="en-US" b="1" i="1" dirty="0">
                <a:ln w="18000">
                  <a:solidFill>
                    <a:srgbClr val="FF00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指</a:t>
            </a:r>
            <a:r>
              <a:rPr lang="zh-CN" altLang="en-US" b="1" i="1" dirty="0" smtClean="0">
                <a:ln w="18000">
                  <a:solidFill>
                    <a:srgbClr val="FF00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导！</a:t>
            </a:r>
            <a:endParaRPr lang="en-US" altLang="zh-CN" b="1" i="1" dirty="0" smtClean="0">
              <a:ln w="18000">
                <a:solidFill>
                  <a:srgbClr val="FF00FF"/>
                </a:solidFill>
                <a:prstDash val="solid"/>
                <a:miter lim="800000"/>
              </a:ln>
              <a:solidFill>
                <a:srgbClr val="FF0000"/>
              </a:solidFill>
            </a:endParaRPr>
          </a:p>
          <a:p>
            <a:endParaRPr lang="en-US" altLang="zh-CN" dirty="0" smtClean="0"/>
          </a:p>
          <a:p>
            <a:r>
              <a:rPr lang="en-US" altLang="zh-CN" dirty="0" smtClean="0"/>
              <a:t>    </a:t>
            </a:r>
            <a:endParaRPr lang="zh-CN" altLang="en-US" dirty="0"/>
          </a:p>
        </p:txBody>
      </p:sp>
      <p:pic>
        <p:nvPicPr>
          <p:cNvPr id="5" name="图片 4" descr="bc405f184e6279cd68eb396b6c6c87b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4346" y="-214338"/>
            <a:ext cx="1928794" cy="17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2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8604"/>
            <a:ext cx="9144000" cy="385765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a4279220ce8ed00aac34def1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" y="0"/>
            <a:ext cx="9143999" cy="7643842"/>
          </a:xfrm>
        </p:spPr>
      </p:pic>
      <p:pic>
        <p:nvPicPr>
          <p:cNvPr id="7" name="图片 6" descr="2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704146"/>
          </a:xfrm>
          <a:prstGeom prst="rect">
            <a:avLst/>
          </a:prstGeom>
        </p:spPr>
      </p:pic>
      <p:pic>
        <p:nvPicPr>
          <p:cNvPr id="5" name="图片 4" descr="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496" y="2928934"/>
            <a:ext cx="5143504" cy="4143404"/>
          </a:xfrm>
          <a:prstGeom prst="rect">
            <a:avLst/>
          </a:prstGeom>
        </p:spPr>
      </p:pic>
      <p:pic>
        <p:nvPicPr>
          <p:cNvPr id="6" name="图片 5" descr="7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214422"/>
            <a:ext cx="4000496" cy="53578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a4279220ce8ed00aac34def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643842"/>
          </a:xfrm>
          <a:prstGeom prst="rect">
            <a:avLst/>
          </a:prstGeom>
        </p:spPr>
      </p:pic>
      <p:sp>
        <p:nvSpPr>
          <p:cNvPr id="4108" name="Oval 12"/>
          <p:cNvSpPr>
            <a:spLocks noChangeArrowheads="1"/>
          </p:cNvSpPr>
          <p:nvPr/>
        </p:nvSpPr>
        <p:spPr bwMode="auto">
          <a:xfrm>
            <a:off x="1023938" y="1708150"/>
            <a:ext cx="1296987" cy="1360488"/>
          </a:xfrm>
          <a:prstGeom prst="ellipse">
            <a:avLst/>
          </a:prstGeom>
          <a:solidFill>
            <a:schemeClr val="bg1"/>
          </a:solidFill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13" name="AutoShape 17"/>
          <p:cNvSpPr>
            <a:spLocks noChangeArrowheads="1"/>
          </p:cNvSpPr>
          <p:nvPr/>
        </p:nvSpPr>
        <p:spPr bwMode="auto">
          <a:xfrm flipV="1">
            <a:off x="785786" y="785794"/>
            <a:ext cx="1679555" cy="776302"/>
          </a:xfrm>
          <a:prstGeom prst="wedgeRoundRectCallout">
            <a:avLst>
              <a:gd name="adj1" fmla="val 12668"/>
              <a:gd name="adj2" fmla="val -78080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rot="10800000"/>
          <a:lstStyle/>
          <a:p>
            <a:endParaRPr lang="zh-CN" altLang="zh-CN" b="0"/>
          </a:p>
        </p:txBody>
      </p:sp>
      <p:sp>
        <p:nvSpPr>
          <p:cNvPr id="4114" name="Text Box 18"/>
          <p:cNvSpPr txBox="1">
            <a:spLocks noChangeArrowheads="1"/>
          </p:cNvSpPr>
          <p:nvPr/>
        </p:nvSpPr>
        <p:spPr bwMode="auto">
          <a:xfrm>
            <a:off x="714348" y="785794"/>
            <a:ext cx="1500188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+mn-ea"/>
              </a:rPr>
              <a:t>端点</a:t>
            </a:r>
          </a:p>
        </p:txBody>
      </p:sp>
      <p:grpSp>
        <p:nvGrpSpPr>
          <p:cNvPr id="2" name="Group 26"/>
          <p:cNvGrpSpPr>
            <a:grpSpLocks/>
          </p:cNvGrpSpPr>
          <p:nvPr/>
        </p:nvGrpSpPr>
        <p:grpSpPr bwMode="auto">
          <a:xfrm>
            <a:off x="1654175" y="2276475"/>
            <a:ext cx="5149850" cy="269875"/>
            <a:chOff x="1904" y="1434"/>
            <a:chExt cx="3334" cy="170"/>
          </a:xfrm>
        </p:grpSpPr>
        <p:sp>
          <p:nvSpPr>
            <p:cNvPr id="4104" name="Rectangle 8"/>
            <p:cNvSpPr>
              <a:spLocks noChangeArrowheads="1"/>
            </p:cNvSpPr>
            <p:nvPr/>
          </p:nvSpPr>
          <p:spPr bwMode="auto">
            <a:xfrm>
              <a:off x="1966" y="1537"/>
              <a:ext cx="3272" cy="67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zh-CN" b="0"/>
            </a:p>
          </p:txBody>
        </p:sp>
        <p:sp>
          <p:nvSpPr>
            <p:cNvPr id="4105" name="Rectangle 9"/>
            <p:cNvSpPr>
              <a:spLocks noChangeArrowheads="1"/>
            </p:cNvSpPr>
            <p:nvPr/>
          </p:nvSpPr>
          <p:spPr bwMode="auto">
            <a:xfrm>
              <a:off x="1904" y="1434"/>
              <a:ext cx="69" cy="170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116" name="Text Box 20"/>
          <p:cNvSpPr txBox="1">
            <a:spLocks noChangeArrowheads="1"/>
          </p:cNvSpPr>
          <p:nvPr/>
        </p:nvSpPr>
        <p:spPr bwMode="auto">
          <a:xfrm>
            <a:off x="323850" y="4371975"/>
            <a:ext cx="8424863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6000" b="1" dirty="0" smtClean="0">
                <a:solidFill>
                  <a:srgbClr val="000000"/>
                </a:solidFill>
                <a:latin typeface="+mj-ea"/>
                <a:ea typeface="+mj-ea"/>
              </a:rPr>
              <a:t>  只</a:t>
            </a:r>
            <a:r>
              <a:rPr lang="zh-CN" altLang="en-US" sz="6000" b="1" dirty="0">
                <a:solidFill>
                  <a:srgbClr val="000000"/>
                </a:solidFill>
                <a:latin typeface="+mj-ea"/>
                <a:ea typeface="+mj-ea"/>
              </a:rPr>
              <a:t>有一个端点，可以向一端无限延</a:t>
            </a:r>
            <a:r>
              <a:rPr lang="zh-CN" altLang="en-US" sz="6000" b="1" dirty="0" smtClean="0">
                <a:solidFill>
                  <a:srgbClr val="000000"/>
                </a:solidFill>
                <a:latin typeface="+mj-ea"/>
                <a:ea typeface="+mj-ea"/>
              </a:rPr>
              <a:t>伸。</a:t>
            </a:r>
            <a:endParaRPr lang="zh-CN" altLang="en-US" sz="6000" b="1" dirty="0">
              <a:solidFill>
                <a:srgbClr val="000000"/>
              </a:solidFill>
              <a:latin typeface="+mj-ea"/>
              <a:ea typeface="+mj-ea"/>
            </a:endParaRPr>
          </a:p>
        </p:txBody>
      </p:sp>
      <p:sp>
        <p:nvSpPr>
          <p:cNvPr id="4128" name="Rectangle 32"/>
          <p:cNvSpPr>
            <a:spLocks noChangeArrowheads="1"/>
          </p:cNvSpPr>
          <p:nvPr/>
        </p:nvSpPr>
        <p:spPr bwMode="auto">
          <a:xfrm>
            <a:off x="6732588" y="2439988"/>
            <a:ext cx="5194300" cy="106362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zh-CN" b="0"/>
          </a:p>
        </p:txBody>
      </p:sp>
      <p:sp>
        <p:nvSpPr>
          <p:cNvPr id="11" name="TextBox 10"/>
          <p:cNvSpPr txBox="1"/>
          <p:nvPr/>
        </p:nvSpPr>
        <p:spPr>
          <a:xfrm>
            <a:off x="642910" y="3214686"/>
            <a:ext cx="678661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 smtClean="0">
                <a:solidFill>
                  <a:srgbClr val="002060"/>
                </a:solidFill>
              </a:rPr>
              <a:t>              射      线</a:t>
            </a:r>
            <a:endParaRPr lang="zh-CN" altLang="en-US" sz="6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4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8" grpId="0" animBg="1"/>
      <p:bldP spid="4114" grpId="0" build="p"/>
      <p:bldP spid="4116" grpId="0" build="p"/>
      <p:bldP spid="41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a4279220ce8ed00aac34def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7643842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6000" b="1" dirty="0" smtClean="0"/>
              <a:t>你能找出射线吗？</a:t>
            </a:r>
            <a:endParaRPr lang="zh-CN" altLang="en-US" sz="6000" b="1" dirty="0"/>
          </a:p>
        </p:txBody>
      </p:sp>
      <p:grpSp>
        <p:nvGrpSpPr>
          <p:cNvPr id="19" name="Group 15"/>
          <p:cNvGrpSpPr>
            <a:grpSpLocks/>
          </p:cNvGrpSpPr>
          <p:nvPr/>
        </p:nvGrpSpPr>
        <p:grpSpPr bwMode="auto">
          <a:xfrm>
            <a:off x="642910" y="2214553"/>
            <a:ext cx="7429552" cy="1714500"/>
            <a:chOff x="2016" y="1914"/>
            <a:chExt cx="2289" cy="1080"/>
          </a:xfrm>
        </p:grpSpPr>
        <p:sp>
          <p:nvSpPr>
            <p:cNvPr id="20" name="Line 3"/>
            <p:cNvSpPr>
              <a:spLocks noChangeShapeType="1"/>
            </p:cNvSpPr>
            <p:nvPr/>
          </p:nvSpPr>
          <p:spPr bwMode="auto">
            <a:xfrm flipH="1">
              <a:off x="3681" y="1914"/>
              <a:ext cx="624" cy="91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Line 4"/>
            <p:cNvSpPr>
              <a:spLocks noChangeShapeType="1"/>
            </p:cNvSpPr>
            <p:nvPr/>
          </p:nvSpPr>
          <p:spPr bwMode="auto">
            <a:xfrm>
              <a:off x="2016" y="1920"/>
              <a:ext cx="144" cy="105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oval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Line 6"/>
            <p:cNvSpPr>
              <a:spLocks noChangeShapeType="1"/>
            </p:cNvSpPr>
            <p:nvPr/>
          </p:nvSpPr>
          <p:spPr bwMode="auto">
            <a:xfrm>
              <a:off x="2688" y="2544"/>
              <a:ext cx="86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oval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Line 7"/>
            <p:cNvSpPr>
              <a:spLocks noChangeShapeType="1"/>
            </p:cNvSpPr>
            <p:nvPr/>
          </p:nvSpPr>
          <p:spPr bwMode="auto">
            <a:xfrm>
              <a:off x="2302" y="1914"/>
              <a:ext cx="372" cy="10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500034" y="4572008"/>
            <a:ext cx="23574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/>
              <a:t>射线</a:t>
            </a:r>
            <a:endParaRPr lang="zh-CN" altLang="en-US" sz="44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2071670" y="4572008"/>
            <a:ext cx="17859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/>
              <a:t>直线</a:t>
            </a:r>
            <a:endParaRPr lang="zh-CN" altLang="en-US" sz="44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3929058" y="4500570"/>
            <a:ext cx="15001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/>
              <a:t>射线</a:t>
            </a:r>
            <a:endParaRPr lang="zh-CN" altLang="en-US" sz="44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6572264" y="4357694"/>
            <a:ext cx="11430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/>
              <a:t>？</a:t>
            </a:r>
            <a:endParaRPr lang="zh-CN" altLang="en-US" sz="8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a4279220ce8ed00aac34def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500966"/>
          </a:xfrm>
          <a:prstGeom prst="rect">
            <a:avLst/>
          </a:prstGeom>
        </p:spPr>
      </p:pic>
      <p:grpSp>
        <p:nvGrpSpPr>
          <p:cNvPr id="2" name="Group 48"/>
          <p:cNvGrpSpPr>
            <a:grpSpLocks/>
          </p:cNvGrpSpPr>
          <p:nvPr/>
        </p:nvGrpSpPr>
        <p:grpSpPr bwMode="auto">
          <a:xfrm>
            <a:off x="1214410" y="357167"/>
            <a:ext cx="6604000" cy="2012948"/>
            <a:chOff x="850" y="211"/>
            <a:chExt cx="4160" cy="1268"/>
          </a:xfrm>
        </p:grpSpPr>
        <p:grpSp>
          <p:nvGrpSpPr>
            <p:cNvPr id="3" name="Group 39"/>
            <p:cNvGrpSpPr>
              <a:grpSpLocks/>
            </p:cNvGrpSpPr>
            <p:nvPr/>
          </p:nvGrpSpPr>
          <p:grpSpPr bwMode="auto">
            <a:xfrm>
              <a:off x="1383" y="890"/>
              <a:ext cx="2948" cy="589"/>
              <a:chOff x="1383" y="1616"/>
              <a:chExt cx="2948" cy="589"/>
            </a:xfrm>
          </p:grpSpPr>
          <p:sp>
            <p:nvSpPr>
              <p:cNvPr id="2085" name="Oval 37"/>
              <p:cNvSpPr>
                <a:spLocks noChangeArrowheads="1"/>
              </p:cNvSpPr>
              <p:nvPr/>
            </p:nvSpPr>
            <p:spPr bwMode="auto">
              <a:xfrm>
                <a:off x="1383" y="1616"/>
                <a:ext cx="589" cy="589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86" name="Oval 38"/>
              <p:cNvSpPr>
                <a:spLocks noChangeArrowheads="1"/>
              </p:cNvSpPr>
              <p:nvPr/>
            </p:nvSpPr>
            <p:spPr bwMode="auto">
              <a:xfrm>
                <a:off x="3742" y="1616"/>
                <a:ext cx="589" cy="589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" name="Group 33"/>
            <p:cNvGrpSpPr>
              <a:grpSpLocks/>
            </p:cNvGrpSpPr>
            <p:nvPr/>
          </p:nvGrpSpPr>
          <p:grpSpPr bwMode="auto">
            <a:xfrm>
              <a:off x="850" y="211"/>
              <a:ext cx="4160" cy="590"/>
              <a:chOff x="850" y="302"/>
              <a:chExt cx="4160" cy="590"/>
            </a:xfrm>
          </p:grpSpPr>
          <p:grpSp>
            <p:nvGrpSpPr>
              <p:cNvPr id="5" name="Group 31"/>
              <p:cNvGrpSpPr>
                <a:grpSpLocks/>
              </p:cNvGrpSpPr>
              <p:nvPr/>
            </p:nvGrpSpPr>
            <p:grpSpPr bwMode="auto">
              <a:xfrm>
                <a:off x="850" y="302"/>
                <a:ext cx="4160" cy="590"/>
                <a:chOff x="850" y="347"/>
                <a:chExt cx="4160" cy="590"/>
              </a:xfrm>
            </p:grpSpPr>
            <p:sp>
              <p:nvSpPr>
                <p:cNvPr id="2062" name="AutoShape 14"/>
                <p:cNvSpPr>
                  <a:spLocks noChangeArrowheads="1"/>
                </p:cNvSpPr>
                <p:nvPr/>
              </p:nvSpPr>
              <p:spPr bwMode="auto">
                <a:xfrm flipV="1">
                  <a:off x="4000" y="347"/>
                  <a:ext cx="1010" cy="589"/>
                </a:xfrm>
                <a:prstGeom prst="wedgeRoundRectCallout">
                  <a:avLst>
                    <a:gd name="adj1" fmla="val -29354"/>
                    <a:gd name="adj2" fmla="val -71180"/>
                    <a:gd name="adj3" fmla="val 16667"/>
                  </a:avLst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/>
                <a:lstStyle/>
                <a:p>
                  <a:r>
                    <a:rPr lang="zh-CN" altLang="en-US" sz="4400" b="1" dirty="0">
                      <a:solidFill>
                        <a:srgbClr val="000000"/>
                      </a:solidFill>
                    </a:rPr>
                    <a:t>端点</a:t>
                  </a:r>
                </a:p>
              </p:txBody>
            </p:sp>
            <p:sp>
              <p:nvSpPr>
                <p:cNvPr id="2064" name="AutoShape 16"/>
                <p:cNvSpPr>
                  <a:spLocks noChangeArrowheads="1"/>
                </p:cNvSpPr>
                <p:nvPr/>
              </p:nvSpPr>
              <p:spPr bwMode="auto">
                <a:xfrm flipV="1">
                  <a:off x="850" y="437"/>
                  <a:ext cx="1066" cy="500"/>
                </a:xfrm>
                <a:prstGeom prst="wedgeRoundRectCallout">
                  <a:avLst>
                    <a:gd name="adj1" fmla="val 27493"/>
                    <a:gd name="adj2" fmla="val -68974"/>
                    <a:gd name="adj3" fmla="val 16667"/>
                  </a:avLst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rot="10800000"/>
                <a:lstStyle/>
                <a:p>
                  <a:endParaRPr lang="zh-CN" altLang="zh-CN" b="0"/>
                </a:p>
              </p:txBody>
            </p:sp>
          </p:grpSp>
          <p:sp>
            <p:nvSpPr>
              <p:cNvPr id="2065" name="Text Box 17"/>
              <p:cNvSpPr txBox="1">
                <a:spLocks noChangeArrowheads="1"/>
              </p:cNvSpPr>
              <p:nvPr/>
            </p:nvSpPr>
            <p:spPr bwMode="auto">
              <a:xfrm>
                <a:off x="850" y="392"/>
                <a:ext cx="1144" cy="48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4400" b="1" dirty="0">
                    <a:solidFill>
                      <a:srgbClr val="000000"/>
                    </a:solidFill>
                  </a:rPr>
                  <a:t>端点</a:t>
                </a:r>
              </a:p>
            </p:txBody>
          </p:sp>
        </p:grpSp>
      </p:grpSp>
      <p:grpSp>
        <p:nvGrpSpPr>
          <p:cNvPr id="6" name="Group 41"/>
          <p:cNvGrpSpPr>
            <a:grpSpLocks/>
          </p:cNvGrpSpPr>
          <p:nvPr/>
        </p:nvGrpSpPr>
        <p:grpSpPr bwMode="auto">
          <a:xfrm>
            <a:off x="2649538" y="1700213"/>
            <a:ext cx="3865562" cy="288925"/>
            <a:chOff x="1669" y="1071"/>
            <a:chExt cx="2435" cy="182"/>
          </a:xfrm>
        </p:grpSpPr>
        <p:sp>
          <p:nvSpPr>
            <p:cNvPr id="2053" name="Rectangle 5"/>
            <p:cNvSpPr>
              <a:spLocks noChangeArrowheads="1"/>
            </p:cNvSpPr>
            <p:nvPr/>
          </p:nvSpPr>
          <p:spPr bwMode="auto">
            <a:xfrm>
              <a:off x="1714" y="1207"/>
              <a:ext cx="2359" cy="46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zh-CN" b="0"/>
            </a:p>
          </p:txBody>
        </p:sp>
        <p:sp>
          <p:nvSpPr>
            <p:cNvPr id="2054" name="Rectangle 6"/>
            <p:cNvSpPr>
              <a:spLocks noChangeArrowheads="1"/>
            </p:cNvSpPr>
            <p:nvPr/>
          </p:nvSpPr>
          <p:spPr bwMode="auto">
            <a:xfrm>
              <a:off x="1669" y="1071"/>
              <a:ext cx="45" cy="18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83" name="Rectangle 35"/>
            <p:cNvSpPr>
              <a:spLocks noChangeArrowheads="1"/>
            </p:cNvSpPr>
            <p:nvPr/>
          </p:nvSpPr>
          <p:spPr bwMode="auto">
            <a:xfrm>
              <a:off x="4059" y="1071"/>
              <a:ext cx="45" cy="18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8" name="TextBox 17"/>
          <p:cNvSpPr txBox="1"/>
          <p:nvPr/>
        </p:nvSpPr>
        <p:spPr>
          <a:xfrm>
            <a:off x="3214678" y="2786058"/>
            <a:ext cx="25717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 smtClean="0">
                <a:solidFill>
                  <a:srgbClr val="002060"/>
                </a:solidFill>
              </a:rPr>
              <a:t>线  段</a:t>
            </a:r>
            <a:endParaRPr lang="zh-CN" altLang="en-US" sz="7200" b="1" dirty="0">
              <a:solidFill>
                <a:srgbClr val="00206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57224" y="4286256"/>
            <a:ext cx="72152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/>
              <a:t>两个端点，不能延伸。</a:t>
            </a:r>
            <a:endParaRPr lang="zh-CN" altLang="en-US" sz="60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1000100" y="5500702"/>
            <a:ext cx="34290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/>
              <a:t>可测量。</a:t>
            </a:r>
            <a:endParaRPr lang="zh-CN" altLang="en-US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2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  <p:bldP spid="20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a4279220ce8ed00aac34def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7643842"/>
          </a:xfrm>
        </p:spPr>
      </p:pic>
      <p:pic>
        <p:nvPicPr>
          <p:cNvPr id="5" name="图片 4" descr="4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14338"/>
            <a:ext cx="9429784" cy="7929618"/>
          </a:xfrm>
          <a:prstGeom prst="rect">
            <a:avLst/>
          </a:prstGeom>
        </p:spPr>
      </p:pic>
      <p:sp>
        <p:nvSpPr>
          <p:cNvPr id="30" name="Line 3"/>
          <p:cNvSpPr>
            <a:spLocks noChangeShapeType="1"/>
          </p:cNvSpPr>
          <p:nvPr/>
        </p:nvSpPr>
        <p:spPr bwMode="auto">
          <a:xfrm>
            <a:off x="357158" y="642918"/>
            <a:ext cx="4214842" cy="457203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Line 3"/>
          <p:cNvSpPr>
            <a:spLocks noChangeShapeType="1"/>
          </p:cNvSpPr>
          <p:nvPr/>
        </p:nvSpPr>
        <p:spPr bwMode="auto">
          <a:xfrm>
            <a:off x="2143108" y="1000108"/>
            <a:ext cx="4000528" cy="3714776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a4279220ce8ed00aac34def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858156"/>
          </a:xfrm>
          <a:prstGeom prst="rect">
            <a:avLst/>
          </a:prstGeom>
        </p:spPr>
      </p:pic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0" y="500042"/>
            <a:ext cx="885828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 smtClean="0"/>
              <a:t>       下图哪</a:t>
            </a:r>
            <a:r>
              <a:rPr lang="zh-CN" altLang="en-US" sz="6000" b="1" dirty="0"/>
              <a:t>些是直线、线段、射线</a:t>
            </a:r>
            <a:r>
              <a:rPr lang="zh-CN" altLang="en-US" sz="6000" b="1" dirty="0" smtClean="0"/>
              <a:t>，为</a:t>
            </a:r>
            <a:r>
              <a:rPr lang="zh-CN" altLang="en-US" sz="6000" b="1" dirty="0"/>
              <a:t>什么？</a:t>
            </a:r>
          </a:p>
        </p:txBody>
      </p:sp>
      <p:sp>
        <p:nvSpPr>
          <p:cNvPr id="5128" name="Line 3"/>
          <p:cNvSpPr>
            <a:spLocks noChangeShapeType="1"/>
          </p:cNvSpPr>
          <p:nvPr/>
        </p:nvSpPr>
        <p:spPr bwMode="auto">
          <a:xfrm flipH="1">
            <a:off x="785786" y="3243258"/>
            <a:ext cx="990600" cy="1447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428596" y="5072074"/>
            <a:ext cx="160970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/>
              <a:t>线段</a:t>
            </a:r>
          </a:p>
        </p:txBody>
      </p:sp>
      <p:sp>
        <p:nvSpPr>
          <p:cNvPr id="15373" name="Text Box 13"/>
          <p:cNvSpPr txBox="1">
            <a:spLocks noChangeArrowheads="1"/>
          </p:cNvSpPr>
          <p:nvPr/>
        </p:nvSpPr>
        <p:spPr bwMode="auto">
          <a:xfrm>
            <a:off x="4214810" y="5143512"/>
            <a:ext cx="13906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/>
              <a:t>射线</a:t>
            </a:r>
          </a:p>
        </p:txBody>
      </p:sp>
      <p:sp>
        <p:nvSpPr>
          <p:cNvPr id="15374" name="Text Box 14"/>
          <p:cNvSpPr txBox="1">
            <a:spLocks noChangeArrowheads="1"/>
          </p:cNvSpPr>
          <p:nvPr/>
        </p:nvSpPr>
        <p:spPr bwMode="auto">
          <a:xfrm>
            <a:off x="7072330" y="5000636"/>
            <a:ext cx="135729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/>
              <a:t>直线</a:t>
            </a:r>
          </a:p>
        </p:txBody>
      </p:sp>
      <p:sp>
        <p:nvSpPr>
          <p:cNvPr id="12" name="Line 4"/>
          <p:cNvSpPr>
            <a:spLocks noChangeShapeType="1"/>
          </p:cNvSpPr>
          <p:nvPr/>
        </p:nvSpPr>
        <p:spPr bwMode="auto">
          <a:xfrm>
            <a:off x="4000496" y="3143248"/>
            <a:ext cx="1071570" cy="17145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6429388" y="3786190"/>
            <a:ext cx="2071702" cy="142876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 animBg="1"/>
      <p:bldP spid="12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a4279220ce8ed00aac34def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7643842"/>
          </a:xfrm>
        </p:spPr>
      </p:pic>
      <p:sp>
        <p:nvSpPr>
          <p:cNvPr id="6" name="Line 7"/>
          <p:cNvSpPr>
            <a:spLocks noChangeShapeType="1"/>
          </p:cNvSpPr>
          <p:nvPr/>
        </p:nvSpPr>
        <p:spPr bwMode="auto">
          <a:xfrm>
            <a:off x="0" y="2071678"/>
            <a:ext cx="9144000" cy="24003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Line 4"/>
          <p:cNvSpPr>
            <a:spLocks noChangeShapeType="1"/>
          </p:cNvSpPr>
          <p:nvPr/>
        </p:nvSpPr>
        <p:spPr bwMode="auto">
          <a:xfrm flipH="1" flipV="1">
            <a:off x="5572132" y="2214552"/>
            <a:ext cx="3571868" cy="71440"/>
          </a:xfrm>
          <a:prstGeom prst="line">
            <a:avLst/>
          </a:prstGeom>
          <a:noFill/>
          <a:ln w="76200">
            <a:solidFill>
              <a:srgbClr val="FF00FF"/>
            </a:solidFill>
            <a:round/>
            <a:headEnd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0" y="2071678"/>
            <a:ext cx="5572132" cy="142876"/>
          </a:xfrm>
          <a:prstGeom prst="line">
            <a:avLst/>
          </a:prstGeom>
          <a:noFill/>
          <a:ln w="76200">
            <a:solidFill>
              <a:srgbClr val="00CC00"/>
            </a:solidFill>
            <a:round/>
            <a:headEnd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Line 3"/>
          <p:cNvSpPr>
            <a:spLocks noChangeShapeType="1"/>
          </p:cNvSpPr>
          <p:nvPr/>
        </p:nvSpPr>
        <p:spPr bwMode="auto">
          <a:xfrm flipH="1" flipV="1">
            <a:off x="3143240" y="2143116"/>
            <a:ext cx="2428892" cy="71438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 type="oval" w="med" len="med"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571472" y="3429000"/>
            <a:ext cx="807249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solidFill>
                  <a:srgbClr val="FF0000"/>
                </a:solidFill>
              </a:rPr>
              <a:t>线段</a:t>
            </a:r>
            <a:r>
              <a:rPr lang="zh-CN" altLang="en-US" sz="8000" b="1" dirty="0" smtClean="0"/>
              <a:t>、</a:t>
            </a:r>
            <a:r>
              <a:rPr lang="zh-CN" altLang="en-US" sz="8000" b="1" dirty="0" smtClean="0">
                <a:solidFill>
                  <a:srgbClr val="FF00FF"/>
                </a:solidFill>
              </a:rPr>
              <a:t>射线</a:t>
            </a:r>
            <a:r>
              <a:rPr lang="zh-CN" altLang="en-US" sz="8000" b="1" dirty="0" smtClean="0"/>
              <a:t>都是</a:t>
            </a:r>
            <a:r>
              <a:rPr lang="zh-CN" altLang="en-US" sz="8000" b="1" dirty="0" smtClean="0">
                <a:solidFill>
                  <a:srgbClr val="002060"/>
                </a:solidFill>
              </a:rPr>
              <a:t>直线</a:t>
            </a:r>
            <a:r>
              <a:rPr lang="zh-CN" altLang="en-US" sz="8000" b="1" dirty="0" smtClean="0"/>
              <a:t>的一部分。</a:t>
            </a:r>
            <a:endParaRPr lang="zh-CN" altLang="en-US" sz="8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a4279220ce8ed00aac34def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7643842"/>
          </a:xfrm>
        </p:spPr>
      </p:pic>
      <p:pic>
        <p:nvPicPr>
          <p:cNvPr id="7" name="图片 6" descr="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714428"/>
            <a:ext cx="9144000" cy="7572428"/>
          </a:xfrm>
          <a:prstGeom prst="rect">
            <a:avLst/>
          </a:prstGeom>
        </p:spPr>
      </p:pic>
      <p:sp>
        <p:nvSpPr>
          <p:cNvPr id="12" name="流程图: 联系 11"/>
          <p:cNvSpPr/>
          <p:nvPr/>
        </p:nvSpPr>
        <p:spPr>
          <a:xfrm flipH="1" flipV="1">
            <a:off x="4714876" y="3571876"/>
            <a:ext cx="142876" cy="142876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2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Line 4"/>
          <p:cNvSpPr>
            <a:spLocks noChangeShapeType="1"/>
          </p:cNvSpPr>
          <p:nvPr/>
        </p:nvSpPr>
        <p:spPr bwMode="auto">
          <a:xfrm flipH="1">
            <a:off x="4786314" y="-714404"/>
            <a:ext cx="1357322" cy="4357718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Line 4"/>
          <p:cNvSpPr>
            <a:spLocks noChangeShapeType="1"/>
          </p:cNvSpPr>
          <p:nvPr/>
        </p:nvSpPr>
        <p:spPr bwMode="auto">
          <a:xfrm flipH="1">
            <a:off x="4786314" y="-714404"/>
            <a:ext cx="3143272" cy="4357718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Line 4"/>
          <p:cNvSpPr>
            <a:spLocks noChangeShapeType="1"/>
          </p:cNvSpPr>
          <p:nvPr/>
        </p:nvSpPr>
        <p:spPr bwMode="auto">
          <a:xfrm flipH="1">
            <a:off x="2357422" y="-714404"/>
            <a:ext cx="3000396" cy="5143536"/>
          </a:xfrm>
          <a:prstGeom prst="line">
            <a:avLst/>
          </a:prstGeom>
          <a:noFill/>
          <a:ln w="76200">
            <a:solidFill>
              <a:srgbClr val="00CC00"/>
            </a:solidFill>
            <a:round/>
            <a:headEnd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Line 4"/>
          <p:cNvSpPr>
            <a:spLocks noChangeShapeType="1"/>
          </p:cNvSpPr>
          <p:nvPr/>
        </p:nvSpPr>
        <p:spPr bwMode="auto">
          <a:xfrm flipH="1">
            <a:off x="2357422" y="-642966"/>
            <a:ext cx="1071570" cy="5072098"/>
          </a:xfrm>
          <a:prstGeom prst="line">
            <a:avLst/>
          </a:prstGeom>
          <a:noFill/>
          <a:ln w="76200">
            <a:solidFill>
              <a:srgbClr val="00CC00"/>
            </a:solidFill>
            <a:round/>
            <a:headEnd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 descr="a4279220ce8ed00aac34def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500966"/>
          </a:xfrm>
          <a:prstGeom prst="rect">
            <a:avLst/>
          </a:prstGeom>
        </p:spPr>
      </p:pic>
      <p:sp>
        <p:nvSpPr>
          <p:cNvPr id="14339" name="Line 1027"/>
          <p:cNvSpPr>
            <a:spLocks noChangeShapeType="1"/>
          </p:cNvSpPr>
          <p:nvPr/>
        </p:nvSpPr>
        <p:spPr bwMode="auto">
          <a:xfrm flipH="1" flipV="1">
            <a:off x="1168694" y="1760205"/>
            <a:ext cx="45719" cy="45719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oval" w="med" len="med"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0" name="Line 1028"/>
          <p:cNvSpPr>
            <a:spLocks noChangeShapeType="1"/>
          </p:cNvSpPr>
          <p:nvPr/>
        </p:nvSpPr>
        <p:spPr bwMode="auto">
          <a:xfrm>
            <a:off x="1214414" y="1785926"/>
            <a:ext cx="17526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1" name="Line 1029"/>
          <p:cNvSpPr>
            <a:spLocks noChangeShapeType="1"/>
          </p:cNvSpPr>
          <p:nvPr/>
        </p:nvSpPr>
        <p:spPr bwMode="auto">
          <a:xfrm flipV="1">
            <a:off x="1214414" y="214290"/>
            <a:ext cx="0" cy="16764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2" name="Line 1030"/>
          <p:cNvSpPr>
            <a:spLocks noChangeShapeType="1"/>
          </p:cNvSpPr>
          <p:nvPr/>
        </p:nvSpPr>
        <p:spPr bwMode="auto">
          <a:xfrm>
            <a:off x="3786182" y="1357298"/>
            <a:ext cx="1524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oval" w="med" len="med"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3" name="Line 1031"/>
          <p:cNvSpPr>
            <a:spLocks noChangeShapeType="1"/>
          </p:cNvSpPr>
          <p:nvPr/>
        </p:nvSpPr>
        <p:spPr bwMode="auto">
          <a:xfrm>
            <a:off x="3786182" y="1357298"/>
            <a:ext cx="16002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4" name="Line 1032"/>
          <p:cNvSpPr>
            <a:spLocks noChangeShapeType="1"/>
          </p:cNvSpPr>
          <p:nvPr/>
        </p:nvSpPr>
        <p:spPr bwMode="auto">
          <a:xfrm rot="-1871866">
            <a:off x="3670887" y="914374"/>
            <a:ext cx="1600200" cy="158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5" name="Line 1033"/>
          <p:cNvSpPr>
            <a:spLocks noChangeShapeType="1"/>
          </p:cNvSpPr>
          <p:nvPr/>
        </p:nvSpPr>
        <p:spPr bwMode="auto">
          <a:xfrm>
            <a:off x="7000892" y="1571612"/>
            <a:ext cx="1524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oval" w="med" len="med"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6" name="Line 1034"/>
          <p:cNvSpPr>
            <a:spLocks noChangeShapeType="1"/>
          </p:cNvSpPr>
          <p:nvPr/>
        </p:nvSpPr>
        <p:spPr bwMode="auto">
          <a:xfrm>
            <a:off x="7000892" y="1571612"/>
            <a:ext cx="16764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7" name="Line 1035"/>
          <p:cNvSpPr>
            <a:spLocks noChangeShapeType="1"/>
          </p:cNvSpPr>
          <p:nvPr/>
        </p:nvSpPr>
        <p:spPr bwMode="auto">
          <a:xfrm rot="-7409816">
            <a:off x="5697256" y="912922"/>
            <a:ext cx="1676400" cy="158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9" name="Text Box 1037"/>
          <p:cNvSpPr txBox="1">
            <a:spLocks noChangeArrowheads="1"/>
          </p:cNvSpPr>
          <p:nvPr/>
        </p:nvSpPr>
        <p:spPr bwMode="auto">
          <a:xfrm>
            <a:off x="571472" y="3643314"/>
            <a:ext cx="892975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FF"/>
                </a:solidFill>
              </a:rPr>
              <a:t>先画</a:t>
            </a:r>
            <a:r>
              <a:rPr lang="zh-CN" altLang="en-US" sz="6000" b="1" dirty="0">
                <a:solidFill>
                  <a:srgbClr val="0000FF"/>
                </a:solidFill>
              </a:rPr>
              <a:t>一点</a:t>
            </a:r>
            <a:r>
              <a:rPr lang="zh-CN" altLang="en-US" sz="4400" b="1" dirty="0">
                <a:solidFill>
                  <a:srgbClr val="0000FF"/>
                </a:solidFill>
              </a:rPr>
              <a:t>，再引出两条</a:t>
            </a:r>
            <a:r>
              <a:rPr lang="zh-CN" altLang="en-US" sz="6000" b="1" dirty="0">
                <a:solidFill>
                  <a:srgbClr val="0000FF"/>
                </a:solidFill>
              </a:rPr>
              <a:t>射线</a:t>
            </a:r>
            <a:r>
              <a:rPr lang="zh-CN" altLang="en-US" sz="6000" dirty="0">
                <a:solidFill>
                  <a:srgbClr val="0000FF"/>
                </a:solidFill>
              </a:rPr>
              <a:t>。</a:t>
            </a:r>
          </a:p>
        </p:txBody>
      </p:sp>
      <p:grpSp>
        <p:nvGrpSpPr>
          <p:cNvPr id="2" name="Group 1040"/>
          <p:cNvGrpSpPr>
            <a:grpSpLocks/>
          </p:cNvGrpSpPr>
          <p:nvPr/>
        </p:nvGrpSpPr>
        <p:grpSpPr bwMode="auto">
          <a:xfrm>
            <a:off x="2143108" y="2000240"/>
            <a:ext cx="4648200" cy="1074738"/>
            <a:chOff x="1440" y="2064"/>
            <a:chExt cx="2928" cy="677"/>
          </a:xfrm>
        </p:grpSpPr>
        <p:sp>
          <p:nvSpPr>
            <p:cNvPr id="7184" name="AutoShape 1038"/>
            <p:cNvSpPr>
              <a:spLocks/>
            </p:cNvSpPr>
            <p:nvPr/>
          </p:nvSpPr>
          <p:spPr bwMode="auto">
            <a:xfrm rot="-5348396">
              <a:off x="2808" y="696"/>
              <a:ext cx="192" cy="2928"/>
            </a:xfrm>
            <a:prstGeom prst="leftBrace">
              <a:avLst>
                <a:gd name="adj1" fmla="val 127083"/>
                <a:gd name="adj2" fmla="val 50000"/>
              </a:avLst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85" name="Text Box 1039"/>
            <p:cNvSpPr txBox="1">
              <a:spLocks noChangeArrowheads="1"/>
            </p:cNvSpPr>
            <p:nvPr/>
          </p:nvSpPr>
          <p:spPr bwMode="auto">
            <a:xfrm>
              <a:off x="2688" y="2256"/>
              <a:ext cx="384" cy="485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400" b="1" dirty="0" smtClean="0">
                  <a:solidFill>
                    <a:srgbClr val="FF0000"/>
                  </a:solidFill>
                </a:rPr>
                <a:t>角</a:t>
              </a:r>
              <a:endParaRPr lang="zh-CN" altLang="en-US" sz="4400" b="1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7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8" presetClass="entr" presetSubtype="9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7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8" presetClass="entr" presetSubtype="3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7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8" presetClass="entr" presetSubtype="9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7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4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nimBg="1"/>
      <p:bldP spid="14340" grpId="0" animBg="1"/>
      <p:bldP spid="14341" grpId="0" animBg="1"/>
      <p:bldP spid="14342" grpId="0" animBg="1"/>
      <p:bldP spid="14343" grpId="0" animBg="1"/>
      <p:bldP spid="14344" grpId="0" animBg="1"/>
      <p:bldP spid="14345" grpId="0" animBg="1"/>
      <p:bldP spid="14346" grpId="0" animBg="1"/>
      <p:bldP spid="1434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a4279220ce8ed00aac34def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429528"/>
          </a:xfrm>
          <a:prstGeom prst="rect">
            <a:avLst/>
          </a:prstGeom>
        </p:spPr>
      </p:pic>
      <p:sp>
        <p:nvSpPr>
          <p:cNvPr id="13320" name="AutoShape 8"/>
          <p:cNvSpPr>
            <a:spLocks noChangeArrowheads="1"/>
          </p:cNvSpPr>
          <p:nvPr/>
        </p:nvSpPr>
        <p:spPr bwMode="auto">
          <a:xfrm rot="16145464" flipH="1">
            <a:off x="1225396" y="2778621"/>
            <a:ext cx="836727" cy="1300757"/>
          </a:xfrm>
          <a:prstGeom prst="wedgeRectCallout">
            <a:avLst>
              <a:gd name="adj1" fmla="val -35938"/>
              <a:gd name="adj2" fmla="val 90013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/>
          <a:lstStyle/>
          <a:p>
            <a:endParaRPr lang="zh-CN" altLang="zh-CN" b="0"/>
          </a:p>
        </p:txBody>
      </p:sp>
      <p:sp>
        <p:nvSpPr>
          <p:cNvPr id="13321" name="AutoShape 9"/>
          <p:cNvSpPr>
            <a:spLocks noChangeArrowheads="1"/>
          </p:cNvSpPr>
          <p:nvPr/>
        </p:nvSpPr>
        <p:spPr bwMode="auto">
          <a:xfrm flipH="1">
            <a:off x="3500430" y="928670"/>
            <a:ext cx="1150937" cy="720725"/>
          </a:xfrm>
          <a:prstGeom prst="wedgeRectCallout">
            <a:avLst>
              <a:gd name="adj1" fmla="val -44345"/>
              <a:gd name="adj2" fmla="val 70278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zh-CN" altLang="zh-CN" b="0"/>
          </a:p>
        </p:txBody>
      </p:sp>
      <p:sp>
        <p:nvSpPr>
          <p:cNvPr id="13322" name="AutoShape 10"/>
          <p:cNvSpPr>
            <a:spLocks noChangeArrowheads="1"/>
          </p:cNvSpPr>
          <p:nvPr/>
        </p:nvSpPr>
        <p:spPr bwMode="auto">
          <a:xfrm rot="10827691" flipH="1">
            <a:off x="4217983" y="3290754"/>
            <a:ext cx="1152525" cy="792162"/>
          </a:xfrm>
          <a:prstGeom prst="wedgeRectCallout">
            <a:avLst>
              <a:gd name="adj1" fmla="val 80356"/>
              <a:gd name="adj2" fmla="val 51165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rot="10800000"/>
          <a:lstStyle/>
          <a:p>
            <a:endParaRPr lang="zh-CN" altLang="zh-CN" b="0"/>
          </a:p>
        </p:txBody>
      </p:sp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3571869" y="857232"/>
            <a:ext cx="92869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+mn-ea"/>
              </a:rPr>
              <a:t>边</a:t>
            </a:r>
          </a:p>
        </p:txBody>
      </p:sp>
      <p:sp>
        <p:nvSpPr>
          <p:cNvPr id="13326" name="Text Box 14"/>
          <p:cNvSpPr txBox="1">
            <a:spLocks noChangeArrowheads="1"/>
          </p:cNvSpPr>
          <p:nvPr/>
        </p:nvSpPr>
        <p:spPr bwMode="auto">
          <a:xfrm>
            <a:off x="4284663" y="3500438"/>
            <a:ext cx="792162" cy="76944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+mn-ea"/>
              </a:rPr>
              <a:t>边</a:t>
            </a:r>
          </a:p>
        </p:txBody>
      </p:sp>
      <p:sp>
        <p:nvSpPr>
          <p:cNvPr id="13327" name="Text Box 15"/>
          <p:cNvSpPr txBox="1">
            <a:spLocks noChangeArrowheads="1"/>
          </p:cNvSpPr>
          <p:nvPr/>
        </p:nvSpPr>
        <p:spPr bwMode="auto">
          <a:xfrm>
            <a:off x="928662" y="3000372"/>
            <a:ext cx="1512887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latin typeface="+mn-ea"/>
              </a:rPr>
              <a:t>顶点</a:t>
            </a:r>
          </a:p>
        </p:txBody>
      </p:sp>
      <p:sp>
        <p:nvSpPr>
          <p:cNvPr id="13329" name="Text Box 17"/>
          <p:cNvSpPr txBox="1">
            <a:spLocks noChangeArrowheads="1"/>
          </p:cNvSpPr>
          <p:nvPr/>
        </p:nvSpPr>
        <p:spPr bwMode="auto">
          <a:xfrm>
            <a:off x="642910" y="4572008"/>
            <a:ext cx="850109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 smtClean="0">
                <a:solidFill>
                  <a:srgbClr val="000000"/>
                </a:solidFill>
                <a:latin typeface="+mn-ea"/>
              </a:rPr>
              <a:t>从一个点引出两条射线所组成的图形叫做角。</a:t>
            </a:r>
            <a:endParaRPr lang="zh-CN" altLang="en-US" sz="6000" b="1" dirty="0">
              <a:solidFill>
                <a:srgbClr val="000000"/>
              </a:solidFill>
              <a:latin typeface="+mn-ea"/>
            </a:endParaRPr>
          </a:p>
        </p:txBody>
      </p:sp>
      <p:grpSp>
        <p:nvGrpSpPr>
          <p:cNvPr id="2" name="Group 21"/>
          <p:cNvGrpSpPr>
            <a:grpSpLocks/>
          </p:cNvGrpSpPr>
          <p:nvPr/>
        </p:nvGrpSpPr>
        <p:grpSpPr bwMode="auto">
          <a:xfrm>
            <a:off x="2484438" y="1700213"/>
            <a:ext cx="5321300" cy="1549400"/>
            <a:chOff x="1565" y="1071"/>
            <a:chExt cx="3352" cy="976"/>
          </a:xfrm>
        </p:grpSpPr>
        <p:sp>
          <p:nvSpPr>
            <p:cNvPr id="13330" name="Oval 18"/>
            <p:cNvSpPr>
              <a:spLocks noChangeArrowheads="1"/>
            </p:cNvSpPr>
            <p:nvPr/>
          </p:nvSpPr>
          <p:spPr bwMode="auto">
            <a:xfrm>
              <a:off x="1833" y="1866"/>
              <a:ext cx="181" cy="181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zh-CN" b="0">
                <a:solidFill>
                  <a:srgbClr val="000000"/>
                </a:solidFill>
              </a:endParaRPr>
            </a:p>
          </p:txBody>
        </p:sp>
        <p:sp>
          <p:nvSpPr>
            <p:cNvPr id="13331" name="Rectangle 19"/>
            <p:cNvSpPr>
              <a:spLocks noChangeArrowheads="1"/>
            </p:cNvSpPr>
            <p:nvPr/>
          </p:nvSpPr>
          <p:spPr bwMode="auto">
            <a:xfrm>
              <a:off x="1923" y="1956"/>
              <a:ext cx="2994" cy="45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32" name="Rectangle 20"/>
            <p:cNvSpPr>
              <a:spLocks noChangeArrowheads="1"/>
            </p:cNvSpPr>
            <p:nvPr/>
          </p:nvSpPr>
          <p:spPr bwMode="auto">
            <a:xfrm rot="-2273628">
              <a:off x="1565" y="1071"/>
              <a:ext cx="2903" cy="44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0" grpId="0" animBg="1"/>
      <p:bldP spid="13321" grpId="0" animBg="1"/>
      <p:bldP spid="13322" grpId="0" animBg="1"/>
      <p:bldP spid="13323" grpId="0"/>
      <p:bldP spid="13326" grpId="0" animBg="1"/>
      <p:bldP spid="13327" grpId="0"/>
      <p:bldP spid="133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 descr="6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75009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7" name="直接连接符 6"/>
          <p:cNvCxnSpPr/>
          <p:nvPr/>
        </p:nvCxnSpPr>
        <p:spPr>
          <a:xfrm>
            <a:off x="-500098" y="5857892"/>
            <a:ext cx="10358510" cy="71438"/>
          </a:xfrm>
          <a:prstGeom prst="line">
            <a:avLst/>
          </a:prstGeom>
          <a:ln>
            <a:solidFill>
              <a:srgbClr val="FF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4" name="图片 13" descr="bc405f184e6279cd68eb396b6c6c87b2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57222" y="-428652"/>
            <a:ext cx="1928794" cy="17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 descr="a4279220ce8ed00aac34def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7286652"/>
          </a:xfrm>
          <a:prstGeom prst="rect">
            <a:avLst/>
          </a:prstGeom>
        </p:spPr>
      </p:pic>
      <p:grpSp>
        <p:nvGrpSpPr>
          <p:cNvPr id="2" name="Group 33"/>
          <p:cNvGrpSpPr>
            <a:grpSpLocks/>
          </p:cNvGrpSpPr>
          <p:nvPr/>
        </p:nvGrpSpPr>
        <p:grpSpPr bwMode="auto">
          <a:xfrm>
            <a:off x="71409" y="642920"/>
            <a:ext cx="9072563" cy="5238750"/>
            <a:chOff x="168" y="348"/>
            <a:chExt cx="5715" cy="3300"/>
          </a:xfrm>
        </p:grpSpPr>
        <p:sp>
          <p:nvSpPr>
            <p:cNvPr id="9221" name="Text Box 2"/>
            <p:cNvSpPr txBox="1">
              <a:spLocks noChangeArrowheads="1"/>
            </p:cNvSpPr>
            <p:nvPr/>
          </p:nvSpPr>
          <p:spPr bwMode="auto">
            <a:xfrm>
              <a:off x="168" y="348"/>
              <a:ext cx="5715" cy="698"/>
            </a:xfrm>
            <a:prstGeom prst="rect">
              <a:avLst/>
            </a:prstGeom>
            <a:noFill/>
            <a:ln w="9525">
              <a:solidFill>
                <a:srgbClr val="F20000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4800" b="1" dirty="0" smtClean="0"/>
                <a:t>下面图形中哪些是角，为什么</a:t>
              </a:r>
              <a:r>
                <a:rPr lang="zh-CN" altLang="en-US" sz="6600" b="1" dirty="0" smtClean="0">
                  <a:solidFill>
                    <a:srgbClr val="FF0000"/>
                  </a:solidFill>
                </a:rPr>
                <a:t>？</a:t>
              </a:r>
              <a:endParaRPr lang="zh-CN" altLang="en-US" sz="6600" b="1" dirty="0">
                <a:solidFill>
                  <a:srgbClr val="FF0000"/>
                </a:solidFill>
              </a:endParaRPr>
            </a:p>
          </p:txBody>
        </p:sp>
        <p:grpSp>
          <p:nvGrpSpPr>
            <p:cNvPr id="3" name="Group 26"/>
            <p:cNvGrpSpPr>
              <a:grpSpLocks/>
            </p:cNvGrpSpPr>
            <p:nvPr/>
          </p:nvGrpSpPr>
          <p:grpSpPr bwMode="auto">
            <a:xfrm>
              <a:off x="672" y="1200"/>
              <a:ext cx="912" cy="759"/>
              <a:chOff x="672" y="1200"/>
              <a:chExt cx="912" cy="759"/>
            </a:xfrm>
          </p:grpSpPr>
          <p:grpSp>
            <p:nvGrpSpPr>
              <p:cNvPr id="4" name="Group 7"/>
              <p:cNvGrpSpPr>
                <a:grpSpLocks/>
              </p:cNvGrpSpPr>
              <p:nvPr/>
            </p:nvGrpSpPr>
            <p:grpSpPr bwMode="auto">
              <a:xfrm>
                <a:off x="672" y="1200"/>
                <a:ext cx="912" cy="480"/>
                <a:chOff x="576" y="1680"/>
                <a:chExt cx="768" cy="432"/>
              </a:xfrm>
            </p:grpSpPr>
            <p:sp>
              <p:nvSpPr>
                <p:cNvPr id="9244" name="Arc 5"/>
                <p:cNvSpPr>
                  <a:spLocks/>
                </p:cNvSpPr>
                <p:nvPr/>
              </p:nvSpPr>
              <p:spPr bwMode="auto">
                <a:xfrm rot="11272016" flipV="1">
                  <a:off x="624" y="1680"/>
                  <a:ext cx="432" cy="432"/>
                </a:xfrm>
                <a:custGeom>
                  <a:avLst/>
                  <a:gdLst>
                    <a:gd name="T0" fmla="*/ 0 w 21600"/>
                    <a:gd name="T1" fmla="*/ 0 h 21600"/>
                    <a:gd name="T2" fmla="*/ 432 w 21600"/>
                    <a:gd name="T3" fmla="*/ 432 h 21600"/>
                    <a:gd name="T4" fmla="*/ 0 w 21600"/>
                    <a:gd name="T5" fmla="*/ 432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245" name="Line 6"/>
                <p:cNvSpPr>
                  <a:spLocks noChangeShapeType="1"/>
                </p:cNvSpPr>
                <p:nvPr/>
              </p:nvSpPr>
              <p:spPr bwMode="auto">
                <a:xfrm>
                  <a:off x="576" y="2064"/>
                  <a:ext cx="768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9243" name="Text Box 16"/>
              <p:cNvSpPr txBox="1">
                <a:spLocks noChangeArrowheads="1"/>
              </p:cNvSpPr>
              <p:nvPr/>
            </p:nvSpPr>
            <p:spPr bwMode="auto">
              <a:xfrm>
                <a:off x="912" y="1632"/>
                <a:ext cx="384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/>
                  <a:t>a</a:t>
                </a:r>
              </a:p>
            </p:txBody>
          </p:sp>
        </p:grpSp>
        <p:grpSp>
          <p:nvGrpSpPr>
            <p:cNvPr id="5" name="Group 27"/>
            <p:cNvGrpSpPr>
              <a:grpSpLocks/>
            </p:cNvGrpSpPr>
            <p:nvPr/>
          </p:nvGrpSpPr>
          <p:grpSpPr bwMode="auto">
            <a:xfrm>
              <a:off x="2193" y="1068"/>
              <a:ext cx="927" cy="1044"/>
              <a:chOff x="2193" y="1260"/>
              <a:chExt cx="927" cy="1044"/>
            </a:xfrm>
          </p:grpSpPr>
          <p:grpSp>
            <p:nvGrpSpPr>
              <p:cNvPr id="6" name="Group 11"/>
              <p:cNvGrpSpPr>
                <a:grpSpLocks/>
              </p:cNvGrpSpPr>
              <p:nvPr/>
            </p:nvGrpSpPr>
            <p:grpSpPr bwMode="auto">
              <a:xfrm>
                <a:off x="2193" y="1260"/>
                <a:ext cx="927" cy="924"/>
                <a:chOff x="2193" y="1260"/>
                <a:chExt cx="927" cy="924"/>
              </a:xfrm>
            </p:grpSpPr>
            <p:sp>
              <p:nvSpPr>
                <p:cNvPr id="9240" name="Line 8"/>
                <p:cNvSpPr>
                  <a:spLocks noChangeShapeType="1"/>
                </p:cNvSpPr>
                <p:nvPr/>
              </p:nvSpPr>
              <p:spPr bwMode="auto">
                <a:xfrm flipH="1">
                  <a:off x="2193" y="1260"/>
                  <a:ext cx="45" cy="92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41" name="Line 9"/>
                <p:cNvSpPr>
                  <a:spLocks noChangeShapeType="1"/>
                </p:cNvSpPr>
                <p:nvPr/>
              </p:nvSpPr>
              <p:spPr bwMode="auto">
                <a:xfrm>
                  <a:off x="2238" y="1260"/>
                  <a:ext cx="882" cy="66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 type="oval" w="med" len="med"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9239" name="Text Box 17"/>
              <p:cNvSpPr txBox="1">
                <a:spLocks noChangeArrowheads="1"/>
              </p:cNvSpPr>
              <p:nvPr/>
            </p:nvSpPr>
            <p:spPr bwMode="auto">
              <a:xfrm>
                <a:off x="2544" y="2016"/>
                <a:ext cx="48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/>
                  <a:t>b</a:t>
                </a:r>
              </a:p>
            </p:txBody>
          </p:sp>
        </p:grpSp>
        <p:grpSp>
          <p:nvGrpSpPr>
            <p:cNvPr id="7" name="Group 28"/>
            <p:cNvGrpSpPr>
              <a:grpSpLocks/>
            </p:cNvGrpSpPr>
            <p:nvPr/>
          </p:nvGrpSpPr>
          <p:grpSpPr bwMode="auto">
            <a:xfrm>
              <a:off x="3792" y="960"/>
              <a:ext cx="1296" cy="1143"/>
              <a:chOff x="3792" y="1200"/>
              <a:chExt cx="1296" cy="1143"/>
            </a:xfrm>
          </p:grpSpPr>
          <p:grpSp>
            <p:nvGrpSpPr>
              <p:cNvPr id="8" name="Group 14"/>
              <p:cNvGrpSpPr>
                <a:grpSpLocks/>
              </p:cNvGrpSpPr>
              <p:nvPr/>
            </p:nvGrpSpPr>
            <p:grpSpPr bwMode="auto">
              <a:xfrm>
                <a:off x="3792" y="1200"/>
                <a:ext cx="1296" cy="720"/>
                <a:chOff x="3792" y="1200"/>
                <a:chExt cx="1296" cy="720"/>
              </a:xfrm>
            </p:grpSpPr>
            <p:sp>
              <p:nvSpPr>
                <p:cNvPr id="9236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3792" y="1200"/>
                  <a:ext cx="864" cy="62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 type="oval" w="med" len="med"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37" name="Line 13"/>
                <p:cNvSpPr>
                  <a:spLocks noChangeShapeType="1"/>
                </p:cNvSpPr>
                <p:nvPr/>
              </p:nvSpPr>
              <p:spPr bwMode="auto">
                <a:xfrm>
                  <a:off x="3840" y="1920"/>
                  <a:ext cx="1248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 type="oval" w="med" len="med"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9235" name="Text Box 18"/>
              <p:cNvSpPr txBox="1">
                <a:spLocks noChangeArrowheads="1"/>
              </p:cNvSpPr>
              <p:nvPr/>
            </p:nvSpPr>
            <p:spPr bwMode="auto">
              <a:xfrm>
                <a:off x="4224" y="2016"/>
                <a:ext cx="384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/>
                  <a:t>c</a:t>
                </a:r>
              </a:p>
            </p:txBody>
          </p:sp>
        </p:grpSp>
        <p:grpSp>
          <p:nvGrpSpPr>
            <p:cNvPr id="9" name="Group 30"/>
            <p:cNvGrpSpPr>
              <a:grpSpLocks/>
            </p:cNvGrpSpPr>
            <p:nvPr/>
          </p:nvGrpSpPr>
          <p:grpSpPr bwMode="auto">
            <a:xfrm>
              <a:off x="672" y="2592"/>
              <a:ext cx="1008" cy="1056"/>
              <a:chOff x="816" y="2400"/>
              <a:chExt cx="1008" cy="1056"/>
            </a:xfrm>
          </p:grpSpPr>
          <p:sp>
            <p:nvSpPr>
              <p:cNvPr id="9231" name="Line 19"/>
              <p:cNvSpPr>
                <a:spLocks noChangeShapeType="1"/>
              </p:cNvSpPr>
              <p:nvPr/>
            </p:nvSpPr>
            <p:spPr bwMode="auto">
              <a:xfrm>
                <a:off x="816" y="2400"/>
                <a:ext cx="100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2" name="Line 20"/>
              <p:cNvSpPr>
                <a:spLocks noChangeShapeType="1"/>
              </p:cNvSpPr>
              <p:nvPr/>
            </p:nvSpPr>
            <p:spPr bwMode="auto">
              <a:xfrm>
                <a:off x="1824" y="2400"/>
                <a:ext cx="0" cy="86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 type="oval" w="med" len="med"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3" name="Text Box 21"/>
              <p:cNvSpPr txBox="1">
                <a:spLocks noChangeArrowheads="1"/>
              </p:cNvSpPr>
              <p:nvPr/>
            </p:nvSpPr>
            <p:spPr bwMode="auto">
              <a:xfrm>
                <a:off x="1104" y="3168"/>
                <a:ext cx="43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/>
                  <a:t>d</a:t>
                </a:r>
              </a:p>
            </p:txBody>
          </p:sp>
        </p:grpSp>
        <p:grpSp>
          <p:nvGrpSpPr>
            <p:cNvPr id="10" name="Group 29"/>
            <p:cNvGrpSpPr>
              <a:grpSpLocks/>
            </p:cNvGrpSpPr>
            <p:nvPr/>
          </p:nvGrpSpPr>
          <p:grpSpPr bwMode="auto">
            <a:xfrm>
              <a:off x="3552" y="2448"/>
              <a:ext cx="912" cy="1191"/>
              <a:chOff x="3552" y="2448"/>
              <a:chExt cx="912" cy="1191"/>
            </a:xfrm>
          </p:grpSpPr>
          <p:grpSp>
            <p:nvGrpSpPr>
              <p:cNvPr id="11" name="Group 24"/>
              <p:cNvGrpSpPr>
                <a:grpSpLocks/>
              </p:cNvGrpSpPr>
              <p:nvPr/>
            </p:nvGrpSpPr>
            <p:grpSpPr bwMode="auto">
              <a:xfrm rot="765055">
                <a:off x="3552" y="2448"/>
                <a:ext cx="816" cy="912"/>
                <a:chOff x="3072" y="2544"/>
                <a:chExt cx="816" cy="912"/>
              </a:xfrm>
            </p:grpSpPr>
            <p:sp>
              <p:nvSpPr>
                <p:cNvPr id="9229" name="Arc 22"/>
                <p:cNvSpPr>
                  <a:spLocks/>
                </p:cNvSpPr>
                <p:nvPr/>
              </p:nvSpPr>
              <p:spPr bwMode="auto">
                <a:xfrm rot="10917270" flipV="1">
                  <a:off x="3072" y="2544"/>
                  <a:ext cx="720" cy="624"/>
                </a:xfrm>
                <a:custGeom>
                  <a:avLst/>
                  <a:gdLst>
                    <a:gd name="T0" fmla="*/ 0 w 21600"/>
                    <a:gd name="T1" fmla="*/ 0 h 21600"/>
                    <a:gd name="T2" fmla="*/ 720 w 21600"/>
                    <a:gd name="T3" fmla="*/ 624 h 21600"/>
                    <a:gd name="T4" fmla="*/ 0 w 21600"/>
                    <a:gd name="T5" fmla="*/ 624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8575">
                  <a:solidFill>
                    <a:schemeClr val="tx1"/>
                  </a:solidFill>
                  <a:round/>
                  <a:headEnd/>
                  <a:tailEnd type="oval" w="med" len="med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230" name="Arc 23"/>
                <p:cNvSpPr>
                  <a:spLocks/>
                </p:cNvSpPr>
                <p:nvPr/>
              </p:nvSpPr>
              <p:spPr bwMode="auto">
                <a:xfrm rot="2370168" flipV="1">
                  <a:off x="3168" y="2832"/>
                  <a:ext cx="720" cy="624"/>
                </a:xfrm>
                <a:custGeom>
                  <a:avLst/>
                  <a:gdLst>
                    <a:gd name="T0" fmla="*/ 0 w 21600"/>
                    <a:gd name="T1" fmla="*/ 0 h 21600"/>
                    <a:gd name="T2" fmla="*/ 720 w 21600"/>
                    <a:gd name="T3" fmla="*/ 624 h 21600"/>
                    <a:gd name="T4" fmla="*/ 0 w 21600"/>
                    <a:gd name="T5" fmla="*/ 624 h 21600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21600"/>
                    <a:gd name="T11" fmla="*/ 21600 w 21600"/>
                    <a:gd name="T12" fmla="*/ 21600 h 216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228" name="Text Box 25"/>
              <p:cNvSpPr txBox="1">
                <a:spLocks noChangeArrowheads="1"/>
              </p:cNvSpPr>
              <p:nvPr/>
            </p:nvSpPr>
            <p:spPr bwMode="auto">
              <a:xfrm>
                <a:off x="3888" y="3312"/>
                <a:ext cx="576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/>
                  <a:t>e</a:t>
                </a:r>
              </a:p>
            </p:txBody>
          </p:sp>
        </p:grpSp>
      </p:grpSp>
      <p:sp>
        <p:nvSpPr>
          <p:cNvPr id="9247" name="Text Box 31"/>
          <p:cNvSpPr txBox="1">
            <a:spLocks noChangeArrowheads="1"/>
          </p:cNvSpPr>
          <p:nvPr/>
        </p:nvSpPr>
        <p:spPr bwMode="auto">
          <a:xfrm>
            <a:off x="1447800" y="4648200"/>
            <a:ext cx="914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角</a:t>
            </a:r>
          </a:p>
        </p:txBody>
      </p:sp>
      <p:sp>
        <p:nvSpPr>
          <p:cNvPr id="9248" name="Text Box 32"/>
          <p:cNvSpPr txBox="1">
            <a:spLocks noChangeArrowheads="1"/>
          </p:cNvSpPr>
          <p:nvPr/>
        </p:nvSpPr>
        <p:spPr bwMode="auto">
          <a:xfrm>
            <a:off x="3733800" y="23622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角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47" grpId="0" autoUpdateAnimBg="0"/>
      <p:bldP spid="9248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 descr="a4279220ce8ed00aac34def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929594"/>
          </a:xfrm>
          <a:prstGeom prst="rect">
            <a:avLst/>
          </a:prstGeom>
        </p:spPr>
      </p:pic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642910" y="1357298"/>
            <a:ext cx="2000250" cy="1146175"/>
            <a:chOff x="816" y="1611"/>
            <a:chExt cx="1260" cy="722"/>
          </a:xfrm>
        </p:grpSpPr>
        <p:sp>
          <p:nvSpPr>
            <p:cNvPr id="12330" name="Line 3"/>
            <p:cNvSpPr>
              <a:spLocks noChangeShapeType="1"/>
            </p:cNvSpPr>
            <p:nvPr/>
          </p:nvSpPr>
          <p:spPr bwMode="auto">
            <a:xfrm>
              <a:off x="816" y="2304"/>
              <a:ext cx="48" cy="0"/>
            </a:xfrm>
            <a:prstGeom prst="line">
              <a:avLst/>
            </a:prstGeom>
            <a:noFill/>
            <a:ln w="57150">
              <a:solidFill>
                <a:srgbClr val="00FF00"/>
              </a:solidFill>
              <a:round/>
              <a:headEnd type="oval" w="med" len="med"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1" name="Line 4"/>
            <p:cNvSpPr>
              <a:spLocks noChangeShapeType="1"/>
            </p:cNvSpPr>
            <p:nvPr/>
          </p:nvSpPr>
          <p:spPr bwMode="auto">
            <a:xfrm flipV="1">
              <a:off x="816" y="1611"/>
              <a:ext cx="1044" cy="693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32" name="Line 5"/>
            <p:cNvSpPr>
              <a:spLocks noChangeShapeType="1"/>
            </p:cNvSpPr>
            <p:nvPr/>
          </p:nvSpPr>
          <p:spPr bwMode="auto">
            <a:xfrm>
              <a:off x="816" y="2304"/>
              <a:ext cx="1260" cy="29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1008" y="2160"/>
              <a:ext cx="48" cy="144"/>
            </a:xfrm>
            <a:custGeom>
              <a:avLst/>
              <a:gdLst>
                <a:gd name="T0" fmla="*/ 0 w 48"/>
                <a:gd name="T1" fmla="*/ 0 h 144"/>
                <a:gd name="T2" fmla="*/ 48 w 48"/>
                <a:gd name="T3" fmla="*/ 144 h 144"/>
                <a:gd name="T4" fmla="*/ 0 60000 65536"/>
                <a:gd name="T5" fmla="*/ 0 60000 65536"/>
                <a:gd name="T6" fmla="*/ 0 w 48"/>
                <a:gd name="T7" fmla="*/ 0 h 144"/>
                <a:gd name="T8" fmla="*/ 48 w 48"/>
                <a:gd name="T9" fmla="*/ 144 h 144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48" h="144">
                  <a:moveTo>
                    <a:pt x="0" y="0"/>
                  </a:moveTo>
                  <a:cubicBezTo>
                    <a:pt x="20" y="60"/>
                    <a:pt x="40" y="120"/>
                    <a:pt x="48" y="144"/>
                  </a:cubicBezTo>
                </a:path>
              </a:pathLst>
            </a:custGeom>
            <a:noFill/>
            <a:ln w="28575">
              <a:solidFill>
                <a:srgbClr val="F2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1131" y="2064"/>
              <a:ext cx="309" cy="233"/>
            </a:xfrm>
            <a:prstGeom prst="rect">
              <a:avLst/>
            </a:prstGeom>
            <a:noFill/>
            <a:ln w="57150">
              <a:solidFill>
                <a:schemeClr val="accent3">
                  <a:lumMod val="60000"/>
                  <a:lumOff val="40000"/>
                </a:schemeClr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dirty="0">
                  <a:solidFill>
                    <a:srgbClr val="00FF00"/>
                  </a:solidFill>
                </a:rPr>
                <a:t>1</a:t>
              </a:r>
            </a:p>
          </p:txBody>
        </p:sp>
      </p:grpSp>
      <p:grpSp>
        <p:nvGrpSpPr>
          <p:cNvPr id="4" name="Group 23"/>
          <p:cNvGrpSpPr>
            <a:grpSpLocks/>
          </p:cNvGrpSpPr>
          <p:nvPr/>
        </p:nvGrpSpPr>
        <p:grpSpPr bwMode="auto">
          <a:xfrm>
            <a:off x="3786182" y="857232"/>
            <a:ext cx="1762125" cy="1860551"/>
            <a:chOff x="2496" y="1161"/>
            <a:chExt cx="1110" cy="1172"/>
          </a:xfrm>
        </p:grpSpPr>
        <p:grpSp>
          <p:nvGrpSpPr>
            <p:cNvPr id="6" name="Group 20"/>
            <p:cNvGrpSpPr>
              <a:grpSpLocks/>
            </p:cNvGrpSpPr>
            <p:nvPr/>
          </p:nvGrpSpPr>
          <p:grpSpPr bwMode="auto">
            <a:xfrm>
              <a:off x="2496" y="1161"/>
              <a:ext cx="1110" cy="1172"/>
              <a:chOff x="2496" y="1161"/>
              <a:chExt cx="1110" cy="1172"/>
            </a:xfrm>
          </p:grpSpPr>
          <p:sp>
            <p:nvSpPr>
              <p:cNvPr id="12322" name="Line 16"/>
              <p:cNvSpPr>
                <a:spLocks noChangeShapeType="1"/>
              </p:cNvSpPr>
              <p:nvPr/>
            </p:nvSpPr>
            <p:spPr bwMode="auto">
              <a:xfrm>
                <a:off x="2496" y="2304"/>
                <a:ext cx="48" cy="0"/>
              </a:xfrm>
              <a:prstGeom prst="line">
                <a:avLst/>
              </a:prstGeom>
              <a:noFill/>
              <a:ln w="57150">
                <a:solidFill>
                  <a:srgbClr val="00CC00"/>
                </a:solidFill>
                <a:round/>
                <a:headEnd type="oval" w="med" len="med"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23" name="Line 17"/>
              <p:cNvSpPr>
                <a:spLocks noChangeShapeType="1"/>
              </p:cNvSpPr>
              <p:nvPr/>
            </p:nvSpPr>
            <p:spPr bwMode="auto">
              <a:xfrm>
                <a:off x="2496" y="2304"/>
                <a:ext cx="1110" cy="29"/>
              </a:xfrm>
              <a:prstGeom prst="line">
                <a:avLst/>
              </a:prstGeom>
              <a:noFill/>
              <a:ln w="57150">
                <a:solidFill>
                  <a:srgbClr val="00CC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24" name="Line 19"/>
              <p:cNvSpPr>
                <a:spLocks noChangeShapeType="1"/>
              </p:cNvSpPr>
              <p:nvPr/>
            </p:nvSpPr>
            <p:spPr bwMode="auto">
              <a:xfrm flipV="1">
                <a:off x="2496" y="1161"/>
                <a:ext cx="30" cy="1143"/>
              </a:xfrm>
              <a:prstGeom prst="line">
                <a:avLst/>
              </a:prstGeom>
              <a:noFill/>
              <a:ln w="57150">
                <a:solidFill>
                  <a:srgbClr val="00CC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2320" name="Arc 21"/>
            <p:cNvSpPr>
              <a:spLocks/>
            </p:cNvSpPr>
            <p:nvPr/>
          </p:nvSpPr>
          <p:spPr bwMode="auto">
            <a:xfrm>
              <a:off x="2496" y="2160"/>
              <a:ext cx="192" cy="144"/>
            </a:xfrm>
            <a:custGeom>
              <a:avLst/>
              <a:gdLst>
                <a:gd name="T0" fmla="*/ 0 w 21600"/>
                <a:gd name="T1" fmla="*/ 0 h 21600"/>
                <a:gd name="T2" fmla="*/ 192 w 21600"/>
                <a:gd name="T3" fmla="*/ 144 h 21600"/>
                <a:gd name="T4" fmla="*/ 0 w 21600"/>
                <a:gd name="T5" fmla="*/ 144 h 21600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00"/>
                <a:gd name="T11" fmla="*/ 21600 w 21600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57150">
              <a:solidFill>
                <a:srgbClr val="00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" name="Group 37"/>
          <p:cNvGrpSpPr>
            <a:grpSpLocks/>
          </p:cNvGrpSpPr>
          <p:nvPr/>
        </p:nvGrpSpPr>
        <p:grpSpPr bwMode="auto">
          <a:xfrm>
            <a:off x="5429256" y="1000108"/>
            <a:ext cx="3071813" cy="1398588"/>
            <a:chOff x="3033" y="1452"/>
            <a:chExt cx="1935" cy="881"/>
          </a:xfrm>
        </p:grpSpPr>
        <p:grpSp>
          <p:nvGrpSpPr>
            <p:cNvPr id="9" name="Group 35"/>
            <p:cNvGrpSpPr>
              <a:grpSpLocks/>
            </p:cNvGrpSpPr>
            <p:nvPr/>
          </p:nvGrpSpPr>
          <p:grpSpPr bwMode="auto">
            <a:xfrm>
              <a:off x="3033" y="1452"/>
              <a:ext cx="1935" cy="881"/>
              <a:chOff x="3033" y="1452"/>
              <a:chExt cx="1935" cy="881"/>
            </a:xfrm>
          </p:grpSpPr>
          <p:sp>
            <p:nvSpPr>
              <p:cNvPr id="12315" name="Line 31"/>
              <p:cNvSpPr>
                <a:spLocks noChangeShapeType="1"/>
              </p:cNvSpPr>
              <p:nvPr/>
            </p:nvSpPr>
            <p:spPr bwMode="auto">
              <a:xfrm>
                <a:off x="3744" y="2304"/>
                <a:ext cx="96" cy="0"/>
              </a:xfrm>
              <a:prstGeom prst="line">
                <a:avLst/>
              </a:prstGeom>
              <a:noFill/>
              <a:ln w="9525">
                <a:solidFill>
                  <a:srgbClr val="800000"/>
                </a:solidFill>
                <a:round/>
                <a:headEnd type="oval" w="med" len="med"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16" name="Line 32"/>
              <p:cNvSpPr>
                <a:spLocks noChangeShapeType="1"/>
              </p:cNvSpPr>
              <p:nvPr/>
            </p:nvSpPr>
            <p:spPr bwMode="auto">
              <a:xfrm>
                <a:off x="3744" y="2304"/>
                <a:ext cx="1224" cy="29"/>
              </a:xfrm>
              <a:prstGeom prst="line">
                <a:avLst/>
              </a:prstGeom>
              <a:noFill/>
              <a:ln w="57150">
                <a:solidFill>
                  <a:srgbClr val="00206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17" name="Line 33"/>
              <p:cNvSpPr>
                <a:spLocks noChangeShapeType="1"/>
              </p:cNvSpPr>
              <p:nvPr/>
            </p:nvSpPr>
            <p:spPr bwMode="auto">
              <a:xfrm flipH="1" flipV="1">
                <a:off x="3033" y="1452"/>
                <a:ext cx="711" cy="852"/>
              </a:xfrm>
              <a:prstGeom prst="line">
                <a:avLst/>
              </a:prstGeom>
              <a:noFill/>
              <a:ln w="57150">
                <a:solidFill>
                  <a:srgbClr val="00206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18" name="Arc 34"/>
              <p:cNvSpPr>
                <a:spLocks/>
              </p:cNvSpPr>
              <p:nvPr/>
            </p:nvSpPr>
            <p:spPr bwMode="auto">
              <a:xfrm>
                <a:off x="3618" y="2172"/>
                <a:ext cx="270" cy="132"/>
              </a:xfrm>
              <a:custGeom>
                <a:avLst/>
                <a:gdLst>
                  <a:gd name="T0" fmla="*/ 0 w 21600"/>
                  <a:gd name="T1" fmla="*/ 0 h 21600"/>
                  <a:gd name="T2" fmla="*/ 240 w 21600"/>
                  <a:gd name="T3" fmla="*/ 144 h 21600"/>
                  <a:gd name="T4" fmla="*/ 0 w 21600"/>
                  <a:gd name="T5" fmla="*/ 144 h 2160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600"/>
                  <a:gd name="T11" fmla="*/ 21600 w 21600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8575">
                <a:solidFill>
                  <a:srgbClr val="00206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2314" name="Text Box 36"/>
            <p:cNvSpPr txBox="1">
              <a:spLocks noChangeArrowheads="1"/>
            </p:cNvSpPr>
            <p:nvPr/>
          </p:nvSpPr>
          <p:spPr bwMode="auto">
            <a:xfrm>
              <a:off x="3798" y="1902"/>
              <a:ext cx="2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dirty="0">
                  <a:solidFill>
                    <a:srgbClr val="800000"/>
                  </a:solidFill>
                </a:rPr>
                <a:t>3</a:t>
              </a:r>
            </a:p>
          </p:txBody>
        </p:sp>
      </p:grpSp>
      <p:sp>
        <p:nvSpPr>
          <p:cNvPr id="12333" name="Text Box 45"/>
          <p:cNvSpPr txBox="1">
            <a:spLocks noChangeArrowheads="1"/>
          </p:cNvSpPr>
          <p:nvPr/>
        </p:nvSpPr>
        <p:spPr bwMode="auto">
          <a:xfrm>
            <a:off x="1571604" y="4143380"/>
            <a:ext cx="990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/>
              <a:t>角</a:t>
            </a:r>
            <a:r>
              <a:rPr lang="en-US" altLang="zh-CN" sz="4000" b="1" dirty="0" smtClean="0"/>
              <a:t>1</a:t>
            </a:r>
            <a:endParaRPr lang="zh-CN" altLang="en-US" sz="4000" b="1" dirty="0"/>
          </a:p>
        </p:txBody>
      </p:sp>
      <p:sp>
        <p:nvSpPr>
          <p:cNvPr id="12334" name="Text Box 46"/>
          <p:cNvSpPr txBox="1">
            <a:spLocks noChangeArrowheads="1"/>
          </p:cNvSpPr>
          <p:nvPr/>
        </p:nvSpPr>
        <p:spPr bwMode="auto">
          <a:xfrm>
            <a:off x="6858016" y="4143380"/>
            <a:ext cx="9906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/>
              <a:t>角</a:t>
            </a:r>
            <a:r>
              <a:rPr lang="en-US" altLang="zh-CN" sz="4000" b="1" dirty="0" smtClean="0"/>
              <a:t>3</a:t>
            </a:r>
            <a:endParaRPr lang="zh-CN" altLang="en-US" sz="4000" b="1" dirty="0"/>
          </a:p>
        </p:txBody>
      </p:sp>
      <p:sp>
        <p:nvSpPr>
          <p:cNvPr id="47" name="TextBox 46"/>
          <p:cNvSpPr txBox="1"/>
          <p:nvPr/>
        </p:nvSpPr>
        <p:spPr>
          <a:xfrm>
            <a:off x="3857620" y="4214818"/>
            <a:ext cx="1285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/>
              <a:t>角</a:t>
            </a:r>
            <a:r>
              <a:rPr lang="en-US" altLang="zh-CN" sz="4000" b="1" dirty="0" smtClean="0"/>
              <a:t>2</a:t>
            </a:r>
            <a:endParaRPr lang="zh-CN" altLang="en-US" sz="4000" b="1" dirty="0"/>
          </a:p>
        </p:txBody>
      </p:sp>
      <p:sp>
        <p:nvSpPr>
          <p:cNvPr id="48" name="矩形 47"/>
          <p:cNvSpPr/>
          <p:nvPr/>
        </p:nvSpPr>
        <p:spPr>
          <a:xfrm>
            <a:off x="0" y="4000504"/>
            <a:ext cx="150016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solidFill>
                  <a:prstClr val="black"/>
                </a:solidFill>
              </a:rPr>
              <a:t>读作：</a:t>
            </a:r>
            <a:endParaRPr lang="zh-CN" altLang="en-US" sz="4000" b="1" dirty="0" smtClean="0"/>
          </a:p>
          <a:p>
            <a:pPr>
              <a:spcBef>
                <a:spcPct val="50000"/>
              </a:spcBef>
            </a:pPr>
            <a:endParaRPr lang="zh-CN" altLang="en-US" sz="4000" b="1" dirty="0"/>
          </a:p>
        </p:txBody>
      </p:sp>
      <p:sp>
        <p:nvSpPr>
          <p:cNvPr id="49" name="矩形 48"/>
          <p:cNvSpPr/>
          <p:nvPr/>
        </p:nvSpPr>
        <p:spPr>
          <a:xfrm>
            <a:off x="6715140" y="3000372"/>
            <a:ext cx="9589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000" b="1" dirty="0" smtClean="0">
                <a:solidFill>
                  <a:prstClr val="black"/>
                </a:solidFill>
              </a:rPr>
              <a:t>∠</a:t>
            </a:r>
            <a:r>
              <a:rPr lang="en-US" altLang="zh-CN" sz="4000" b="1" dirty="0" smtClean="0">
                <a:solidFill>
                  <a:prstClr val="black"/>
                </a:solidFill>
              </a:rPr>
              <a:t>3</a:t>
            </a:r>
            <a:endParaRPr lang="zh-CN" altLang="en-US" b="1" dirty="0">
              <a:solidFill>
                <a:prstClr val="black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3857620" y="3071810"/>
            <a:ext cx="95731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prstClr val="black"/>
                </a:solidFill>
              </a:rPr>
              <a:t>∠</a:t>
            </a:r>
            <a:r>
              <a:rPr lang="en-US" altLang="zh-CN" sz="4000" b="1" dirty="0" smtClean="0">
                <a:solidFill>
                  <a:prstClr val="black"/>
                </a:solidFill>
              </a:rPr>
              <a:t>2</a:t>
            </a:r>
            <a:endParaRPr lang="zh-CN" altLang="en-US" sz="4000" b="1" dirty="0"/>
          </a:p>
        </p:txBody>
      </p:sp>
      <p:sp>
        <p:nvSpPr>
          <p:cNvPr id="52" name="矩形 51"/>
          <p:cNvSpPr/>
          <p:nvPr/>
        </p:nvSpPr>
        <p:spPr>
          <a:xfrm>
            <a:off x="1643042" y="3214686"/>
            <a:ext cx="9589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prstClr val="black"/>
                </a:solidFill>
              </a:rPr>
              <a:t>∠</a:t>
            </a:r>
            <a:r>
              <a:rPr lang="en-US" altLang="zh-CN" sz="4000" b="1" dirty="0" smtClean="0">
                <a:solidFill>
                  <a:prstClr val="black"/>
                </a:solidFill>
              </a:rPr>
              <a:t>1</a:t>
            </a:r>
            <a:endParaRPr lang="zh-CN" altLang="en-US" dirty="0"/>
          </a:p>
        </p:txBody>
      </p:sp>
      <p:sp>
        <p:nvSpPr>
          <p:cNvPr id="53" name="矩形 52"/>
          <p:cNvSpPr/>
          <p:nvPr/>
        </p:nvSpPr>
        <p:spPr>
          <a:xfrm>
            <a:off x="1071538" y="5143512"/>
            <a:ext cx="700092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5400" b="1" dirty="0" smtClean="0">
                <a:latin typeface="+mn-ea"/>
                <a:cs typeface="Vani" pitchFamily="34" charset="0"/>
              </a:rPr>
              <a:t>角通常用符号“∠”是</a:t>
            </a:r>
            <a:r>
              <a:rPr lang="zh-CN" altLang="en-US" sz="5400" b="1" dirty="0" smtClean="0">
                <a:solidFill>
                  <a:srgbClr val="002060"/>
                </a:solidFill>
                <a:latin typeface="+mn-ea"/>
                <a:cs typeface="Vani" pitchFamily="34" charset="0"/>
              </a:rPr>
              <a:t>小于号“﹤</a:t>
            </a:r>
            <a:r>
              <a:rPr lang="zh-CN" altLang="en-US" sz="5400" b="1" dirty="0" smtClean="0">
                <a:latin typeface="+mn-ea"/>
                <a:cs typeface="Vani" pitchFamily="34" charset="0"/>
              </a:rPr>
              <a:t>”吗？</a:t>
            </a:r>
          </a:p>
          <a:p>
            <a:endParaRPr lang="zh-CN" altLang="en-US" dirty="0"/>
          </a:p>
        </p:txBody>
      </p:sp>
      <p:sp>
        <p:nvSpPr>
          <p:cNvPr id="56" name="矩形 55"/>
          <p:cNvSpPr/>
          <p:nvPr/>
        </p:nvSpPr>
        <p:spPr>
          <a:xfrm>
            <a:off x="285720" y="3143248"/>
            <a:ext cx="26431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prstClr val="black"/>
                </a:solidFill>
              </a:rPr>
              <a:t>记作：</a:t>
            </a:r>
            <a:endParaRPr lang="zh-CN" alt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4143372" y="2143116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2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5196007"/>
            <a:ext cx="8929718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/>
              <a:t>把这圈线拉直后，就是直线</a:t>
            </a:r>
            <a:r>
              <a:rPr lang="zh-CN" altLang="en-US" sz="5400" dirty="0" smtClean="0"/>
              <a:t>。</a:t>
            </a:r>
            <a:r>
              <a:rPr lang="zh-CN" altLang="en-US" sz="4800" b="1" dirty="0" smtClean="0"/>
              <a:t>对吗</a:t>
            </a:r>
            <a:r>
              <a:rPr lang="zh-CN" altLang="en-US" sz="4800" dirty="0" smtClean="0"/>
              <a:t>？</a:t>
            </a:r>
            <a:endParaRPr lang="en-US" altLang="zh-CN" sz="4800" dirty="0" smtClean="0"/>
          </a:p>
          <a:p>
            <a:r>
              <a:rPr lang="zh-CN" altLang="en-US" sz="4800" b="1" dirty="0" smtClean="0"/>
              <a:t>为什么？</a:t>
            </a:r>
            <a:endParaRPr lang="zh-CN" altLang="en-US" sz="4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214282" y="214290"/>
            <a:ext cx="29289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FF0000"/>
                </a:solidFill>
              </a:rPr>
              <a:t>想一想</a:t>
            </a:r>
            <a:endParaRPr lang="zh-CN" altLang="en-US" sz="6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a4279220ce8ed00aac34def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78671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5720" y="1214422"/>
            <a:ext cx="842968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latin typeface="微软雅黑" pitchFamily="34" charset="-122"/>
                <a:ea typeface="微软雅黑" pitchFamily="34" charset="-122"/>
                <a:cs typeface="David" pitchFamily="34" charset="-79"/>
              </a:rPr>
              <a:t>判一判</a:t>
            </a:r>
            <a:endParaRPr lang="en-US" altLang="zh-CN" sz="6000" b="1" dirty="0" smtClean="0">
              <a:latin typeface="微软雅黑" pitchFamily="34" charset="-122"/>
              <a:ea typeface="微软雅黑" pitchFamily="34" charset="-122"/>
              <a:cs typeface="David" pitchFamily="34" charset="-79"/>
            </a:endParaRPr>
          </a:p>
          <a:p>
            <a:r>
              <a:rPr lang="en-US" altLang="zh-CN" sz="6000" b="1" dirty="0" smtClean="0"/>
              <a:t>   </a:t>
            </a:r>
            <a:r>
              <a:rPr lang="en-US" altLang="zh-CN" sz="4400" b="1" dirty="0" smtClean="0"/>
              <a:t>1     </a:t>
            </a:r>
            <a:r>
              <a:rPr lang="zh-CN" altLang="en-US" sz="4400" b="1" dirty="0" smtClean="0"/>
              <a:t>太阳光是直线。        （</a:t>
            </a:r>
            <a:r>
              <a:rPr lang="en-US" sz="4400" b="1" dirty="0" smtClean="0"/>
              <a:t>   </a:t>
            </a:r>
            <a:r>
              <a:rPr lang="zh-CN" altLang="en-US" sz="4400" b="1" dirty="0" smtClean="0"/>
              <a:t>）</a:t>
            </a:r>
            <a:endParaRPr lang="en-US" altLang="zh-CN" sz="4400" b="1" dirty="0" smtClean="0"/>
          </a:p>
          <a:p>
            <a:r>
              <a:rPr lang="en-US" altLang="zh-CN" sz="4400" b="1" dirty="0" smtClean="0"/>
              <a:t>    2    </a:t>
            </a:r>
            <a:r>
              <a:rPr lang="zh-CN" altLang="en-US" sz="4400" b="1" dirty="0" smtClean="0"/>
              <a:t>直线是线段的一部分。（</a:t>
            </a:r>
            <a:r>
              <a:rPr lang="en-US" sz="4400" b="1" dirty="0" smtClean="0"/>
              <a:t>   </a:t>
            </a:r>
            <a:r>
              <a:rPr lang="zh-CN" altLang="en-US" sz="4400" b="1" dirty="0" smtClean="0"/>
              <a:t>）</a:t>
            </a:r>
            <a:r>
              <a:rPr lang="en-US" sz="4400" b="1" dirty="0" smtClean="0"/>
              <a:t>    </a:t>
            </a:r>
            <a:endParaRPr lang="zh-CN" altLang="en-US" sz="4400" b="1" dirty="0" smtClean="0"/>
          </a:p>
          <a:p>
            <a:r>
              <a:rPr lang="en-US" sz="4400" b="1" dirty="0" smtClean="0"/>
              <a:t>   </a:t>
            </a:r>
            <a:r>
              <a:rPr lang="zh-CN" altLang="en-US" sz="4400" b="1" dirty="0" smtClean="0"/>
              <a:t> </a:t>
            </a:r>
            <a:r>
              <a:rPr lang="en-US" altLang="zh-CN" sz="4400" b="1" dirty="0" smtClean="0"/>
              <a:t>3    </a:t>
            </a:r>
            <a:r>
              <a:rPr lang="zh-CN" altLang="en-US" sz="4400" b="1" dirty="0" smtClean="0"/>
              <a:t>黑板的边是一条射线。（</a:t>
            </a:r>
            <a:r>
              <a:rPr lang="en-US" sz="4400" b="1" dirty="0" smtClean="0"/>
              <a:t>   </a:t>
            </a:r>
            <a:r>
              <a:rPr lang="zh-CN" altLang="en-US" sz="4400" b="1" dirty="0" smtClean="0"/>
              <a:t>）</a:t>
            </a:r>
          </a:p>
          <a:p>
            <a:r>
              <a:rPr lang="zh-CN" altLang="en-US" sz="4400" dirty="0" smtClean="0"/>
              <a:t>        </a:t>
            </a:r>
            <a:endParaRPr lang="zh-CN" altLang="en-US" sz="4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 descr="a4279220ce8ed00aac34def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786718"/>
          </a:xfrm>
          <a:prstGeom prst="rect">
            <a:avLst/>
          </a:prstGeom>
        </p:spPr>
      </p:pic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642910" y="928670"/>
            <a:ext cx="82089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b="0"/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0" y="0"/>
            <a:ext cx="8642350" cy="701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 smtClean="0">
                <a:solidFill>
                  <a:srgbClr val="000000"/>
                </a:solidFill>
                <a:ea typeface="黑体" pitchFamily="2" charset="-122"/>
              </a:rPr>
              <a:t>经过一点，</a:t>
            </a:r>
            <a:r>
              <a:rPr lang="zh-CN" altLang="en-US" sz="4000" dirty="0">
                <a:solidFill>
                  <a:srgbClr val="000000"/>
                </a:solidFill>
                <a:ea typeface="黑体" pitchFamily="2" charset="-122"/>
              </a:rPr>
              <a:t>可以画出多少条射线</a:t>
            </a:r>
            <a:r>
              <a:rPr lang="zh-CN" altLang="en-US" sz="4000" b="0" dirty="0">
                <a:solidFill>
                  <a:srgbClr val="000000"/>
                </a:solidFill>
              </a:rPr>
              <a:t>？</a:t>
            </a:r>
          </a:p>
        </p:txBody>
      </p:sp>
      <p:sp>
        <p:nvSpPr>
          <p:cNvPr id="14353" name="Line 17"/>
          <p:cNvSpPr>
            <a:spLocks noChangeShapeType="1"/>
          </p:cNvSpPr>
          <p:nvPr/>
        </p:nvSpPr>
        <p:spPr bwMode="auto">
          <a:xfrm flipH="1">
            <a:off x="3584575" y="1625600"/>
            <a:ext cx="781050" cy="122713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4354" name="Line 18"/>
          <p:cNvSpPr>
            <a:spLocks noChangeShapeType="1"/>
          </p:cNvSpPr>
          <p:nvPr/>
        </p:nvSpPr>
        <p:spPr bwMode="auto">
          <a:xfrm flipV="1">
            <a:off x="4406900" y="692150"/>
            <a:ext cx="957263" cy="93345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4355" name="Line 19"/>
          <p:cNvSpPr>
            <a:spLocks noChangeShapeType="1"/>
          </p:cNvSpPr>
          <p:nvPr/>
        </p:nvSpPr>
        <p:spPr bwMode="auto">
          <a:xfrm flipV="1">
            <a:off x="2843213" y="1625600"/>
            <a:ext cx="1482725" cy="4445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4356" name="Line 20"/>
          <p:cNvSpPr>
            <a:spLocks noChangeShapeType="1"/>
          </p:cNvSpPr>
          <p:nvPr/>
        </p:nvSpPr>
        <p:spPr bwMode="auto">
          <a:xfrm>
            <a:off x="3378200" y="836613"/>
            <a:ext cx="947738" cy="788987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4357" name="Line 21"/>
          <p:cNvSpPr>
            <a:spLocks noChangeShapeType="1"/>
          </p:cNvSpPr>
          <p:nvPr/>
        </p:nvSpPr>
        <p:spPr bwMode="auto">
          <a:xfrm>
            <a:off x="4427538" y="1700213"/>
            <a:ext cx="576262" cy="1081087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4351" name="Line 15"/>
          <p:cNvSpPr>
            <a:spLocks noChangeShapeType="1"/>
          </p:cNvSpPr>
          <p:nvPr/>
        </p:nvSpPr>
        <p:spPr bwMode="auto">
          <a:xfrm>
            <a:off x="4365625" y="1670050"/>
            <a:ext cx="1358900" cy="246063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4352" name="Line 16"/>
          <p:cNvSpPr>
            <a:spLocks noChangeShapeType="1"/>
          </p:cNvSpPr>
          <p:nvPr/>
        </p:nvSpPr>
        <p:spPr bwMode="auto">
          <a:xfrm flipV="1">
            <a:off x="2967038" y="1670050"/>
            <a:ext cx="1357312" cy="78898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4343" name="Oval 7"/>
          <p:cNvSpPr>
            <a:spLocks noChangeArrowheads="1"/>
          </p:cNvSpPr>
          <p:nvPr/>
        </p:nvSpPr>
        <p:spPr bwMode="auto">
          <a:xfrm>
            <a:off x="4283075" y="1581150"/>
            <a:ext cx="165100" cy="176213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zh-CN" b="0">
              <a:solidFill>
                <a:srgbClr val="000000"/>
              </a:solidFill>
            </a:endParaRPr>
          </a:p>
        </p:txBody>
      </p:sp>
      <p:sp>
        <p:nvSpPr>
          <p:cNvPr id="14360" name="Text Box 24"/>
          <p:cNvSpPr txBox="1">
            <a:spLocks noChangeArrowheads="1"/>
          </p:cNvSpPr>
          <p:nvPr/>
        </p:nvSpPr>
        <p:spPr bwMode="auto">
          <a:xfrm>
            <a:off x="250825" y="2781300"/>
            <a:ext cx="83883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 smtClean="0">
                <a:solidFill>
                  <a:srgbClr val="000000"/>
                </a:solidFill>
                <a:ea typeface="黑体" pitchFamily="2" charset="-122"/>
              </a:rPr>
              <a:t>经过一点，</a:t>
            </a:r>
            <a:r>
              <a:rPr lang="zh-CN" altLang="en-US" sz="4000" dirty="0">
                <a:solidFill>
                  <a:srgbClr val="000000"/>
                </a:solidFill>
                <a:ea typeface="黑体" pitchFamily="2" charset="-122"/>
              </a:rPr>
              <a:t>可以画出多少条直线？</a:t>
            </a:r>
          </a:p>
        </p:txBody>
      </p:sp>
      <p:sp>
        <p:nvSpPr>
          <p:cNvPr id="14362" name="Line 26"/>
          <p:cNvSpPr>
            <a:spLocks noChangeShapeType="1"/>
          </p:cNvSpPr>
          <p:nvPr/>
        </p:nvSpPr>
        <p:spPr bwMode="auto">
          <a:xfrm>
            <a:off x="4441825" y="3644900"/>
            <a:ext cx="287338" cy="2663825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4363" name="Line 27"/>
          <p:cNvSpPr>
            <a:spLocks noChangeShapeType="1"/>
          </p:cNvSpPr>
          <p:nvPr/>
        </p:nvSpPr>
        <p:spPr bwMode="auto">
          <a:xfrm flipV="1">
            <a:off x="3584575" y="3811588"/>
            <a:ext cx="2001838" cy="22987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4364" name="Line 28"/>
          <p:cNvSpPr>
            <a:spLocks noChangeShapeType="1"/>
          </p:cNvSpPr>
          <p:nvPr/>
        </p:nvSpPr>
        <p:spPr bwMode="auto">
          <a:xfrm flipV="1">
            <a:off x="3013075" y="4478338"/>
            <a:ext cx="3052763" cy="10795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4365" name="Line 29"/>
          <p:cNvSpPr>
            <a:spLocks noChangeShapeType="1"/>
          </p:cNvSpPr>
          <p:nvPr/>
        </p:nvSpPr>
        <p:spPr bwMode="auto">
          <a:xfrm>
            <a:off x="3490913" y="3727450"/>
            <a:ext cx="2097087" cy="249713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4366" name="Line 30"/>
          <p:cNvSpPr>
            <a:spLocks noChangeShapeType="1"/>
          </p:cNvSpPr>
          <p:nvPr/>
        </p:nvSpPr>
        <p:spPr bwMode="auto">
          <a:xfrm>
            <a:off x="2916238" y="4394200"/>
            <a:ext cx="3241675" cy="1163638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4361" name="Oval 25"/>
          <p:cNvSpPr>
            <a:spLocks noChangeArrowheads="1"/>
          </p:cNvSpPr>
          <p:nvPr/>
        </p:nvSpPr>
        <p:spPr bwMode="auto">
          <a:xfrm>
            <a:off x="4500563" y="4868863"/>
            <a:ext cx="219075" cy="203200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zh-CN" b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4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4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3" grpId="0" animBg="1"/>
      <p:bldP spid="14354" grpId="0" animBg="1"/>
      <p:bldP spid="14355" grpId="0" animBg="1"/>
      <p:bldP spid="14356" grpId="0" animBg="1"/>
      <p:bldP spid="14357" grpId="0" animBg="1"/>
      <p:bldP spid="14351" grpId="0" animBg="1"/>
      <p:bldP spid="14352" grpId="0" animBg="1"/>
      <p:bldP spid="14360" grpId="0"/>
      <p:bldP spid="14362" grpId="0" animBg="1"/>
      <p:bldP spid="14363" grpId="0" animBg="1"/>
      <p:bldP spid="14364" grpId="0" animBg="1"/>
      <p:bldP spid="14365" grpId="0" animBg="1"/>
      <p:bldP spid="14366" grpId="0" animBg="1"/>
      <p:bldP spid="1436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a4279220ce8ed00aac34def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357214"/>
            <a:ext cx="9144000" cy="8286784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0" y="1571612"/>
            <a:ext cx="8258204" cy="190023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altLang="zh-CN" sz="4400" b="1" dirty="0" smtClean="0"/>
              <a:t>1、</a:t>
            </a:r>
            <a:r>
              <a:rPr lang="zh-CN" altLang="en-US" sz="4400" b="1" dirty="0" smtClean="0"/>
              <a:t>经过任意两点能画几条直线？</a:t>
            </a:r>
          </a:p>
          <a:p>
            <a:r>
              <a:rPr lang="en-US" altLang="zh-CN" sz="4400" dirty="0" smtClean="0"/>
              <a:t> </a:t>
            </a:r>
            <a:endParaRPr lang="zh-CN" altLang="en-US" sz="4400" dirty="0"/>
          </a:p>
        </p:txBody>
      </p:sp>
      <p:cxnSp>
        <p:nvCxnSpPr>
          <p:cNvPr id="15" name="直接连接符 14"/>
          <p:cNvCxnSpPr/>
          <p:nvPr/>
        </p:nvCxnSpPr>
        <p:spPr>
          <a:xfrm>
            <a:off x="1857356" y="4714884"/>
            <a:ext cx="5286412" cy="642942"/>
          </a:xfrm>
          <a:prstGeom prst="line">
            <a:avLst/>
          </a:prstGeom>
          <a:ln w="76200">
            <a:solidFill>
              <a:srgbClr val="00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流程图: 联系 6"/>
          <p:cNvSpPr/>
          <p:nvPr/>
        </p:nvSpPr>
        <p:spPr>
          <a:xfrm>
            <a:off x="2428860" y="4143380"/>
            <a:ext cx="71438" cy="7143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 rot="16200000" flipH="1">
            <a:off x="3786182" y="4143380"/>
            <a:ext cx="3929090" cy="785818"/>
          </a:xfrm>
          <a:prstGeom prst="line">
            <a:avLst/>
          </a:prstGeom>
          <a:ln w="762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流程图: 联系 19"/>
          <p:cNvSpPr/>
          <p:nvPr/>
        </p:nvSpPr>
        <p:spPr>
          <a:xfrm>
            <a:off x="3357554" y="4857760"/>
            <a:ext cx="71438" cy="7143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流程图: 联系 21"/>
          <p:cNvSpPr/>
          <p:nvPr/>
        </p:nvSpPr>
        <p:spPr>
          <a:xfrm>
            <a:off x="5857884" y="5143512"/>
            <a:ext cx="71438" cy="7143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流程图: 联系 31"/>
          <p:cNvSpPr/>
          <p:nvPr/>
        </p:nvSpPr>
        <p:spPr>
          <a:xfrm>
            <a:off x="5500694" y="3286124"/>
            <a:ext cx="71438" cy="71438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3" name="直接连接符 32"/>
          <p:cNvCxnSpPr/>
          <p:nvPr/>
        </p:nvCxnSpPr>
        <p:spPr>
          <a:xfrm rot="10800000">
            <a:off x="2071670" y="4000504"/>
            <a:ext cx="4714908" cy="1500198"/>
          </a:xfrm>
          <a:prstGeom prst="line">
            <a:avLst/>
          </a:pr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1428728" y="3286124"/>
            <a:ext cx="3929090" cy="3214710"/>
          </a:xfrm>
          <a:prstGeom prst="line">
            <a:avLst/>
          </a:prstGeom>
          <a:ln w="76200">
            <a:solidFill>
              <a:srgbClr val="F2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10800000" flipV="1">
            <a:off x="2428860" y="3000372"/>
            <a:ext cx="3571900" cy="2571768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rot="10800000" flipV="1">
            <a:off x="1857356" y="3000372"/>
            <a:ext cx="4786346" cy="1357322"/>
          </a:xfrm>
          <a:prstGeom prst="line">
            <a:avLst/>
          </a:prstGeom>
          <a:ln w="76200">
            <a:solidFill>
              <a:srgbClr val="FF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a4279220ce8ed00aac34def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2" name="Group 37"/>
          <p:cNvGrpSpPr>
            <a:grpSpLocks/>
          </p:cNvGrpSpPr>
          <p:nvPr/>
        </p:nvGrpSpPr>
        <p:grpSpPr bwMode="auto">
          <a:xfrm>
            <a:off x="2051050" y="836613"/>
            <a:ext cx="5861050" cy="5040312"/>
            <a:chOff x="1536" y="432"/>
            <a:chExt cx="3312" cy="2928"/>
          </a:xfrm>
        </p:grpSpPr>
        <p:grpSp>
          <p:nvGrpSpPr>
            <p:cNvPr id="3" name="Group 38"/>
            <p:cNvGrpSpPr>
              <a:grpSpLocks/>
            </p:cNvGrpSpPr>
            <p:nvPr/>
          </p:nvGrpSpPr>
          <p:grpSpPr bwMode="auto">
            <a:xfrm>
              <a:off x="1536" y="432"/>
              <a:ext cx="3312" cy="2928"/>
              <a:chOff x="1536" y="432"/>
              <a:chExt cx="3312" cy="2928"/>
            </a:xfrm>
          </p:grpSpPr>
          <p:sp>
            <p:nvSpPr>
              <p:cNvPr id="16423" name="Line 39"/>
              <p:cNvSpPr>
                <a:spLocks noChangeShapeType="1"/>
              </p:cNvSpPr>
              <p:nvPr/>
            </p:nvSpPr>
            <p:spPr bwMode="auto">
              <a:xfrm>
                <a:off x="1536" y="432"/>
                <a:ext cx="0" cy="2928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24" name="Line 40"/>
              <p:cNvSpPr>
                <a:spLocks noChangeShapeType="1"/>
              </p:cNvSpPr>
              <p:nvPr/>
            </p:nvSpPr>
            <p:spPr bwMode="auto">
              <a:xfrm>
                <a:off x="1536" y="3334"/>
                <a:ext cx="3312" cy="0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6425" name="Line 41"/>
            <p:cNvSpPr>
              <a:spLocks noChangeShapeType="1"/>
            </p:cNvSpPr>
            <p:nvPr/>
          </p:nvSpPr>
          <p:spPr bwMode="auto">
            <a:xfrm flipV="1">
              <a:off x="1536" y="624"/>
              <a:ext cx="1680" cy="2736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6426" name="Line 42"/>
          <p:cNvSpPr>
            <a:spLocks noChangeShapeType="1"/>
          </p:cNvSpPr>
          <p:nvPr/>
        </p:nvSpPr>
        <p:spPr bwMode="auto">
          <a:xfrm flipV="1">
            <a:off x="2124075" y="2997200"/>
            <a:ext cx="5181600" cy="2809875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27" name="Arc 43"/>
          <p:cNvSpPr>
            <a:spLocks/>
          </p:cNvSpPr>
          <p:nvPr/>
        </p:nvSpPr>
        <p:spPr bwMode="auto">
          <a:xfrm rot="-10939744" flipH="1" flipV="1">
            <a:off x="2051050" y="5013325"/>
            <a:ext cx="354013" cy="3810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0193"/>
              <a:gd name="T1" fmla="*/ 0 h 21600"/>
              <a:gd name="T2" fmla="*/ 20193 w 20193"/>
              <a:gd name="T3" fmla="*/ 13933 h 21600"/>
              <a:gd name="T4" fmla="*/ 0 w 20193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193" h="21600" fill="none" extrusionOk="0">
                <a:moveTo>
                  <a:pt x="-1" y="0"/>
                </a:moveTo>
                <a:cubicBezTo>
                  <a:pt x="8971" y="0"/>
                  <a:pt x="17008" y="5545"/>
                  <a:pt x="20193" y="13932"/>
                </a:cubicBezTo>
              </a:path>
              <a:path w="20193" h="21600" stroke="0" extrusionOk="0">
                <a:moveTo>
                  <a:pt x="-1" y="0"/>
                </a:moveTo>
                <a:cubicBezTo>
                  <a:pt x="8971" y="0"/>
                  <a:pt x="17008" y="5545"/>
                  <a:pt x="20193" y="13932"/>
                </a:cubicBezTo>
                <a:lnTo>
                  <a:pt x="0" y="21600"/>
                </a:lnTo>
                <a:close/>
              </a:path>
            </a:pathLst>
          </a:cu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28" name="Arc 44"/>
          <p:cNvSpPr>
            <a:spLocks/>
          </p:cNvSpPr>
          <p:nvPr/>
        </p:nvSpPr>
        <p:spPr bwMode="auto">
          <a:xfrm rot="-9652880" flipH="1" flipV="1">
            <a:off x="2484438" y="5157788"/>
            <a:ext cx="431800" cy="2159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0194"/>
              <a:gd name="T1" fmla="*/ 0 h 21600"/>
              <a:gd name="T2" fmla="*/ 20194 w 20194"/>
              <a:gd name="T3" fmla="*/ 13935 h 21600"/>
              <a:gd name="T4" fmla="*/ 0 w 20194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194" h="21600" fill="none" extrusionOk="0">
                <a:moveTo>
                  <a:pt x="-1" y="0"/>
                </a:moveTo>
                <a:cubicBezTo>
                  <a:pt x="8972" y="0"/>
                  <a:pt x="17010" y="5546"/>
                  <a:pt x="20194" y="13934"/>
                </a:cubicBezTo>
              </a:path>
              <a:path w="20194" h="21600" stroke="0" extrusionOk="0">
                <a:moveTo>
                  <a:pt x="-1" y="0"/>
                </a:moveTo>
                <a:cubicBezTo>
                  <a:pt x="8972" y="0"/>
                  <a:pt x="17010" y="5546"/>
                  <a:pt x="20194" y="13934"/>
                </a:cubicBezTo>
                <a:lnTo>
                  <a:pt x="0" y="21600"/>
                </a:lnTo>
                <a:close/>
              </a:path>
            </a:pathLst>
          </a:cu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29" name="Arc 45"/>
          <p:cNvSpPr>
            <a:spLocks/>
          </p:cNvSpPr>
          <p:nvPr/>
        </p:nvSpPr>
        <p:spPr bwMode="auto">
          <a:xfrm rot="-8727550" flipH="1" flipV="1">
            <a:off x="2627313" y="5589588"/>
            <a:ext cx="317500" cy="144462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30" name="Arc 46"/>
          <p:cNvSpPr>
            <a:spLocks/>
          </p:cNvSpPr>
          <p:nvPr/>
        </p:nvSpPr>
        <p:spPr bwMode="auto">
          <a:xfrm>
            <a:off x="2051050" y="4652963"/>
            <a:ext cx="989013" cy="17526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16498"/>
              <a:gd name="T1" fmla="*/ 0 h 21600"/>
              <a:gd name="T2" fmla="*/ 16498 w 16498"/>
              <a:gd name="T3" fmla="*/ 7658 h 21600"/>
              <a:gd name="T4" fmla="*/ 0 w 16498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6498" h="21600" fill="none" extrusionOk="0">
                <a:moveTo>
                  <a:pt x="-1" y="0"/>
                </a:moveTo>
                <a:cubicBezTo>
                  <a:pt x="6358" y="0"/>
                  <a:pt x="12393" y="2801"/>
                  <a:pt x="16497" y="7658"/>
                </a:cubicBezTo>
              </a:path>
              <a:path w="16498" h="21600" stroke="0" extrusionOk="0">
                <a:moveTo>
                  <a:pt x="-1" y="0"/>
                </a:moveTo>
                <a:cubicBezTo>
                  <a:pt x="6358" y="0"/>
                  <a:pt x="12393" y="2801"/>
                  <a:pt x="16497" y="7658"/>
                </a:cubicBezTo>
                <a:lnTo>
                  <a:pt x="0" y="21600"/>
                </a:lnTo>
                <a:close/>
              </a:path>
            </a:pathLst>
          </a:custGeom>
          <a:noFill/>
          <a:ln w="76200">
            <a:solidFill>
              <a:srgbClr val="00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kumimoji="1" lang="zh-CN" altLang="zh-CN" sz="2400" b="0">
              <a:latin typeface="Times New Roman" charset="0"/>
            </a:endParaRPr>
          </a:p>
        </p:txBody>
      </p:sp>
      <p:sp>
        <p:nvSpPr>
          <p:cNvPr id="16431" name="Arc 47"/>
          <p:cNvSpPr>
            <a:spLocks/>
          </p:cNvSpPr>
          <p:nvPr/>
        </p:nvSpPr>
        <p:spPr bwMode="auto">
          <a:xfrm rot="1482598">
            <a:off x="2347913" y="4830763"/>
            <a:ext cx="1052512" cy="17526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17569"/>
              <a:gd name="T1" fmla="*/ 0 h 21600"/>
              <a:gd name="T2" fmla="*/ 17569 w 17569"/>
              <a:gd name="T3" fmla="*/ 9034 h 21600"/>
              <a:gd name="T4" fmla="*/ 0 w 17569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7569" h="21600" fill="none" extrusionOk="0">
                <a:moveTo>
                  <a:pt x="-1" y="0"/>
                </a:moveTo>
                <a:cubicBezTo>
                  <a:pt x="6970" y="0"/>
                  <a:pt x="13513" y="3364"/>
                  <a:pt x="17568" y="9034"/>
                </a:cubicBezTo>
              </a:path>
              <a:path w="17569" h="21600" stroke="0" extrusionOk="0">
                <a:moveTo>
                  <a:pt x="-1" y="0"/>
                </a:moveTo>
                <a:cubicBezTo>
                  <a:pt x="6970" y="0"/>
                  <a:pt x="13513" y="3364"/>
                  <a:pt x="17568" y="9034"/>
                </a:cubicBezTo>
                <a:lnTo>
                  <a:pt x="0" y="21600"/>
                </a:lnTo>
                <a:close/>
              </a:path>
            </a:pathLst>
          </a:custGeom>
          <a:noFill/>
          <a:ln w="76200">
            <a:solidFill>
              <a:srgbClr val="00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kumimoji="1" lang="zh-CN" altLang="zh-CN" sz="2400" b="0">
              <a:latin typeface="Times New Roman" charset="0"/>
            </a:endParaRPr>
          </a:p>
        </p:txBody>
      </p:sp>
      <p:sp>
        <p:nvSpPr>
          <p:cNvPr id="16432" name="Arc 48"/>
          <p:cNvSpPr>
            <a:spLocks/>
          </p:cNvSpPr>
          <p:nvPr/>
        </p:nvSpPr>
        <p:spPr bwMode="auto">
          <a:xfrm>
            <a:off x="2051050" y="4221163"/>
            <a:ext cx="1793875" cy="17526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490"/>
              <a:gd name="T1" fmla="*/ 0 h 21600"/>
              <a:gd name="T2" fmla="*/ 21490 w 21490"/>
              <a:gd name="T3" fmla="*/ 19418 h 21600"/>
              <a:gd name="T4" fmla="*/ 0 w 2149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490" h="21600" fill="none" extrusionOk="0">
                <a:moveTo>
                  <a:pt x="-1" y="0"/>
                </a:moveTo>
                <a:cubicBezTo>
                  <a:pt x="11084" y="0"/>
                  <a:pt x="20369" y="8390"/>
                  <a:pt x="21489" y="19418"/>
                </a:cubicBezTo>
              </a:path>
              <a:path w="21490" h="21600" stroke="0" extrusionOk="0">
                <a:moveTo>
                  <a:pt x="-1" y="0"/>
                </a:moveTo>
                <a:cubicBezTo>
                  <a:pt x="11084" y="0"/>
                  <a:pt x="20369" y="8390"/>
                  <a:pt x="21489" y="19418"/>
                </a:cubicBezTo>
                <a:lnTo>
                  <a:pt x="0" y="21600"/>
                </a:lnTo>
                <a:close/>
              </a:path>
            </a:pathLst>
          </a:custGeom>
          <a:noFill/>
          <a:ln w="76200">
            <a:solidFill>
              <a:srgbClr val="00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kumimoji="1" lang="zh-CN" altLang="zh-CN" sz="2400" b="0">
              <a:latin typeface="Times New Roman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2910" y="500042"/>
            <a:ext cx="164307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/>
              <a:t>数一数</a:t>
            </a:r>
            <a:endParaRPr lang="zh-CN" altLang="en-US" sz="60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5715008" y="928670"/>
            <a:ext cx="292895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/>
              <a:t>（  ）个角</a:t>
            </a:r>
            <a:endParaRPr lang="zh-CN" altLang="en-US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64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4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4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4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感叹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4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感叹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64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感叹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26" grpId="0" animBg="1"/>
      <p:bldP spid="16427" grpId="0" animBg="1"/>
      <p:bldP spid="16428" grpId="0" animBg="1"/>
      <p:bldP spid="16429" grpId="0" animBg="1"/>
      <p:bldP spid="16430" grpId="0" animBg="1" autoUpdateAnimBg="0"/>
      <p:bldP spid="16431" grpId="0" animBg="1" autoUpdateAnimBg="0"/>
      <p:bldP spid="16432" grpId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a4279220ce8ed00aac34def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1187450" y="1052513"/>
            <a:ext cx="6697663" cy="4608512"/>
            <a:chOff x="1338" y="1253"/>
            <a:chExt cx="2540" cy="1451"/>
          </a:xfrm>
        </p:grpSpPr>
        <p:sp>
          <p:nvSpPr>
            <p:cNvPr id="27652" name="Line 4"/>
            <p:cNvSpPr>
              <a:spLocks noChangeShapeType="1"/>
            </p:cNvSpPr>
            <p:nvPr/>
          </p:nvSpPr>
          <p:spPr bwMode="auto">
            <a:xfrm>
              <a:off x="1338" y="1253"/>
              <a:ext cx="2540" cy="0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3" name="Line 5"/>
            <p:cNvSpPr>
              <a:spLocks noChangeShapeType="1"/>
            </p:cNvSpPr>
            <p:nvPr/>
          </p:nvSpPr>
          <p:spPr bwMode="auto">
            <a:xfrm>
              <a:off x="1338" y="1253"/>
              <a:ext cx="499" cy="1451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5" name="Line 7"/>
            <p:cNvSpPr>
              <a:spLocks noChangeShapeType="1"/>
            </p:cNvSpPr>
            <p:nvPr/>
          </p:nvSpPr>
          <p:spPr bwMode="auto">
            <a:xfrm flipH="1">
              <a:off x="3379" y="1253"/>
              <a:ext cx="499" cy="1451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6" name="Line 8"/>
            <p:cNvSpPr>
              <a:spLocks noChangeShapeType="1"/>
            </p:cNvSpPr>
            <p:nvPr/>
          </p:nvSpPr>
          <p:spPr bwMode="auto">
            <a:xfrm>
              <a:off x="1837" y="2704"/>
              <a:ext cx="1542" cy="0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7" name="Line 9"/>
            <p:cNvSpPr>
              <a:spLocks noChangeShapeType="1"/>
            </p:cNvSpPr>
            <p:nvPr/>
          </p:nvSpPr>
          <p:spPr bwMode="auto">
            <a:xfrm>
              <a:off x="1338" y="1253"/>
              <a:ext cx="2041" cy="1451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660" name="Arc 12"/>
          <p:cNvSpPr>
            <a:spLocks/>
          </p:cNvSpPr>
          <p:nvPr/>
        </p:nvSpPr>
        <p:spPr bwMode="auto">
          <a:xfrm rot="-5668120" flipH="1" flipV="1">
            <a:off x="1244601" y="1366837"/>
            <a:ext cx="525462" cy="341313"/>
          </a:xfrm>
          <a:custGeom>
            <a:avLst/>
            <a:gdLst>
              <a:gd name="G0" fmla="+- 0 0 0"/>
              <a:gd name="G1" fmla="+- 19325 0 0"/>
              <a:gd name="G2" fmla="+- 21600 0 0"/>
              <a:gd name="T0" fmla="*/ 9650 w 21286"/>
              <a:gd name="T1" fmla="*/ 0 h 19325"/>
              <a:gd name="T2" fmla="*/ 21286 w 21286"/>
              <a:gd name="T3" fmla="*/ 15654 h 19325"/>
              <a:gd name="T4" fmla="*/ 0 w 21286"/>
              <a:gd name="T5" fmla="*/ 19325 h 19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286" h="19325" fill="none" extrusionOk="0">
                <a:moveTo>
                  <a:pt x="9649" y="0"/>
                </a:moveTo>
                <a:cubicBezTo>
                  <a:pt x="15797" y="3070"/>
                  <a:pt x="20117" y="8882"/>
                  <a:pt x="21285" y="15654"/>
                </a:cubicBezTo>
              </a:path>
              <a:path w="21286" h="19325" stroke="0" extrusionOk="0">
                <a:moveTo>
                  <a:pt x="9649" y="0"/>
                </a:moveTo>
                <a:cubicBezTo>
                  <a:pt x="15797" y="3070"/>
                  <a:pt x="20117" y="8882"/>
                  <a:pt x="21285" y="15654"/>
                </a:cubicBezTo>
                <a:lnTo>
                  <a:pt x="0" y="19325"/>
                </a:lnTo>
                <a:close/>
              </a:path>
            </a:pathLst>
          </a:custGeom>
          <a:noFill/>
          <a:ln w="76200">
            <a:solidFill>
              <a:srgbClr val="FF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61" name="Arc 13"/>
          <p:cNvSpPr>
            <a:spLocks/>
          </p:cNvSpPr>
          <p:nvPr/>
        </p:nvSpPr>
        <p:spPr bwMode="auto">
          <a:xfrm rot="-5668120" flipH="1" flipV="1">
            <a:off x="1451769" y="932657"/>
            <a:ext cx="533400" cy="341312"/>
          </a:xfrm>
          <a:custGeom>
            <a:avLst/>
            <a:gdLst>
              <a:gd name="G0" fmla="+- 0 0 0"/>
              <a:gd name="G1" fmla="+- 19325 0 0"/>
              <a:gd name="G2" fmla="+- 21600 0 0"/>
              <a:gd name="T0" fmla="*/ 9650 w 21600"/>
              <a:gd name="T1" fmla="*/ 0 h 19325"/>
              <a:gd name="T2" fmla="*/ 21600 w 21600"/>
              <a:gd name="T3" fmla="*/ 19325 h 19325"/>
              <a:gd name="T4" fmla="*/ 0 w 21600"/>
              <a:gd name="T5" fmla="*/ 19325 h 19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19325" fill="none" extrusionOk="0">
                <a:moveTo>
                  <a:pt x="9649" y="0"/>
                </a:moveTo>
                <a:cubicBezTo>
                  <a:pt x="16973" y="3657"/>
                  <a:pt x="21600" y="11139"/>
                  <a:pt x="21600" y="19325"/>
                </a:cubicBezTo>
              </a:path>
              <a:path w="21600" h="19325" stroke="0" extrusionOk="0">
                <a:moveTo>
                  <a:pt x="9649" y="0"/>
                </a:moveTo>
                <a:cubicBezTo>
                  <a:pt x="16973" y="3657"/>
                  <a:pt x="21600" y="11139"/>
                  <a:pt x="21600" y="19325"/>
                </a:cubicBezTo>
                <a:lnTo>
                  <a:pt x="0" y="19325"/>
                </a:lnTo>
                <a:close/>
              </a:path>
            </a:pathLst>
          </a:custGeom>
          <a:noFill/>
          <a:ln w="76200">
            <a:solidFill>
              <a:srgbClr val="FF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62" name="Arc 14"/>
          <p:cNvSpPr>
            <a:spLocks/>
          </p:cNvSpPr>
          <p:nvPr/>
        </p:nvSpPr>
        <p:spPr bwMode="auto">
          <a:xfrm rot="-10939744" flipH="1" flipV="1">
            <a:off x="2411413" y="5227638"/>
            <a:ext cx="379412" cy="4191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3731"/>
              <a:gd name="T2" fmla="*/ 21495 w 21600"/>
              <a:gd name="T3" fmla="*/ 23731 h 23731"/>
              <a:gd name="T4" fmla="*/ 0 w 21600"/>
              <a:gd name="T5" fmla="*/ 21600 h 23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3731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311"/>
                  <a:pt x="21564" y="23022"/>
                  <a:pt x="21494" y="23730"/>
                </a:cubicBezTo>
              </a:path>
              <a:path w="21600" h="23731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2311"/>
                  <a:pt x="21564" y="23022"/>
                  <a:pt x="21494" y="23730"/>
                </a:cubicBezTo>
                <a:lnTo>
                  <a:pt x="0" y="21600"/>
                </a:lnTo>
                <a:close/>
              </a:path>
            </a:pathLst>
          </a:custGeom>
          <a:noFill/>
          <a:ln w="76200">
            <a:solidFill>
              <a:srgbClr val="FF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63" name="Arc 15"/>
          <p:cNvSpPr>
            <a:spLocks/>
          </p:cNvSpPr>
          <p:nvPr/>
        </p:nvSpPr>
        <p:spPr bwMode="auto">
          <a:xfrm rot="-10044437">
            <a:off x="7308850" y="908050"/>
            <a:ext cx="509588" cy="593725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0193"/>
              <a:gd name="T1" fmla="*/ 0 h 21600"/>
              <a:gd name="T2" fmla="*/ 20193 w 20193"/>
              <a:gd name="T3" fmla="*/ 13933 h 21600"/>
              <a:gd name="T4" fmla="*/ 0 w 20193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193" h="21600" fill="none" extrusionOk="0">
                <a:moveTo>
                  <a:pt x="-1" y="0"/>
                </a:moveTo>
                <a:cubicBezTo>
                  <a:pt x="8971" y="0"/>
                  <a:pt x="17008" y="5545"/>
                  <a:pt x="20193" y="13932"/>
                </a:cubicBezTo>
              </a:path>
              <a:path w="20193" h="21600" stroke="0" extrusionOk="0">
                <a:moveTo>
                  <a:pt x="-1" y="0"/>
                </a:moveTo>
                <a:cubicBezTo>
                  <a:pt x="8971" y="0"/>
                  <a:pt x="17008" y="5545"/>
                  <a:pt x="20193" y="13932"/>
                </a:cubicBezTo>
                <a:lnTo>
                  <a:pt x="0" y="21600"/>
                </a:lnTo>
                <a:close/>
              </a:path>
            </a:pathLst>
          </a:custGeom>
          <a:noFill/>
          <a:ln w="76200">
            <a:solidFill>
              <a:srgbClr val="FF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64" name="Arc 16"/>
          <p:cNvSpPr>
            <a:spLocks/>
          </p:cNvSpPr>
          <p:nvPr/>
        </p:nvSpPr>
        <p:spPr bwMode="auto">
          <a:xfrm rot="-13216357" flipH="1" flipV="1">
            <a:off x="6084888" y="5157788"/>
            <a:ext cx="533400" cy="373062"/>
          </a:xfrm>
          <a:custGeom>
            <a:avLst/>
            <a:gdLst>
              <a:gd name="G0" fmla="+- 0 0 0"/>
              <a:gd name="G1" fmla="+- 21156 0 0"/>
              <a:gd name="G2" fmla="+- 21600 0 0"/>
              <a:gd name="T0" fmla="*/ 4357 w 21600"/>
              <a:gd name="T1" fmla="*/ 0 h 21156"/>
              <a:gd name="T2" fmla="*/ 21600 w 21600"/>
              <a:gd name="T3" fmla="*/ 21156 h 21156"/>
              <a:gd name="T4" fmla="*/ 0 w 21600"/>
              <a:gd name="T5" fmla="*/ 21156 h 21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156" fill="none" extrusionOk="0">
                <a:moveTo>
                  <a:pt x="4357" y="-1"/>
                </a:moveTo>
                <a:cubicBezTo>
                  <a:pt x="14396" y="2067"/>
                  <a:pt x="21600" y="10906"/>
                  <a:pt x="21600" y="21156"/>
                </a:cubicBezTo>
              </a:path>
              <a:path w="21600" h="21156" stroke="0" extrusionOk="0">
                <a:moveTo>
                  <a:pt x="4357" y="-1"/>
                </a:moveTo>
                <a:cubicBezTo>
                  <a:pt x="14396" y="2067"/>
                  <a:pt x="21600" y="10906"/>
                  <a:pt x="21600" y="21156"/>
                </a:cubicBezTo>
                <a:lnTo>
                  <a:pt x="0" y="21156"/>
                </a:lnTo>
                <a:close/>
              </a:path>
            </a:pathLst>
          </a:custGeom>
          <a:noFill/>
          <a:ln w="76200">
            <a:solidFill>
              <a:srgbClr val="FF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65" name="Arc 17"/>
          <p:cNvSpPr>
            <a:spLocks/>
          </p:cNvSpPr>
          <p:nvPr/>
        </p:nvSpPr>
        <p:spPr bwMode="auto">
          <a:xfrm rot="10876655" flipV="1">
            <a:off x="5867400" y="5229225"/>
            <a:ext cx="431800" cy="504825"/>
          </a:xfrm>
          <a:custGeom>
            <a:avLst/>
            <a:gdLst>
              <a:gd name="G0" fmla="+- 0 0 0"/>
              <a:gd name="G1" fmla="+- 19325 0 0"/>
              <a:gd name="G2" fmla="+- 21600 0 0"/>
              <a:gd name="T0" fmla="*/ 9650 w 21286"/>
              <a:gd name="T1" fmla="*/ 0 h 19325"/>
              <a:gd name="T2" fmla="*/ 21286 w 21286"/>
              <a:gd name="T3" fmla="*/ 15654 h 19325"/>
              <a:gd name="T4" fmla="*/ 0 w 21286"/>
              <a:gd name="T5" fmla="*/ 19325 h 19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286" h="19325" fill="none" extrusionOk="0">
                <a:moveTo>
                  <a:pt x="9649" y="0"/>
                </a:moveTo>
                <a:cubicBezTo>
                  <a:pt x="15797" y="3070"/>
                  <a:pt x="20117" y="8882"/>
                  <a:pt x="21285" y="15654"/>
                </a:cubicBezTo>
              </a:path>
              <a:path w="21286" h="19325" stroke="0" extrusionOk="0">
                <a:moveTo>
                  <a:pt x="9649" y="0"/>
                </a:moveTo>
                <a:cubicBezTo>
                  <a:pt x="15797" y="3070"/>
                  <a:pt x="20117" y="8882"/>
                  <a:pt x="21285" y="15654"/>
                </a:cubicBezTo>
                <a:lnTo>
                  <a:pt x="0" y="19325"/>
                </a:lnTo>
                <a:close/>
              </a:path>
            </a:pathLst>
          </a:custGeom>
          <a:noFill/>
          <a:ln w="76200">
            <a:solidFill>
              <a:srgbClr val="FF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66" name="Arc 18"/>
          <p:cNvSpPr>
            <a:spLocks/>
          </p:cNvSpPr>
          <p:nvPr/>
        </p:nvSpPr>
        <p:spPr bwMode="auto">
          <a:xfrm rot="-4212869">
            <a:off x="6039644" y="4553744"/>
            <a:ext cx="1122362" cy="17526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18721"/>
              <a:gd name="T1" fmla="*/ 0 h 21600"/>
              <a:gd name="T2" fmla="*/ 18721 w 18721"/>
              <a:gd name="T3" fmla="*/ 10826 h 21600"/>
              <a:gd name="T4" fmla="*/ 0 w 18721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721" h="21600" fill="none" extrusionOk="0">
                <a:moveTo>
                  <a:pt x="-1" y="0"/>
                </a:moveTo>
                <a:cubicBezTo>
                  <a:pt x="7727" y="0"/>
                  <a:pt x="14866" y="4128"/>
                  <a:pt x="18721" y="10825"/>
                </a:cubicBezTo>
              </a:path>
              <a:path w="18721" h="21600" stroke="0" extrusionOk="0">
                <a:moveTo>
                  <a:pt x="-1" y="0"/>
                </a:moveTo>
                <a:cubicBezTo>
                  <a:pt x="7727" y="0"/>
                  <a:pt x="14866" y="4128"/>
                  <a:pt x="18721" y="10825"/>
                </a:cubicBezTo>
                <a:lnTo>
                  <a:pt x="0" y="21600"/>
                </a:lnTo>
                <a:close/>
              </a:path>
            </a:pathLst>
          </a:custGeom>
          <a:noFill/>
          <a:ln w="76200">
            <a:solidFill>
              <a:srgbClr val="FF0000"/>
            </a:solidFill>
            <a:round/>
            <a:headEnd/>
            <a:tailEnd/>
          </a:ln>
          <a:effectLst/>
        </p:spPr>
        <p:txBody>
          <a:bodyPr vert="eaVert" wrap="none" anchor="ctr"/>
          <a:lstStyle/>
          <a:p>
            <a:endParaRPr kumimoji="1" lang="zh-CN" altLang="zh-CN" sz="2400" b="0">
              <a:latin typeface="Times New Roman" charset="0"/>
            </a:endParaRPr>
          </a:p>
        </p:txBody>
      </p:sp>
      <p:sp>
        <p:nvSpPr>
          <p:cNvPr id="27667" name="Arc 19"/>
          <p:cNvSpPr>
            <a:spLocks/>
          </p:cNvSpPr>
          <p:nvPr/>
        </p:nvSpPr>
        <p:spPr bwMode="auto">
          <a:xfrm rot="4841805">
            <a:off x="813594" y="638969"/>
            <a:ext cx="1046162" cy="1727200"/>
          </a:xfrm>
          <a:custGeom>
            <a:avLst/>
            <a:gdLst>
              <a:gd name="G0" fmla="+- 0 0 0"/>
              <a:gd name="G1" fmla="+- 21238 0 0"/>
              <a:gd name="G2" fmla="+- 21600 0 0"/>
              <a:gd name="T0" fmla="*/ 3937 w 18654"/>
              <a:gd name="T1" fmla="*/ 0 h 21238"/>
              <a:gd name="T2" fmla="*/ 18654 w 18654"/>
              <a:gd name="T3" fmla="*/ 10348 h 21238"/>
              <a:gd name="T4" fmla="*/ 0 w 18654"/>
              <a:gd name="T5" fmla="*/ 21238 h 21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654" h="21238" fill="none" extrusionOk="0">
                <a:moveTo>
                  <a:pt x="3937" y="-1"/>
                </a:moveTo>
                <a:cubicBezTo>
                  <a:pt x="10114" y="1144"/>
                  <a:pt x="15486" y="4922"/>
                  <a:pt x="18653" y="10348"/>
                </a:cubicBezTo>
              </a:path>
              <a:path w="18654" h="21238" stroke="0" extrusionOk="0">
                <a:moveTo>
                  <a:pt x="3937" y="-1"/>
                </a:moveTo>
                <a:cubicBezTo>
                  <a:pt x="10114" y="1144"/>
                  <a:pt x="15486" y="4922"/>
                  <a:pt x="18653" y="10348"/>
                </a:cubicBezTo>
                <a:lnTo>
                  <a:pt x="0" y="21238"/>
                </a:lnTo>
                <a:close/>
              </a:path>
            </a:pathLst>
          </a:custGeom>
          <a:noFill/>
          <a:ln w="76200">
            <a:solidFill>
              <a:srgbClr val="FF0000"/>
            </a:solidFill>
            <a:round/>
            <a:headEnd/>
            <a:tailEnd/>
          </a:ln>
          <a:effectLst/>
        </p:spPr>
        <p:txBody>
          <a:bodyPr rot="10800000" vert="eaVert" wrap="none" anchor="ctr"/>
          <a:lstStyle/>
          <a:p>
            <a:endParaRPr kumimoji="1" lang="zh-CN" altLang="zh-CN" sz="2400" b="0">
              <a:latin typeface="Times New Roman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76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76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感叹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感叹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0" grpId="0" animBg="1"/>
      <p:bldP spid="27661" grpId="0" animBg="1"/>
      <p:bldP spid="27662" grpId="0" animBg="1"/>
      <p:bldP spid="27663" grpId="0" animBg="1"/>
      <p:bldP spid="27664" grpId="0" animBg="1"/>
      <p:bldP spid="27665" grpId="0" animBg="1"/>
      <p:bldP spid="27666" grpId="0" animBg="1" autoUpdateAnimBg="0"/>
      <p:bldP spid="27667" grpId="0" animBg="1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a4279220ce8ed00aac34def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358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28662" y="4500570"/>
            <a:ext cx="7929618" cy="1428760"/>
          </a:xfrm>
          <a:solidFill>
            <a:schemeClr val="bg1"/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convex"/>
          </a:sp3d>
        </p:spPr>
        <p:txBody>
          <a:bodyPr>
            <a:normAutofit/>
          </a:bodyPr>
          <a:lstStyle/>
          <a:p>
            <a:r>
              <a:rPr lang="zh-CN" altLang="en-US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CC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下课啦，注意安全！</a:t>
            </a:r>
            <a:endParaRPr lang="zh-CN" altLang="en-US" sz="7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CC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572000" y="6143620"/>
            <a:ext cx="3929090" cy="714380"/>
          </a:xfrm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flat" dir="tl">
              <a:rot lat="0" lon="0" rev="6600000"/>
            </a:lightRig>
          </a:scene3d>
          <a:sp3d>
            <a:bevelT prst="convex"/>
          </a:sp3d>
        </p:spPr>
        <p:txBody>
          <a:bodyPr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谢谢您的指导！</a:t>
            </a:r>
            <a:endParaRPr lang="zh-CN" altLang="en-US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4282" y="500042"/>
            <a:ext cx="857252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/>
              <a:t>有的人以为自己的人生是条射线，只有起点，没有终点，所以不去珍惜，而去浪费。其实人的一生是条线段，有起点也有终点。</a:t>
            </a:r>
            <a:endParaRPr lang="zh-CN" altLang="en-US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121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785842"/>
            <a:ext cx="9144000" cy="8215370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-428660" y="3714752"/>
            <a:ext cx="10501386" cy="142876"/>
          </a:xfrm>
          <a:prstGeom prst="line">
            <a:avLst/>
          </a:prstGeom>
          <a:ln w="88900">
            <a:solidFill>
              <a:srgbClr val="00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131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</p:spPr>
      </p:pic>
      <p:cxnSp>
        <p:nvCxnSpPr>
          <p:cNvPr id="8" name="直接连接符 7"/>
          <p:cNvCxnSpPr/>
          <p:nvPr/>
        </p:nvCxnSpPr>
        <p:spPr>
          <a:xfrm>
            <a:off x="-285784" y="2714620"/>
            <a:ext cx="9929882" cy="1588"/>
          </a:xfrm>
          <a:prstGeom prst="line">
            <a:avLst/>
          </a:prstGeom>
          <a:ln w="889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a4279220ce8ed00aac34def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643842"/>
          </a:xfrm>
          <a:prstGeom prst="rect">
            <a:avLst/>
          </a:prstGeom>
        </p:spPr>
      </p:pic>
      <p:sp>
        <p:nvSpPr>
          <p:cNvPr id="7180" name="Oval 12"/>
          <p:cNvSpPr>
            <a:spLocks noChangeArrowheads="1"/>
          </p:cNvSpPr>
          <p:nvPr/>
        </p:nvSpPr>
        <p:spPr bwMode="auto">
          <a:xfrm>
            <a:off x="6643702" y="1571612"/>
            <a:ext cx="1296988" cy="1360488"/>
          </a:xfrm>
          <a:prstGeom prst="ellipse">
            <a:avLst/>
          </a:prstGeom>
          <a:solidFill>
            <a:schemeClr val="bg1"/>
          </a:solidFill>
          <a:ln w="38100" cap="rnd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7" name="Oval 9"/>
          <p:cNvSpPr>
            <a:spLocks noChangeArrowheads="1"/>
          </p:cNvSpPr>
          <p:nvPr/>
        </p:nvSpPr>
        <p:spPr bwMode="auto">
          <a:xfrm>
            <a:off x="1836738" y="1563688"/>
            <a:ext cx="1296987" cy="1360487"/>
          </a:xfrm>
          <a:prstGeom prst="ellipse">
            <a:avLst/>
          </a:prstGeom>
          <a:solidFill>
            <a:schemeClr val="bg1"/>
          </a:solidFill>
          <a:ln w="38100" cap="rnd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8" name="AutoShape 10"/>
          <p:cNvSpPr>
            <a:spLocks noChangeArrowheads="1"/>
          </p:cNvSpPr>
          <p:nvPr/>
        </p:nvSpPr>
        <p:spPr bwMode="auto">
          <a:xfrm flipV="1">
            <a:off x="0" y="357166"/>
            <a:ext cx="2643174" cy="1147766"/>
          </a:xfrm>
          <a:prstGeom prst="wedgeRoundRectCallout">
            <a:avLst>
              <a:gd name="adj1" fmla="val 43018"/>
              <a:gd name="adj2" fmla="val -76349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rot="10800000"/>
          <a:lstStyle/>
          <a:p>
            <a:endParaRPr lang="zh-CN" altLang="zh-CN" b="0"/>
          </a:p>
        </p:txBody>
      </p:sp>
      <p:sp>
        <p:nvSpPr>
          <p:cNvPr id="7179" name="Text Box 11"/>
          <p:cNvSpPr txBox="1">
            <a:spLocks noChangeArrowheads="1"/>
          </p:cNvSpPr>
          <p:nvPr/>
        </p:nvSpPr>
        <p:spPr bwMode="auto">
          <a:xfrm>
            <a:off x="0" y="642918"/>
            <a:ext cx="2879713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00"/>
                </a:solidFill>
              </a:rPr>
              <a:t>没有端点</a:t>
            </a: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2571736" y="2214554"/>
            <a:ext cx="4679950" cy="14287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zh-CN" b="0" dirty="0">
              <a:solidFill>
                <a:srgbClr val="000000"/>
              </a:solidFill>
            </a:endParaRPr>
          </a:p>
        </p:txBody>
      </p:sp>
      <p:sp>
        <p:nvSpPr>
          <p:cNvPr id="7181" name="AutoShape 13"/>
          <p:cNvSpPr>
            <a:spLocks noChangeArrowheads="1"/>
          </p:cNvSpPr>
          <p:nvPr/>
        </p:nvSpPr>
        <p:spPr bwMode="auto">
          <a:xfrm flipV="1">
            <a:off x="6357950" y="214290"/>
            <a:ext cx="2428892" cy="1006454"/>
          </a:xfrm>
          <a:prstGeom prst="wedgeRoundRectCallout">
            <a:avLst>
              <a:gd name="adj1" fmla="val -23335"/>
              <a:gd name="adj2" fmla="val -8910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rot="10800000"/>
          <a:lstStyle/>
          <a:p>
            <a:endParaRPr lang="zh-CN" altLang="zh-CN" b="0"/>
          </a:p>
        </p:txBody>
      </p:sp>
      <p:sp>
        <p:nvSpPr>
          <p:cNvPr id="7182" name="Text Box 14"/>
          <p:cNvSpPr txBox="1">
            <a:spLocks noChangeArrowheads="1"/>
          </p:cNvSpPr>
          <p:nvPr/>
        </p:nvSpPr>
        <p:spPr bwMode="auto">
          <a:xfrm>
            <a:off x="6394461" y="428604"/>
            <a:ext cx="2749539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000000"/>
                </a:solidFill>
              </a:rPr>
              <a:t>没有端点</a:t>
            </a:r>
          </a:p>
        </p:txBody>
      </p:sp>
      <p:sp>
        <p:nvSpPr>
          <p:cNvPr id="7183" name="Text Box 15"/>
          <p:cNvSpPr txBox="1">
            <a:spLocks noChangeArrowheads="1"/>
          </p:cNvSpPr>
          <p:nvPr/>
        </p:nvSpPr>
        <p:spPr bwMode="auto">
          <a:xfrm>
            <a:off x="1071538" y="4286256"/>
            <a:ext cx="724378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0" dirty="0" smtClean="0">
                <a:solidFill>
                  <a:srgbClr val="000000"/>
                </a:solidFill>
                <a:latin typeface="Verdana" pitchFamily="34" charset="0"/>
                <a:ea typeface="黑体" pitchFamily="2" charset="-122"/>
                <a:cs typeface="Verdana" pitchFamily="34" charset="0"/>
              </a:rPr>
              <a:t>可</a:t>
            </a:r>
            <a:r>
              <a:rPr lang="zh-CN" altLang="en-US" sz="6000" b="0" dirty="0">
                <a:solidFill>
                  <a:srgbClr val="000000"/>
                </a:solidFill>
                <a:latin typeface="Verdana" pitchFamily="34" charset="0"/>
                <a:ea typeface="黑体" pitchFamily="2" charset="-122"/>
                <a:cs typeface="Verdana" pitchFamily="34" charset="0"/>
              </a:rPr>
              <a:t>以向两端无限延</a:t>
            </a:r>
            <a:r>
              <a:rPr lang="zh-CN" altLang="en-US" sz="6000" b="0" dirty="0" smtClean="0">
                <a:solidFill>
                  <a:srgbClr val="000000"/>
                </a:solidFill>
                <a:ea typeface="黑体" pitchFamily="2" charset="-122"/>
              </a:rPr>
              <a:t>伸。</a:t>
            </a:r>
            <a:endParaRPr lang="zh-CN" altLang="en-US" sz="6000" b="0" dirty="0">
              <a:solidFill>
                <a:srgbClr val="000000"/>
              </a:solidFill>
              <a:ea typeface="黑体" pitchFamily="2" charset="-122"/>
            </a:endParaRPr>
          </a:p>
        </p:txBody>
      </p:sp>
      <p:sp>
        <p:nvSpPr>
          <p:cNvPr id="7188" name="Rectangle 20"/>
          <p:cNvSpPr>
            <a:spLocks noChangeArrowheads="1"/>
          </p:cNvSpPr>
          <p:nvPr/>
        </p:nvSpPr>
        <p:spPr bwMode="auto">
          <a:xfrm>
            <a:off x="785786" y="2214555"/>
            <a:ext cx="2633689" cy="142875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zh-CN" b="0">
              <a:solidFill>
                <a:srgbClr val="000000"/>
              </a:solidFill>
            </a:endParaRPr>
          </a:p>
        </p:txBody>
      </p:sp>
      <p:sp>
        <p:nvSpPr>
          <p:cNvPr id="7189" name="Rectangle 21"/>
          <p:cNvSpPr>
            <a:spLocks noChangeArrowheads="1"/>
          </p:cNvSpPr>
          <p:nvPr/>
        </p:nvSpPr>
        <p:spPr bwMode="auto">
          <a:xfrm>
            <a:off x="6572265" y="2214554"/>
            <a:ext cx="1571636" cy="14287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zh-CN" b="0">
              <a:solidFill>
                <a:srgbClr val="00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00364" y="2928934"/>
            <a:ext cx="457203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prstClr val="black"/>
                </a:solidFill>
              </a:rPr>
              <a:t> </a:t>
            </a:r>
            <a:r>
              <a:rPr lang="zh-CN" altLang="en-US" sz="6600" b="1" dirty="0">
                <a:solidFill>
                  <a:prstClr val="black"/>
                </a:solidFill>
              </a:rPr>
              <a:t>直</a:t>
            </a:r>
            <a:r>
              <a:rPr lang="zh-CN" altLang="en-US" sz="6600" b="1" dirty="0" smtClean="0">
                <a:solidFill>
                  <a:prstClr val="black"/>
                </a:solidFill>
              </a:rPr>
              <a:t>     </a:t>
            </a:r>
            <a:r>
              <a:rPr lang="zh-CN" altLang="en-US" sz="6600" b="1" dirty="0">
                <a:solidFill>
                  <a:prstClr val="black"/>
                </a:solidFill>
              </a:rPr>
              <a:t>线</a:t>
            </a:r>
            <a:endParaRPr lang="zh-CN" altLang="en-US" sz="6600" b="1" dirty="0"/>
          </a:p>
        </p:txBody>
      </p:sp>
      <p:pic>
        <p:nvPicPr>
          <p:cNvPr id="15" name="图片 14" descr="bc405f184e6279cd68eb396b6c6c87b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5206" y="5072050"/>
            <a:ext cx="1928794" cy="178595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857224" y="5429264"/>
            <a:ext cx="66437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latin typeface="仿宋" pitchFamily="49" charset="-122"/>
                <a:ea typeface="仿宋" pitchFamily="49" charset="-122"/>
              </a:rPr>
              <a:t>无限长，不可测量</a:t>
            </a:r>
            <a:endParaRPr lang="zh-CN" altLang="en-US" sz="60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-357222" y="2214554"/>
            <a:ext cx="1357322" cy="14287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zh-CN" b="0">
              <a:solidFill>
                <a:srgbClr val="000000"/>
              </a:solidFill>
            </a:endParaRPr>
          </a:p>
        </p:txBody>
      </p:sp>
      <p:sp>
        <p:nvSpPr>
          <p:cNvPr id="18" name="Rectangle 21"/>
          <p:cNvSpPr>
            <a:spLocks noChangeArrowheads="1"/>
          </p:cNvSpPr>
          <p:nvPr/>
        </p:nvSpPr>
        <p:spPr bwMode="auto">
          <a:xfrm>
            <a:off x="7858148" y="2214554"/>
            <a:ext cx="1555775" cy="142876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zh-CN" b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30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30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0" grpId="0" animBg="1"/>
      <p:bldP spid="7177" grpId="0" animBg="1"/>
      <p:bldP spid="7178" grpId="0" animBg="1"/>
      <p:bldP spid="7179" grpId="0"/>
      <p:bldP spid="7173" grpId="0" animBg="1"/>
      <p:bldP spid="7181" grpId="0" animBg="1"/>
      <p:bldP spid="7182" grpId="0"/>
      <p:bldP spid="7188" grpId="0" animBg="1"/>
      <p:bldP spid="7189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 descr="a4279220ce8ed00aac34def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786718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1472" y="642918"/>
            <a:ext cx="8158162" cy="1500198"/>
          </a:xfrm>
        </p:spPr>
        <p:txBody>
          <a:bodyPr>
            <a:normAutofit fontScale="90000"/>
          </a:bodyPr>
          <a:lstStyle/>
          <a:p>
            <a:r>
              <a:rPr lang="zh-CN" altLang="en-US" sz="7300" b="1" dirty="0" smtClean="0"/>
              <a:t>下面的哪些</a:t>
            </a:r>
            <a:r>
              <a:rPr lang="zh-CN" altLang="en-US" sz="7300" b="1" dirty="0"/>
              <a:t>是</a:t>
            </a:r>
            <a:r>
              <a:rPr lang="zh-CN" altLang="en-US" sz="7300" b="1" dirty="0" smtClean="0"/>
              <a:t>直线？</a:t>
            </a:r>
            <a:r>
              <a:rPr lang="en-US" altLang="zh-CN" sz="7300" b="1" dirty="0" smtClean="0"/>
              <a:t/>
            </a:r>
            <a:br>
              <a:rPr lang="en-US" altLang="zh-CN" sz="7300" b="1" dirty="0" smtClean="0"/>
            </a:b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42976" y="2500306"/>
            <a:ext cx="1471594" cy="7143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4000" b="1" dirty="0" smtClean="0">
                <a:solidFill>
                  <a:srgbClr val="FF0000"/>
                </a:solidFill>
              </a:rPr>
              <a:t>直线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500694" y="4429132"/>
            <a:ext cx="1928826" cy="185738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肘形连接符 8"/>
          <p:cNvCxnSpPr/>
          <p:nvPr/>
        </p:nvCxnSpPr>
        <p:spPr>
          <a:xfrm>
            <a:off x="1214414" y="4643446"/>
            <a:ext cx="914400" cy="914400"/>
          </a:xfrm>
          <a:prstGeom prst="bentConnector3">
            <a:avLst>
              <a:gd name="adj1" fmla="val 3871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rot="16200000" flipH="1">
            <a:off x="3929058" y="2643182"/>
            <a:ext cx="2500330" cy="71438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14348" y="2071678"/>
            <a:ext cx="2000264" cy="1428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弧形 11"/>
          <p:cNvSpPr/>
          <p:nvPr/>
        </p:nvSpPr>
        <p:spPr>
          <a:xfrm>
            <a:off x="2285984" y="4000504"/>
            <a:ext cx="2286016" cy="4714908"/>
          </a:xfrm>
          <a:prstGeom prst="arc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 descr="bc405f184e6279cd68eb396b6c6c87b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5206" y="4714884"/>
            <a:ext cx="1928794" cy="178595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572132" y="3357562"/>
            <a:ext cx="1428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002060"/>
                </a:solidFill>
              </a:rPr>
              <a:t>直线</a:t>
            </a:r>
            <a:endParaRPr lang="zh-CN" altLang="en-US" sz="4000" b="1" dirty="0">
              <a:solidFill>
                <a:srgbClr val="00206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86446" y="6000768"/>
            <a:ext cx="164307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FF00FF"/>
                </a:solidFill>
              </a:rPr>
              <a:t>直线</a:t>
            </a:r>
            <a:endParaRPr lang="zh-CN" altLang="en-US" sz="4000" b="1" dirty="0">
              <a:solidFill>
                <a:srgbClr val="FF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 descr="a4279220ce8ed00aac34def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43999" cy="7643842"/>
          </a:xfr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 descr="111q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7625"/>
            <a:ext cx="3114675" cy="6810375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3071802" y="2071678"/>
            <a:ext cx="6072198" cy="2357454"/>
          </a:xfrm>
          <a:prstGeom prst="line">
            <a:avLst/>
          </a:prstGeom>
          <a:ln w="76200">
            <a:solidFill>
              <a:srgbClr val="FF000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内容占位符 3" descr="a4279220ce8ed00aac34def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7643842"/>
          </a:xfrm>
        </p:spPr>
      </p:pic>
      <p:pic>
        <p:nvPicPr>
          <p:cNvPr id="6" name="图片 5" descr="光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57214"/>
            <a:ext cx="9144000" cy="72152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a4279220ce8ed00aac34def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7643842"/>
          </a:xfrm>
        </p:spPr>
      </p:pic>
      <p:pic>
        <p:nvPicPr>
          <p:cNvPr id="5" name="图片 4" descr="1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85784" y="-1000156"/>
            <a:ext cx="9429784" cy="7429528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 rot="5400000" flipH="1" flipV="1">
            <a:off x="-475808" y="-95752"/>
            <a:ext cx="6715169" cy="3477601"/>
          </a:xfrm>
          <a:prstGeom prst="line">
            <a:avLst/>
          </a:prstGeom>
          <a:ln w="5715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流程图: 联系 7"/>
          <p:cNvSpPr/>
          <p:nvPr/>
        </p:nvSpPr>
        <p:spPr>
          <a:xfrm>
            <a:off x="1071538" y="5000636"/>
            <a:ext cx="71438" cy="142876"/>
          </a:xfrm>
          <a:prstGeom prst="flowChartConnector">
            <a:avLst/>
          </a:prstGeom>
          <a:solidFill>
            <a:srgbClr val="FF0066"/>
          </a:solidFill>
          <a:ln>
            <a:solidFill>
              <a:srgbClr val="FF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流程图: 联系 9"/>
          <p:cNvSpPr/>
          <p:nvPr/>
        </p:nvSpPr>
        <p:spPr>
          <a:xfrm flipH="1">
            <a:off x="4429124" y="5000636"/>
            <a:ext cx="71438" cy="142876"/>
          </a:xfrm>
          <a:prstGeom prst="flowChartConnector">
            <a:avLst/>
          </a:prstGeom>
          <a:solidFill>
            <a:srgbClr val="00CC00"/>
          </a:solidFill>
          <a:ln>
            <a:solidFill>
              <a:srgbClr val="00CC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 rot="5400000" flipH="1" flipV="1">
            <a:off x="2923707" y="576699"/>
            <a:ext cx="6021692" cy="2867982"/>
          </a:xfrm>
          <a:prstGeom prst="line">
            <a:avLst/>
          </a:prstGeom>
          <a:ln w="57150">
            <a:solidFill>
              <a:srgbClr val="00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1613</TotalTime>
  <Words>459</Words>
  <Application>Microsoft Office PowerPoint</Application>
  <PresentationFormat>全屏显示(4:3)</PresentationFormat>
  <Paragraphs>77</Paragraphs>
  <Slides>28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义务教育课 程标准实验教科书                               数    学  直线、射线和角  （35—36页）  四年级    下册</vt:lpstr>
      <vt:lpstr>幻灯片 2</vt:lpstr>
      <vt:lpstr>幻灯片 3</vt:lpstr>
      <vt:lpstr>幻灯片 4</vt:lpstr>
      <vt:lpstr>幻灯片 5</vt:lpstr>
      <vt:lpstr>下面的哪些是直线？  </vt:lpstr>
      <vt:lpstr>幻灯片 7</vt:lpstr>
      <vt:lpstr>幻灯片 8</vt:lpstr>
      <vt:lpstr>幻灯片 9</vt:lpstr>
      <vt:lpstr>幻灯片 10</vt:lpstr>
      <vt:lpstr>幻灯片 11</vt:lpstr>
      <vt:lpstr>你能找出射线吗？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下课啦，注意安全！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义务教育课 程标准实验教科书                                数学  二单元      第一节  （35—36页） 四年级    下册</dc:title>
  <dc:creator>Windows 用户</dc:creator>
  <cp:lastModifiedBy>Windows 用户</cp:lastModifiedBy>
  <cp:revision>99</cp:revision>
  <dcterms:created xsi:type="dcterms:W3CDTF">2011-09-21T12:29:24Z</dcterms:created>
  <dcterms:modified xsi:type="dcterms:W3CDTF">2011-10-03T06:05:17Z</dcterms:modified>
</cp:coreProperties>
</file>