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6" r:id="rId3"/>
    <p:sldId id="336" r:id="rId4"/>
    <p:sldId id="351" r:id="rId5"/>
    <p:sldId id="307" r:id="rId6"/>
    <p:sldId id="319" r:id="rId7"/>
    <p:sldId id="273" r:id="rId8"/>
    <p:sldId id="278" r:id="rId9"/>
    <p:sldId id="279" r:id="rId10"/>
    <p:sldId id="354" r:id="rId11"/>
    <p:sldId id="280" r:id="rId12"/>
    <p:sldId id="287" r:id="rId13"/>
    <p:sldId id="320" r:id="rId14"/>
    <p:sldId id="324" r:id="rId15"/>
    <p:sldId id="400" r:id="rId16"/>
    <p:sldId id="401" r:id="rId17"/>
    <p:sldId id="325" r:id="rId18"/>
    <p:sldId id="326" r:id="rId19"/>
    <p:sldId id="327" r:id="rId20"/>
    <p:sldId id="337" r:id="rId21"/>
    <p:sldId id="328" r:id="rId22"/>
    <p:sldId id="403" r:id="rId23"/>
    <p:sldId id="321" r:id="rId24"/>
    <p:sldId id="329" r:id="rId25"/>
    <p:sldId id="330" r:id="rId26"/>
    <p:sldId id="331" r:id="rId27"/>
    <p:sldId id="332" r:id="rId28"/>
    <p:sldId id="333" r:id="rId29"/>
    <p:sldId id="335" r:id="rId30"/>
    <p:sldId id="405" r:id="rId31"/>
    <p:sldId id="334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408" r:id="rId45"/>
    <p:sldId id="406" r:id="rId46"/>
    <p:sldId id="275" r:id="rId47"/>
    <p:sldId id="312" r:id="rId48"/>
    <p:sldId id="313" r:id="rId49"/>
    <p:sldId id="352" r:id="rId50"/>
    <p:sldId id="353" r:id="rId51"/>
    <p:sldId id="311" r:id="rId52"/>
    <p:sldId id="350" r:id="rId5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A50021"/>
    <a:srgbClr val="FF00FF"/>
    <a:srgbClr val="660066"/>
    <a:srgbClr val="00FF00"/>
    <a:srgbClr val="FFFF00"/>
    <a:srgbClr val="FF3300"/>
    <a:srgbClr val="FF7C8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384" y="-96"/>
      </p:cViewPr>
      <p:guideLst>
        <p:guide orient="horz" pos="2160"/>
        <p:guide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43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日期占位符 1433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页脚占位符 1433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灯片编号占位符 1434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页眉占位符 133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5" name="日期占位符 1331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0" name="幻灯片图像占位符 13315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3316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页脚占位符 1331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9" name="灯片编号占位符 1331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638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638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388" name="日期占位符 1638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页脚占位符 1638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0" name="灯片编号占位符 1638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5.GIF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41.GIF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hyperlink" Target="&#35838;&#25991;&#37096;&#20998;%209&#12289;&#26126;&#22825;&#35201;&#36828;&#36275;%20&#30001;&#35838;&#20214;&#31449;&#25972;&#29702;-%20www.kjzhan.com.mp3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标题 7169"/>
          <p:cNvSpPr>
            <a:spLocks noGrp="1"/>
          </p:cNvSpPr>
          <p:nvPr>
            <p:ph type="ctrTitle"/>
          </p:nvPr>
        </p:nvSpPr>
        <p:spPr>
          <a:xfrm>
            <a:off x="762000" y="990600"/>
            <a:ext cx="7772400" cy="200025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6600" b="1" kern="1200" dirty="0">
                <a:latin typeface="+mj-lt"/>
                <a:ea typeface="楷体_GB2312" pitchFamily="1" charset="-122"/>
                <a:cs typeface="+mj-cs"/>
              </a:rPr>
              <a:t>9 </a:t>
            </a:r>
            <a:r>
              <a:rPr lang="zh-CN" altLang="en-US" sz="6600" b="1" kern="1200" dirty="0">
                <a:latin typeface="+mj-lt"/>
                <a:ea typeface="楷体_GB2312" pitchFamily="1" charset="-122"/>
                <a:cs typeface="+mj-cs"/>
              </a:rPr>
              <a:t>明天要远足</a:t>
            </a:r>
            <a:endParaRPr lang="zh-CN" altLang="en-US" sz="6600" b="1" kern="1200" dirty="0">
              <a:latin typeface="+mj-lt"/>
              <a:ea typeface="楷体_GB2312" pitchFamily="1" charset="-122"/>
              <a:cs typeface="+mj-cs"/>
            </a:endParaRPr>
          </a:p>
        </p:txBody>
      </p:sp>
      <p:pic>
        <p:nvPicPr>
          <p:cNvPr id="3075" name="图片 7174" descr="就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288574">
            <a:off x="7123113" y="2509838"/>
            <a:ext cx="1333500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7177"/>
          <p:cNvSpPr txBox="1"/>
          <p:nvPr/>
        </p:nvSpPr>
        <p:spPr>
          <a:xfrm>
            <a:off x="2819400" y="1066800"/>
            <a:ext cx="4419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míng  tiān yào  yuǎn  zú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矩形 7178"/>
          <p:cNvSpPr/>
          <p:nvPr/>
        </p:nvSpPr>
        <p:spPr>
          <a:xfrm>
            <a:off x="5105400" y="3848100"/>
            <a:ext cx="3484563" cy="579438"/>
          </a:xfrm>
          <a:prstGeom prst="rect">
            <a:avLst/>
          </a:prstGeom>
          <a:solidFill>
            <a:schemeClr val="bg1">
              <a:alpha val="72940"/>
            </a:schemeClr>
          </a:solidFill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比较远的徒步旅行 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895600"/>
            <a:ext cx="3943350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4267200" y="4800600"/>
            <a:ext cx="4876800" cy="15541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和爸爸妈妈都去过哪里？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远足的前一夜在想些什么呢？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184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图片 40961" descr="6ec8ccd0gw1e5d4d6uxzwj20q90pbwm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62200"/>
            <a:ext cx="44196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40962"/>
          <p:cNvSpPr txBox="1"/>
          <p:nvPr/>
        </p:nvSpPr>
        <p:spPr>
          <a:xfrm>
            <a:off x="4724400" y="762000"/>
            <a:ext cx="38862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翻过来，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睡不着。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那地方的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真的像老师说的，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那么多种颜色吗？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椭圆 40963"/>
          <p:cNvSpPr/>
          <p:nvPr/>
        </p:nvSpPr>
        <p:spPr>
          <a:xfrm>
            <a:off x="4800600" y="3276600"/>
            <a:ext cx="1447800" cy="609600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1143000" y="1066800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</a:t>
            </a:r>
            <a:r>
              <a:rPr lang="en-US" altLang="zh-CN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57850" y="4883150"/>
            <a:ext cx="201930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sym typeface="+mn-ea"/>
              </a:rPr>
              <a:t>多种颜色</a:t>
            </a:r>
            <a:endParaRPr lang="zh-CN" altLang="en-US" sz="3600" b="1" dirty="0">
              <a:solidFill>
                <a:srgbClr val="FF00FF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6955" y="4064635"/>
            <a:ext cx="110109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老师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4400" y="4034155"/>
            <a:ext cx="69342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真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3155" y="4852670"/>
            <a:ext cx="69342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吗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6" name="图片 48132" descr="211_mTjC2EcL9m2xn6xXcT7g_squar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1270"/>
            <a:ext cx="4086225" cy="4274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48133"/>
          <p:cNvSpPr txBox="1"/>
          <p:nvPr/>
        </p:nvSpPr>
        <p:spPr>
          <a:xfrm>
            <a:off x="4724400" y="762000"/>
            <a:ext cx="38862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翻过去，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睡不着。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那地方的云，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真的像同学说的，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那么洁白柔软吗？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4400" y="3224530"/>
            <a:ext cx="24784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sym typeface="+mn-ea"/>
              </a:rPr>
              <a:t>那地方的云</a:t>
            </a:r>
            <a:endParaRPr lang="zh-CN" altLang="en-US" sz="3600" b="1" dirty="0">
              <a:solidFill>
                <a:srgbClr val="FF00FF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7850" y="4883150"/>
            <a:ext cx="201930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sym typeface="+mn-ea"/>
              </a:rPr>
              <a:t>洁白柔软</a:t>
            </a:r>
            <a:endParaRPr lang="zh-CN" altLang="en-US" sz="3600" b="1" dirty="0">
              <a:solidFill>
                <a:srgbClr val="FF00FF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6955" y="4066540"/>
            <a:ext cx="110109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同学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56321" descr="t015a5397838db5ba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8255"/>
            <a:ext cx="4800600" cy="3818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56322"/>
          <p:cNvSpPr txBox="1"/>
          <p:nvPr/>
        </p:nvSpPr>
        <p:spPr>
          <a:xfrm>
            <a:off x="5029200" y="685800"/>
            <a:ext cx="38862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翻过来，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翻过去，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到底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什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么时候，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才天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亮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呢？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37889" descr="i_1_2247957218x217253549_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矩形 37890"/>
          <p:cNvSpPr/>
          <p:nvPr/>
        </p:nvSpPr>
        <p:spPr>
          <a:xfrm>
            <a:off x="114300" y="1371600"/>
            <a:ext cx="8593138" cy="2835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睡   海   那    老   才 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师   真   吗   同   什    亮      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37891"/>
          <p:cNvSpPr txBox="1"/>
          <p:nvPr/>
        </p:nvSpPr>
        <p:spPr>
          <a:xfrm>
            <a:off x="2936875" y="935038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nà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文本框 37892"/>
          <p:cNvSpPr txBox="1"/>
          <p:nvPr/>
        </p:nvSpPr>
        <p:spPr>
          <a:xfrm>
            <a:off x="284163" y="935038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shuì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37893"/>
          <p:cNvSpPr txBox="1"/>
          <p:nvPr/>
        </p:nvSpPr>
        <p:spPr>
          <a:xfrm>
            <a:off x="1617663" y="852488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hǎi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文本框 37894"/>
          <p:cNvSpPr txBox="1"/>
          <p:nvPr/>
        </p:nvSpPr>
        <p:spPr>
          <a:xfrm>
            <a:off x="4460875" y="935038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lǎo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文本框 37895"/>
          <p:cNvSpPr txBox="1"/>
          <p:nvPr/>
        </p:nvSpPr>
        <p:spPr>
          <a:xfrm>
            <a:off x="1489075" y="2638425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zhēn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文本框 37896"/>
          <p:cNvSpPr txBox="1"/>
          <p:nvPr/>
        </p:nvSpPr>
        <p:spPr>
          <a:xfrm>
            <a:off x="2695575" y="2638425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mā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文本框 37897"/>
          <p:cNvSpPr txBox="1"/>
          <p:nvPr/>
        </p:nvSpPr>
        <p:spPr>
          <a:xfrm>
            <a:off x="284163" y="2638425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shī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8700" y="935038"/>
            <a:ext cx="10683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cái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7050" y="2638425"/>
            <a:ext cx="100171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tóng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5475" y="2638425"/>
            <a:ext cx="12715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shén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37425" y="2640013"/>
            <a:ext cx="11398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liàng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785786" y="1000108"/>
            <a:ext cx="342902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b="1" dirty="0" smtClean="0">
                <a:solidFill>
                  <a:srgbClr val="6666FF"/>
                </a:solidFill>
              </a:rPr>
              <a:t>翘舌音：</a:t>
            </a:r>
            <a:endParaRPr lang="en-US" altLang="zh-CN" sz="4000" b="1" dirty="0" smtClean="0">
              <a:solidFill>
                <a:srgbClr val="6666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612" y="357166"/>
            <a:ext cx="6072230" cy="1310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sh</a:t>
            </a:r>
            <a:r>
              <a:rPr lang="en-US" altLang="zh-CN" sz="4000" b="1" dirty="0" err="1" smtClean="0">
                <a:solidFill>
                  <a:srgbClr val="6666FF"/>
                </a:solidFill>
              </a:rPr>
              <a:t>uì</a:t>
            </a:r>
            <a:r>
              <a:rPr lang="en-US" altLang="zh-CN" sz="4000" b="1" dirty="0" smtClean="0">
                <a:solidFill>
                  <a:srgbClr val="6666FF"/>
                </a:solidFill>
              </a:rPr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zh</a:t>
            </a:r>
            <a:r>
              <a:rPr lang="en-US" altLang="zh-CN" sz="4000" b="1" dirty="0" err="1" smtClean="0">
                <a:solidFill>
                  <a:srgbClr val="6666FF"/>
                </a:solidFill>
              </a:rPr>
              <a:t>ēn</a:t>
            </a:r>
            <a:r>
              <a:rPr lang="en-US" altLang="zh-CN" sz="4000" b="1" dirty="0" smtClean="0">
                <a:solidFill>
                  <a:srgbClr val="6666FF"/>
                </a:solidFill>
              </a:rPr>
              <a:t> 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sh</a:t>
            </a:r>
            <a:r>
              <a:rPr lang="en-US" altLang="zh-CN" sz="4000" b="1" dirty="0" err="1" smtClean="0">
                <a:solidFill>
                  <a:srgbClr val="6666FF"/>
                </a:solidFill>
              </a:rPr>
              <a:t>ī</a:t>
            </a:r>
            <a:r>
              <a:rPr lang="en-US" altLang="zh-CN" sz="4000" b="1" dirty="0" smtClean="0">
                <a:solidFill>
                  <a:srgbClr val="6666FF"/>
                </a:solidFill>
              </a:rPr>
              <a:t>  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sh</a:t>
            </a:r>
            <a:r>
              <a:rPr lang="en-US" altLang="zh-CN" sz="4000" b="1" dirty="0" err="1" smtClean="0">
                <a:solidFill>
                  <a:srgbClr val="6666FF"/>
                </a:solidFill>
              </a:rPr>
              <a:t>én</a:t>
            </a:r>
            <a:endParaRPr lang="en-US" altLang="zh-CN" sz="4000" b="1" dirty="0" smtClean="0">
              <a:solidFill>
                <a:srgbClr val="6666FF"/>
              </a:solidFill>
            </a:endParaRPr>
          </a:p>
          <a:p>
            <a:r>
              <a:rPr lang="en-US" altLang="zh-CN" sz="4000" b="1" dirty="0" smtClean="0">
                <a:solidFill>
                  <a:srgbClr val="6666FF"/>
                </a:solidFill>
              </a:rPr>
              <a:t>  </a:t>
            </a:r>
            <a:r>
              <a:rPr lang="zh-CN" altLang="en-US" sz="4000" b="1" dirty="0" smtClean="0">
                <a:solidFill>
                  <a:srgbClr val="6666FF"/>
                </a:solidFill>
                <a:latin typeface="楷体_GB2312" pitchFamily="1" charset="-122"/>
                <a:ea typeface="楷体_GB2312" pitchFamily="1" charset="-122"/>
              </a:rPr>
              <a:t>睡    真    师</a:t>
            </a:r>
            <a:r>
              <a:rPr lang="en-US" altLang="zh-CN" sz="4000" b="1" dirty="0" smtClean="0">
                <a:solidFill>
                  <a:srgbClr val="6666FF"/>
                </a:solidFill>
              </a:rPr>
              <a:t>        </a:t>
            </a:r>
            <a:r>
              <a:rPr lang="zh-CN" altLang="en-US" sz="4000" b="1" dirty="0" smtClean="0">
                <a:solidFill>
                  <a:srgbClr val="6666FF"/>
                </a:solidFill>
                <a:latin typeface="楷体_GB2312" pitchFamily="1" charset="-122"/>
                <a:ea typeface="楷体_GB2312" pitchFamily="1" charset="-122"/>
              </a:rPr>
              <a:t>什    </a:t>
            </a:r>
            <a:endParaRPr lang="zh-CN" altLang="en-US" sz="4000" b="1" dirty="0">
              <a:solidFill>
                <a:srgbClr val="6666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36204" y="2390447"/>
            <a:ext cx="342902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b="1" dirty="0" smtClean="0">
                <a:solidFill>
                  <a:srgbClr val="6666FF"/>
                </a:solidFill>
              </a:rPr>
              <a:t>     鼻音：</a:t>
            </a:r>
            <a:endParaRPr lang="en-US" altLang="zh-CN" sz="4000" b="1" dirty="0" smtClean="0">
              <a:solidFill>
                <a:srgbClr val="6666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5900" y="1877999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n</a:t>
            </a:r>
            <a:r>
              <a:rPr lang="en-US" altLang="zh-CN" sz="4000" b="1" dirty="0" err="1" smtClean="0">
                <a:solidFill>
                  <a:srgbClr val="6666FF"/>
                </a:solidFill>
              </a:rPr>
              <a:t>à</a:t>
            </a:r>
            <a:endParaRPr lang="en-US" altLang="zh-CN" sz="4000" b="1" dirty="0" smtClean="0">
              <a:solidFill>
                <a:srgbClr val="6666FF"/>
              </a:solidFill>
            </a:endParaRPr>
          </a:p>
          <a:p>
            <a:r>
              <a:rPr lang="zh-CN" altLang="en-US" sz="4000" b="1" dirty="0" smtClean="0">
                <a:solidFill>
                  <a:srgbClr val="6666FF"/>
                </a:solidFill>
              </a:rPr>
              <a:t>那</a:t>
            </a:r>
            <a:endParaRPr lang="zh-CN" altLang="en-US" sz="4000" dirty="0">
              <a:solidFill>
                <a:srgbClr val="6666FF"/>
              </a:solidFill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1000100" y="3857628"/>
            <a:ext cx="342902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b="1" dirty="0" smtClean="0">
                <a:solidFill>
                  <a:srgbClr val="6666FF"/>
                </a:solidFill>
              </a:rPr>
              <a:t>    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35885" y="3779516"/>
            <a:ext cx="342902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b="1" dirty="0" smtClean="0">
                <a:solidFill>
                  <a:srgbClr val="6666FF"/>
                </a:solidFill>
              </a:rPr>
              <a:t>    平舌音：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37882" y="3370574"/>
            <a:ext cx="77636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c</a:t>
            </a:r>
            <a:r>
              <a:rPr lang="en-US" altLang="zh-CN" sz="4000" b="1" dirty="0" err="1" smtClean="0">
                <a:solidFill>
                  <a:srgbClr val="6666FF"/>
                </a:solidFill>
              </a:rPr>
              <a:t>ái</a:t>
            </a:r>
            <a:endParaRPr lang="en-US" altLang="zh-CN" sz="4000" b="1" dirty="0" smtClean="0">
              <a:solidFill>
                <a:srgbClr val="6666FF"/>
              </a:solidFill>
            </a:endParaRPr>
          </a:p>
          <a:p>
            <a:r>
              <a:rPr lang="zh-CN" altLang="en-US" sz="4000" b="1" dirty="0" smtClean="0">
                <a:solidFill>
                  <a:srgbClr val="6666FF"/>
                </a:solidFill>
              </a:rPr>
              <a:t>才</a:t>
            </a:r>
            <a:endParaRPr lang="zh-CN" altLang="en-US" sz="4000" b="1" dirty="0">
              <a:solidFill>
                <a:srgbClr val="6666FF"/>
              </a:solidFill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165735" y="5073336"/>
            <a:ext cx="45005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3600" b="1" dirty="0" smtClean="0">
                <a:solidFill>
                  <a:srgbClr val="6666FF"/>
                </a:solidFill>
              </a:rPr>
              <a:t>三拼音、后鼻音：</a:t>
            </a:r>
            <a:endParaRPr lang="en-US" altLang="zh-CN" sz="3600" b="1" dirty="0" smtClean="0">
              <a:solidFill>
                <a:srgbClr val="6666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9123" y="4565333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6666FF"/>
                </a:solidFill>
              </a:rPr>
              <a:t>l</a:t>
            </a:r>
            <a:r>
              <a:rPr lang="en-US" altLang="zh-CN" sz="4000" b="1" dirty="0" err="1" smtClean="0">
                <a:solidFill>
                  <a:srgbClr val="92D050"/>
                </a:solidFill>
              </a:rPr>
              <a:t>i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àng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6666FF"/>
                </a:solidFill>
              </a:rPr>
              <a:t>亮</a:t>
            </a:r>
            <a:endParaRPr lang="zh-CN" altLang="en-US" sz="4000" dirty="0">
              <a:solidFill>
                <a:srgbClr val="66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491" y="4755194"/>
            <a:ext cx="8001056" cy="1752600"/>
          </a:xfrm>
        </p:spPr>
        <p:txBody>
          <a:bodyPr>
            <a:noAutofit/>
          </a:bodyPr>
          <a:lstStyle/>
          <a:p>
            <a:pPr algn="l">
              <a:lnSpc>
                <a:spcPts val="5500"/>
              </a:lnSpc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识记方法：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加一加、减一减、猜谜语、做动作、说句子等 等。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" name="标题 4"/>
          <p:cNvSpPr/>
          <p:nvPr>
            <p:ph type="ctrTitle"/>
          </p:nvPr>
        </p:nvSpPr>
        <p:spPr>
          <a:xfrm>
            <a:off x="-95250" y="1519555"/>
            <a:ext cx="9105900" cy="3628390"/>
          </a:xfrm>
        </p:spPr>
        <p:txBody>
          <a:bodyPr/>
          <a:p>
            <a:pPr algn="l"/>
            <a:r>
              <a:rPr lang="en-US" altLang="zh-CN" b="1" dirty="0" err="1" smtClean="0">
                <a:sym typeface="+mn-ea"/>
              </a:rPr>
              <a:t>shuì</a:t>
            </a:r>
            <a:r>
              <a:rPr lang="en-US" altLang="zh-CN" b="1" dirty="0" smtClean="0">
                <a:sym typeface="+mn-ea"/>
              </a:rPr>
              <a:t>    </a:t>
            </a:r>
            <a:r>
              <a:rPr lang="en-US" altLang="zh-CN" b="1" dirty="0" err="1" smtClean="0">
                <a:sym typeface="+mn-ea"/>
              </a:rPr>
              <a:t>nà</a:t>
            </a:r>
            <a:r>
              <a:rPr lang="en-US" altLang="zh-CN" b="1" dirty="0" smtClean="0">
                <a:sym typeface="+mn-ea"/>
              </a:rPr>
              <a:t>   </a:t>
            </a:r>
            <a:r>
              <a:rPr lang="en-US" altLang="zh-CN" b="1" dirty="0" err="1" smtClean="0">
                <a:sym typeface="+mn-ea"/>
              </a:rPr>
              <a:t>hǎi</a:t>
            </a:r>
            <a:r>
              <a:rPr lang="en-US" altLang="zh-CN" b="1" dirty="0" smtClean="0">
                <a:sym typeface="+mn-ea"/>
              </a:rPr>
              <a:t>     </a:t>
            </a:r>
            <a:r>
              <a:rPr lang="en-US" altLang="zh-CN" b="1" dirty="0" err="1" smtClean="0">
                <a:sym typeface="+mn-ea"/>
              </a:rPr>
              <a:t>zhēn</a:t>
            </a:r>
            <a:r>
              <a:rPr lang="en-US" altLang="zh-CN" b="1" dirty="0" smtClean="0">
                <a:sym typeface="+mn-ea"/>
              </a:rPr>
              <a:t>    </a:t>
            </a:r>
            <a:r>
              <a:rPr lang="en-US" altLang="zh-CN" b="1" dirty="0" err="1" smtClean="0">
                <a:sym typeface="+mn-ea"/>
              </a:rPr>
              <a:t>lǎo</a:t>
            </a:r>
            <a:r>
              <a:rPr lang="en-US" altLang="zh-CN" b="1" dirty="0" smtClean="0">
                <a:sym typeface="+mn-ea"/>
              </a:rPr>
              <a:t>    </a:t>
            </a:r>
            <a:r>
              <a:rPr lang="en-US" altLang="zh-CN" b="1" dirty="0" err="1" smtClean="0">
                <a:sym typeface="+mn-ea"/>
              </a:rPr>
              <a:t>shī</a:t>
            </a:r>
            <a:r>
              <a:rPr lang="en-US" altLang="zh-CN" b="1" dirty="0" smtClean="0">
                <a:sym typeface="+mn-ea"/>
              </a:rPr>
              <a:t> </a:t>
            </a:r>
            <a:br>
              <a:rPr lang="en-US" altLang="zh-CN" b="1" dirty="0" smtClean="0">
                <a:sym typeface="+mn-ea"/>
              </a:rPr>
            </a:br>
            <a:r>
              <a:rPr lang="en-US" altLang="zh-CN" b="1" dirty="0" smtClean="0">
                <a:sym typeface="+mn-ea"/>
              </a:rPr>
              <a:t>  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  <a:sym typeface="+mn-ea"/>
              </a:rPr>
              <a:t>睡  那   海     真   老    师</a:t>
            </a:r>
            <a:br>
              <a:rPr lang="zh-CN" altLang="en-US" b="1" dirty="0" smtClean="0">
                <a:latin typeface="楷体_GB2312" pitchFamily="1" charset="-122"/>
                <a:ea typeface="楷体_GB2312" pitchFamily="1" charset="-122"/>
                <a:sym typeface="+mn-ea"/>
              </a:rPr>
            </a:br>
            <a:br>
              <a:rPr lang="zh-CN" altLang="en-US" b="1" dirty="0" smtClean="0"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b="1" dirty="0" smtClean="0">
                <a:latin typeface="楷体_GB2312" pitchFamily="1" charset="-122"/>
                <a:ea typeface="楷体_GB2312" pitchFamily="1" charset="-122"/>
                <a:sym typeface="+mn-ea"/>
              </a:rPr>
              <a:t> </a:t>
            </a:r>
            <a:r>
              <a:rPr lang="en-US" altLang="zh-CN" b="1" dirty="0" smtClean="0">
                <a:sym typeface="+mn-ea"/>
              </a:rPr>
              <a:t>ma   </a:t>
            </a:r>
            <a:r>
              <a:rPr lang="en-US" altLang="zh-CN" b="1" dirty="0" err="1" smtClean="0">
                <a:sym typeface="+mn-ea"/>
              </a:rPr>
              <a:t>tóng</a:t>
            </a:r>
            <a:r>
              <a:rPr lang="en-US" altLang="zh-CN" b="1" dirty="0" smtClean="0">
                <a:sym typeface="+mn-ea"/>
              </a:rPr>
              <a:t>   </a:t>
            </a:r>
            <a:r>
              <a:rPr lang="en-US" altLang="zh-CN" b="1" dirty="0" err="1" smtClean="0">
                <a:sym typeface="+mn-ea"/>
              </a:rPr>
              <a:t>shén</a:t>
            </a:r>
            <a:r>
              <a:rPr lang="en-US" altLang="zh-CN" b="1" dirty="0" smtClean="0">
                <a:sym typeface="+mn-ea"/>
              </a:rPr>
              <a:t>     </a:t>
            </a:r>
            <a:r>
              <a:rPr lang="en-US" altLang="zh-CN" b="1" dirty="0" err="1" smtClean="0">
                <a:sym typeface="+mn-ea"/>
              </a:rPr>
              <a:t>liàng</a:t>
            </a:r>
            <a:r>
              <a:rPr lang="en-US" altLang="zh-CN" b="1" dirty="0" smtClean="0">
                <a:sym typeface="+mn-ea"/>
              </a:rPr>
              <a:t>     </a:t>
            </a:r>
            <a:r>
              <a:rPr lang="en-US" altLang="zh-CN" b="1" dirty="0" err="1" smtClean="0">
                <a:sym typeface="+mn-ea"/>
              </a:rPr>
              <a:t>cái</a:t>
            </a:r>
            <a:br>
              <a:rPr lang="en-US" altLang="zh-CN" b="1" dirty="0" smtClean="0">
                <a:sym typeface="+mn-ea"/>
              </a:rPr>
            </a:br>
            <a:r>
              <a:rPr lang="en-US" altLang="zh-CN" b="1" dirty="0" smtClean="0">
                <a:sym typeface="+mn-ea"/>
              </a:rPr>
              <a:t>  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  <a:sym typeface="+mn-ea"/>
              </a:rPr>
              <a:t>吗   同     什     亮     才</a:t>
            </a:r>
            <a:br>
              <a:rPr lang="zh-CN" altLang="en-US" b="1" dirty="0" smtClean="0">
                <a:latin typeface="楷体_GB2312" pitchFamily="1" charset="-122"/>
                <a:ea typeface="楷体_GB2312" pitchFamily="1" charset="-122"/>
                <a:sym typeface="+mn-ea"/>
              </a:rPr>
            </a:b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i_1_2247957218x217253549_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3"/>
          <p:cNvSpPr/>
          <p:nvPr/>
        </p:nvSpPr>
        <p:spPr>
          <a:xfrm>
            <a:off x="304800" y="1371600"/>
            <a:ext cx="8839200" cy="2835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睡   海   那    老   同    亮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师   真   吗    什    才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36865" descr="i_1_2247957218x217253549_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矩形 36866"/>
          <p:cNvSpPr/>
          <p:nvPr/>
        </p:nvSpPr>
        <p:spPr>
          <a:xfrm>
            <a:off x="838200" y="1143000"/>
            <a:ext cx="7640638" cy="2835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睡不着   大海   那地方    老师     真的吗  同学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天亮      什么  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3200400" y="539750"/>
            <a:ext cx="5181600" cy="1527175"/>
          </a:xfrm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zh-CN" altLang="en-US" sz="4400" b="1" dirty="0"/>
              <a:t>地方    真的    说的      </a:t>
            </a:r>
            <a:endParaRPr lang="zh-CN" altLang="en-US" sz="4400" b="1" dirty="0"/>
          </a:p>
          <a:p>
            <a:pPr marL="0" indent="0">
              <a:buNone/>
            </a:pPr>
            <a:r>
              <a:rPr lang="zh-CN" altLang="en-US" sz="4400" b="1" dirty="0"/>
              <a:t>那么    什么    时候</a:t>
            </a:r>
            <a:endParaRPr lang="zh-CN" altLang="en-US" sz="4400" b="1" dirty="0"/>
          </a:p>
        </p:txBody>
      </p:sp>
      <p:sp>
        <p:nvSpPr>
          <p:cNvPr id="24579" name="文本框 3"/>
          <p:cNvSpPr txBox="1"/>
          <p:nvPr/>
        </p:nvSpPr>
        <p:spPr>
          <a:xfrm>
            <a:off x="525463" y="754063"/>
            <a:ext cx="244633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轻声词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800100" y="2613025"/>
            <a:ext cx="7396163" cy="460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6" name="Picture 2" descr="http://p3.so.qhmsg.com/t0101b0107b39642828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5575" y="3187700"/>
            <a:ext cx="2143125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21"/>
          <p:cNvGrpSpPr/>
          <p:nvPr/>
        </p:nvGrpSpPr>
        <p:grpSpPr>
          <a:xfrm>
            <a:off x="5486400" y="609600"/>
            <a:ext cx="3513138" cy="4024313"/>
            <a:chOff x="5486400" y="609600"/>
            <a:chExt cx="3513137" cy="4024313"/>
          </a:xfrm>
        </p:grpSpPr>
        <p:pic>
          <p:nvPicPr>
            <p:cNvPr id="25614" name="Picture 6" descr="p-06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934200" y="2057400"/>
              <a:ext cx="2065337" cy="25765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5" name="AutoShape 4"/>
            <p:cNvSpPr/>
            <p:nvPr/>
          </p:nvSpPr>
          <p:spPr>
            <a:xfrm>
              <a:off x="5943600" y="609600"/>
              <a:ext cx="1905000" cy="1524000"/>
            </a:xfrm>
            <a:prstGeom prst="wedgeEllipseCallout">
              <a:avLst>
                <a:gd name="adj1" fmla="val 27676"/>
                <a:gd name="adj2" fmla="val 94556"/>
              </a:avLst>
            </a:prstGeom>
            <a:solidFill>
              <a:schemeClr val="bg1">
                <a:alpha val="89803"/>
              </a:schemeClr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 algn="ctr" eaLnBrk="1" hangingPunct="1">
                <a:lnSpc>
                  <a:spcPct val="130000"/>
                </a:lnSpc>
              </a:pPr>
              <a:endParaRPr lang="zh-CN" altLang="en-US" sz="2800" b="1" dirty="0">
                <a:solidFill>
                  <a:schemeClr val="tx2"/>
                </a:solidFill>
                <a:latin typeface="FuturaBlack BT"/>
                <a:ea typeface="楷体_GB2312" pitchFamily="1" charset="-122"/>
              </a:endParaRPr>
            </a:p>
          </p:txBody>
        </p:sp>
        <p:sp>
          <p:nvSpPr>
            <p:cNvPr id="25616" name="TextBox 12"/>
            <p:cNvSpPr txBox="1"/>
            <p:nvPr/>
          </p:nvSpPr>
          <p:spPr>
            <a:xfrm>
              <a:off x="5486400" y="1066800"/>
              <a:ext cx="350520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我发现</a:t>
              </a: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… …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14"/>
          <p:cNvGrpSpPr/>
          <p:nvPr/>
        </p:nvGrpSpPr>
        <p:grpSpPr>
          <a:xfrm>
            <a:off x="1219200" y="533400"/>
            <a:ext cx="2590800" cy="3656013"/>
            <a:chOff x="1219200" y="533400"/>
            <a:chExt cx="2590800" cy="3656588"/>
          </a:xfrm>
        </p:grpSpPr>
        <p:sp>
          <p:nvSpPr>
            <p:cNvPr id="25612" name="TextBox 3"/>
            <p:cNvSpPr txBox="1"/>
            <p:nvPr/>
          </p:nvSpPr>
          <p:spPr>
            <a:xfrm>
              <a:off x="1219200" y="1143000"/>
              <a:ext cx="2209800" cy="30469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地方</a:t>
              </a:r>
              <a:endPara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/>
              <a:endPara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/>
              <a:endPara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3" name="TextBox 13"/>
            <p:cNvSpPr txBox="1"/>
            <p:nvPr/>
          </p:nvSpPr>
          <p:spPr>
            <a:xfrm>
              <a:off x="1219200" y="533400"/>
              <a:ext cx="259080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6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dì   fang  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4" name="组合 17"/>
          <p:cNvGrpSpPr/>
          <p:nvPr/>
        </p:nvGrpSpPr>
        <p:grpSpPr>
          <a:xfrm>
            <a:off x="990600" y="3429000"/>
            <a:ext cx="2590800" cy="1516063"/>
            <a:chOff x="990600" y="3429000"/>
            <a:chExt cx="2590800" cy="1516797"/>
          </a:xfrm>
        </p:grpSpPr>
        <p:sp>
          <p:nvSpPr>
            <p:cNvPr id="25610" name="TextBox 8"/>
            <p:cNvSpPr txBox="1"/>
            <p:nvPr/>
          </p:nvSpPr>
          <p:spPr>
            <a:xfrm>
              <a:off x="990600" y="3429000"/>
              <a:ext cx="259080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6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shén  me 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1" name="TextBox 16"/>
            <p:cNvSpPr txBox="1"/>
            <p:nvPr/>
          </p:nvSpPr>
          <p:spPr>
            <a:xfrm>
              <a:off x="1219200" y="4114800"/>
              <a:ext cx="190500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什  么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5" name="组合 19"/>
          <p:cNvGrpSpPr/>
          <p:nvPr/>
        </p:nvGrpSpPr>
        <p:grpSpPr>
          <a:xfrm>
            <a:off x="4191000" y="3429000"/>
            <a:ext cx="2590800" cy="1439863"/>
            <a:chOff x="4191000" y="3429000"/>
            <a:chExt cx="2590800" cy="1440597"/>
          </a:xfrm>
        </p:grpSpPr>
        <p:sp>
          <p:nvSpPr>
            <p:cNvPr id="25608" name="TextBox 15"/>
            <p:cNvSpPr txBox="1"/>
            <p:nvPr/>
          </p:nvSpPr>
          <p:spPr>
            <a:xfrm>
              <a:off x="4648200" y="4038600"/>
              <a:ext cx="152400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时候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9" name="TextBox 18"/>
            <p:cNvSpPr txBox="1"/>
            <p:nvPr/>
          </p:nvSpPr>
          <p:spPr>
            <a:xfrm>
              <a:off x="4191000" y="3429000"/>
              <a:ext cx="259080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6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shí   hou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09600" y="2209800"/>
            <a:ext cx="6477000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那地方的海        那地方的云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" y="5105400"/>
            <a:ext cx="6477000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到底什么时候，才天亮呢？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100" name="Picture 4" descr="方素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shan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0038"/>
            <a:ext cx="9144000" cy="6557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4146550" y="1052513"/>
            <a:ext cx="10556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好吗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3843655" y="5088890"/>
            <a:ext cx="9350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那么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2319655" y="4919345"/>
            <a:ext cx="10795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大海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5148263" y="3500438"/>
            <a:ext cx="112871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同学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5003800" y="5805805"/>
            <a:ext cx="173291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睡不着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1082358" y="4104005"/>
            <a:ext cx="9604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真的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6477000" y="3395663"/>
            <a:ext cx="14144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什么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5" name="Text Box 11"/>
          <p:cNvSpPr txBox="1"/>
          <p:nvPr/>
        </p:nvSpPr>
        <p:spPr>
          <a:xfrm>
            <a:off x="3531235" y="2548255"/>
            <a:ext cx="9366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人才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6" name="Text Box 12"/>
          <p:cNvSpPr txBox="1"/>
          <p:nvPr/>
        </p:nvSpPr>
        <p:spPr>
          <a:xfrm>
            <a:off x="5202555" y="1839913"/>
            <a:ext cx="12414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明亮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37" name="Text Box 13"/>
          <p:cNvSpPr txBox="1"/>
          <p:nvPr/>
        </p:nvSpPr>
        <p:spPr>
          <a:xfrm>
            <a:off x="2042795" y="3202305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老师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1026" name="Picture 2" descr="http://pic.emuch.net/201010/8/797958_13504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3" y="1052830"/>
            <a:ext cx="3052762" cy="4659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2" grpId="0"/>
      <p:bldP spid="26633" grpId="0"/>
      <p:bldP spid="26634" grpId="0"/>
      <p:bldP spid="266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3372" y="1428736"/>
            <a:ext cx="4392488" cy="25853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solidFill>
                  <a:srgbClr val="7030A0"/>
                </a:solidFill>
              </a:rPr>
              <a:t>翻过来</a:t>
            </a:r>
            <a:endParaRPr lang="en-US" altLang="zh-CN" sz="5400" b="1" cap="none" spc="0" dirty="0" smtClean="0">
              <a:ln>
                <a:prstDash val="solid"/>
              </a:ln>
              <a:solidFill>
                <a:srgbClr val="7030A0"/>
              </a:solidFill>
            </a:endParaRPr>
          </a:p>
          <a:p>
            <a:pPr algn="ctr"/>
            <a:r>
              <a:rPr lang="zh-CN" altLang="en-US" sz="5400" b="1" dirty="0" smtClean="0">
                <a:ln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唉</a:t>
            </a:r>
            <a:r>
              <a:rPr lang="en-US" altLang="zh-CN" sz="5400" b="1" dirty="0" smtClean="0">
                <a:ln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——</a:t>
            </a:r>
            <a:endParaRPr lang="en-US" altLang="zh-CN" sz="5400" b="1" dirty="0" smtClean="0">
              <a:ln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solidFill>
                  <a:srgbClr val="7030A0"/>
                </a:solidFill>
              </a:rPr>
              <a:t>    </a:t>
            </a:r>
            <a:r>
              <a:rPr lang="zh-CN" altLang="en-US" sz="5400" b="1" cap="none" spc="0" dirty="0" smtClean="0">
                <a:ln>
                  <a:prstDash val="solid"/>
                </a:ln>
                <a:solidFill>
                  <a:srgbClr val="FF0000"/>
                </a:solidFill>
              </a:rPr>
              <a:t>睡</a:t>
            </a:r>
            <a:r>
              <a:rPr lang="zh-CN" altLang="en-US" sz="5400" b="1" cap="none" spc="0" dirty="0">
                <a:ln>
                  <a:prstDash val="solid"/>
                </a:ln>
                <a:solidFill>
                  <a:srgbClr val="FF0000"/>
                </a:solidFill>
              </a:rPr>
              <a:t>不</a:t>
            </a:r>
            <a:r>
              <a:rPr lang="zh-CN" altLang="en-US" sz="5400" b="1" cap="none" spc="0" dirty="0" smtClean="0">
                <a:ln>
                  <a:prstDash val="solid"/>
                </a:ln>
                <a:solidFill>
                  <a:srgbClr val="FF0000"/>
                </a:solidFill>
              </a:rPr>
              <a:t>着</a:t>
            </a:r>
            <a:r>
              <a:rPr lang="zh-CN" altLang="en-US" sz="5400" b="1" cap="none" spc="0" dirty="0" smtClean="0">
                <a:ln>
                  <a:prstDash val="solid"/>
                </a:ln>
                <a:solidFill>
                  <a:srgbClr val="7030A0"/>
                </a:solidFill>
              </a:rPr>
              <a:t>。</a:t>
            </a:r>
            <a:endParaRPr lang="zh-CN" altLang="en-US" sz="5400" b="1" cap="none" spc="0" dirty="0">
              <a:ln>
                <a:prstDash val="solid"/>
              </a:ln>
              <a:solidFill>
                <a:srgbClr val="7030A0"/>
              </a:solidFill>
            </a:endParaRPr>
          </a:p>
        </p:txBody>
      </p:sp>
      <p:pic>
        <p:nvPicPr>
          <p:cNvPr id="11" name="Picture 5" descr="6ec8ccd0gw1e5d4d6uxzwj20q90pbwm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57166"/>
            <a:ext cx="464343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直接连接符 13"/>
          <p:cNvCxnSpPr/>
          <p:nvPr/>
        </p:nvCxnSpPr>
        <p:spPr>
          <a:xfrm>
            <a:off x="6060133" y="2721605"/>
            <a:ext cx="1285884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云形标注 5"/>
          <p:cNvSpPr/>
          <p:nvPr/>
        </p:nvSpPr>
        <p:spPr>
          <a:xfrm>
            <a:off x="5429256" y="4143380"/>
            <a:ext cx="3714744" cy="2500330"/>
          </a:xfrm>
          <a:prstGeom prst="cloudCallout">
            <a:avLst>
              <a:gd name="adj1" fmla="val 13858"/>
              <a:gd name="adj2" fmla="val -102661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5572100" y="4714884"/>
            <a:ext cx="35719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 smtClean="0"/>
              <a:t>  破折号</a:t>
            </a:r>
            <a:endParaRPr lang="en-US" altLang="zh-CN" sz="3600" b="1" dirty="0" smtClean="0"/>
          </a:p>
          <a:p>
            <a:pPr eaLnBrk="0" hangingPunct="0"/>
            <a:r>
              <a:rPr lang="zh-CN" altLang="en-US" sz="3600" b="1" dirty="0" smtClean="0">
                <a:solidFill>
                  <a:srgbClr val="FF3399"/>
                </a:solidFill>
              </a:rPr>
              <a:t>叹气的声音很长</a:t>
            </a:r>
            <a:endParaRPr lang="en-US" altLang="zh-CN" sz="3600" b="1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8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8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http://pic.58pic.com/58pic/15/90/55/43B58PIC3YW_10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1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0988" y="650875"/>
            <a:ext cx="3148013" cy="4352925"/>
          </a:xfrm>
        </p:spPr>
        <p:txBody>
          <a:bodyPr vert="horz" wrap="square" lIns="91440" tIns="45720" rIns="91440" bIns="45720" numCol="1" anchor="t" anchorCtr="0" compatLnSpc="1">
            <a:normAutofit fontScale="925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翻过来，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028700" y="2003425"/>
            <a:ext cx="954088" cy="9525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内容占位符 2"/>
          <p:cNvSpPr txBox="1"/>
          <p:nvPr/>
        </p:nvSpPr>
        <p:spPr>
          <a:xfrm>
            <a:off x="3100388" y="701675"/>
            <a:ext cx="3843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翻过去，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856038" y="2074863"/>
            <a:ext cx="963613" cy="476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内容占位符 2"/>
          <p:cNvSpPr txBox="1"/>
          <p:nvPr/>
        </p:nvSpPr>
        <p:spPr>
          <a:xfrm>
            <a:off x="5835650" y="666750"/>
            <a:ext cx="3843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翻过来，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翻过去，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610350" y="3016250"/>
            <a:ext cx="963613" cy="476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内容占位符 5" descr="010432qez3dzbq33b1zje6.jpg"/>
          <p:cNvPicPr>
            <a:picLocks noChangeAspect="1"/>
          </p:cNvPicPr>
          <p:nvPr/>
        </p:nvPicPr>
        <p:blipFill>
          <a:blip r:embed="rId1"/>
          <a:srcRect t="14127" r="11761" b="11588"/>
          <a:stretch>
            <a:fillRect/>
          </a:stretch>
        </p:blipFill>
        <p:spPr>
          <a:xfrm>
            <a:off x="0" y="0"/>
            <a:ext cx="49736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内容占位符 8" descr="010439l1ob8g8sespbg0o5.jpg"/>
          <p:cNvPicPr>
            <a:picLocks noChangeAspect="1"/>
          </p:cNvPicPr>
          <p:nvPr/>
        </p:nvPicPr>
        <p:blipFill>
          <a:blip r:embed="rId2"/>
          <a:srcRect l="27460" b="3380"/>
          <a:stretch>
            <a:fillRect/>
          </a:stretch>
        </p:blipFill>
        <p:spPr>
          <a:xfrm>
            <a:off x="4627880" y="0"/>
            <a:ext cx="45161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内容占位符 9"/>
          <p:cNvSpPr txBox="1"/>
          <p:nvPr/>
        </p:nvSpPr>
        <p:spPr>
          <a:xfrm>
            <a:off x="5021580" y="298450"/>
            <a:ext cx="3601720" cy="351155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翻过去，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那地方的云，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真的像同学说的，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那么洁白柔软吗？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40388" y="1019810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156200" y="3054350"/>
            <a:ext cx="2108200" cy="127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106988" y="2500313"/>
            <a:ext cx="1612900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138738" y="3602038"/>
            <a:ext cx="2154238" cy="539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9"/>
          <p:cNvSpPr txBox="1"/>
          <p:nvPr/>
        </p:nvSpPr>
        <p:spPr>
          <a:xfrm>
            <a:off x="593090" y="304800"/>
            <a:ext cx="4055110" cy="38322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翻过来，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那地方的海，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真的像老师说的，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那么多种颜色吗？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71270" y="1021398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V="1">
            <a:off x="1271270" y="2488883"/>
            <a:ext cx="1454150" cy="111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402398" y="3054350"/>
            <a:ext cx="21685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271270" y="3602038"/>
            <a:ext cx="2133600" cy="365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 descr="http://www.51yuu.com/uploads/120802/177-120P2102931119.jpg"/>
          <p:cNvPicPr>
            <a:picLocks noChangeAspect="1"/>
          </p:cNvPicPr>
          <p:nvPr>
            <p:ph idx="1"/>
          </p:nvPr>
        </p:nvPicPr>
        <p:blipFill>
          <a:blip r:embed="rId1"/>
          <a:srcRect b="4042"/>
          <a:stretch>
            <a:fillRect/>
          </a:stretch>
        </p:blipFill>
        <p:spPr>
          <a:xfrm>
            <a:off x="-24765" y="26035"/>
            <a:ext cx="9192895" cy="6844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标题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29702" name="文本框 1"/>
          <p:cNvSpPr txBox="1"/>
          <p:nvPr/>
        </p:nvSpPr>
        <p:spPr>
          <a:xfrm>
            <a:off x="5070475" y="2132013"/>
            <a:ext cx="30734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(              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83213" y="2192338"/>
            <a:ext cx="1436687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蓝蓝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endParaRPr lang="zh-CN" altLang="en-US" dirty="0"/>
          </a:p>
        </p:txBody>
      </p:sp>
      <p:pic>
        <p:nvPicPr>
          <p:cNvPr id="30724" name="Picture 4" descr="http://pic8.nipic.com/20100720/3795628_153720861392_2.jpg"/>
          <p:cNvPicPr>
            <a:picLocks noChangeAspect="1"/>
          </p:cNvPicPr>
          <p:nvPr/>
        </p:nvPicPr>
        <p:blipFill>
          <a:blip r:embed="rId1"/>
          <a:srcRect b="3667"/>
          <a:stretch>
            <a:fillRect/>
          </a:stretch>
        </p:blipFill>
        <p:spPr>
          <a:xfrm>
            <a:off x="0" y="0"/>
            <a:ext cx="9144000" cy="6868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框 3"/>
          <p:cNvSpPr txBox="1"/>
          <p:nvPr/>
        </p:nvSpPr>
        <p:spPr>
          <a:xfrm>
            <a:off x="5486400" y="4495800"/>
            <a:ext cx="30734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(              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4419600"/>
            <a:ext cx="143668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碧绿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endParaRPr lang="zh-CN" altLang="en-US" dirty="0"/>
          </a:p>
        </p:txBody>
      </p:sp>
      <p:pic>
        <p:nvPicPr>
          <p:cNvPr id="31748" name="Picture 2" descr="http://pic21.nipic.com/20120605/9697233_160234497125_2.jpg"/>
          <p:cNvPicPr>
            <a:picLocks noChangeAspect="1"/>
          </p:cNvPicPr>
          <p:nvPr/>
        </p:nvPicPr>
        <p:blipFill>
          <a:blip r:embed="rId1"/>
          <a:srcRect b="4120"/>
          <a:stretch>
            <a:fillRect/>
          </a:stretch>
        </p:blipFill>
        <p:spPr>
          <a:xfrm>
            <a:off x="0" y="0"/>
            <a:ext cx="9144000" cy="6864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文本框 3"/>
          <p:cNvSpPr txBox="1"/>
          <p:nvPr/>
        </p:nvSpPr>
        <p:spPr>
          <a:xfrm>
            <a:off x="5699125" y="730250"/>
            <a:ext cx="3073400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(              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4400" y="739775"/>
            <a:ext cx="14366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火红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endParaRPr lang="zh-CN" altLang="en-US" dirty="0"/>
          </a:p>
        </p:txBody>
      </p:sp>
      <p:pic>
        <p:nvPicPr>
          <p:cNvPr id="32772" name="Picture 2" descr="http://pic.58pic.com/58pic/15/12/45/84v58PIC7zP_10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文本框 3"/>
          <p:cNvSpPr txBox="1"/>
          <p:nvPr/>
        </p:nvSpPr>
        <p:spPr>
          <a:xfrm>
            <a:off x="5500688" y="4921250"/>
            <a:ext cx="3074987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(              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49925" y="4984750"/>
            <a:ext cx="143668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金黄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43012" descr="nature_sz_216_okinawa_japan_sky_and_sea_1920x1200_5827_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14800" cy="3667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43014" descr="3019387_13074870700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0"/>
            <a:ext cx="50292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43016" descr="7822008_201208291546070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3657600"/>
            <a:ext cx="476250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 descr="ecf55938216bbff9bd1606e8232e_624_38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40288" y="14288"/>
            <a:ext cx="42862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6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科学知识我知道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316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2533650"/>
            <a:ext cx="6097588" cy="452755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Tx/>
              <a:buNone/>
            </a:pPr>
            <a:r>
              <a:rPr lang="en-US" altLang="zh-CN" dirty="0" smtClean="0"/>
              <a:t>     </a:t>
            </a:r>
            <a:r>
              <a:rPr lang="en-US" altLang="zh-CN" sz="2400" dirty="0" err="1" smtClean="0"/>
              <a:t>人们常喜欢用蓝色来形容海洋</a:t>
            </a:r>
            <a:r>
              <a:rPr lang="en-US" altLang="zh-CN" sz="2400" dirty="0" smtClean="0"/>
              <a:t>。</a:t>
            </a:r>
            <a:r>
              <a:rPr lang="en-US" altLang="zh-CN" sz="2400" dirty="0" err="1" smtClean="0"/>
              <a:t>其实海水的颜色，从深蓝到碧绿，从微黄到棕红，甚至还有白色的，黑色的，并非只是蓝色</a:t>
            </a:r>
            <a:r>
              <a:rPr lang="en-US" altLang="zh-CN" sz="2400" dirty="0" smtClean="0"/>
              <a:t>。</a:t>
            </a:r>
            <a:r>
              <a:rPr lang="en-US" altLang="zh-CN" dirty="0" smtClean="0"/>
              <a:t> </a:t>
            </a:r>
            <a:endParaRPr lang="en-US" altLang="zh-CN" dirty="0" smtClean="0"/>
          </a:p>
          <a:p>
            <a:pPr marL="0" indent="0" eaLnBrk="1" hangingPunct="1">
              <a:spcBef>
                <a:spcPts val="0"/>
              </a:spcBef>
              <a:buFontTx/>
              <a:buNone/>
            </a:pPr>
            <a:r>
              <a:rPr lang="en-US" altLang="zh-CN" dirty="0" smtClean="0"/>
              <a:t>       </a:t>
            </a:r>
            <a:r>
              <a:rPr lang="en-US" altLang="zh-CN" sz="2400" dirty="0" err="1" smtClean="0"/>
              <a:t>原来，海水和普通水一样，都是无色透明的，而海水会反射太阳光的颜色</a:t>
            </a:r>
            <a:r>
              <a:rPr lang="en-US" altLang="zh-CN" sz="2400" dirty="0" smtClean="0"/>
              <a:t>。</a:t>
            </a:r>
            <a:r>
              <a:rPr lang="en-US" altLang="zh-CN" sz="2400" dirty="0" err="1" smtClean="0"/>
              <a:t>大家知道，太阳光由红、橙、黄、绿、青、蓝、紫七种颜色组成，海水对不同光的吸收、反射和散射的程度也不同</a:t>
            </a:r>
            <a:r>
              <a:rPr lang="en-US" altLang="zh-CN" sz="2400" dirty="0" smtClean="0"/>
              <a:t>。</a:t>
            </a:r>
            <a:endParaRPr lang="en-US" altLang="zh-CN" sz="2400" dirty="0" smtClean="0"/>
          </a:p>
          <a:p>
            <a:pPr marL="0" indent="0" eaLnBrk="1" hangingPunct="1">
              <a:spcBef>
                <a:spcPts val="0"/>
              </a:spcBef>
              <a:buFontTx/>
              <a:buNone/>
            </a:pPr>
            <a:r>
              <a:rPr lang="en-US" altLang="zh-CN" sz="2400" dirty="0" smtClean="0"/>
              <a:t>       </a:t>
            </a:r>
            <a:r>
              <a:rPr lang="en-US" altLang="zh-CN" sz="2400" dirty="0" err="1" smtClean="0"/>
              <a:t>所以，我们就能看见各种颜色的海洋啦</a:t>
            </a:r>
            <a:r>
              <a:rPr lang="en-US" altLang="zh-CN" sz="2400" dirty="0" smtClean="0"/>
              <a:t>。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>
            <a:off x="1447800" y="1295400"/>
            <a:ext cx="4038600" cy="4114800"/>
            <a:chOff x="0" y="0"/>
            <a:chExt cx="1392" cy="1440"/>
          </a:xfrm>
        </p:grpSpPr>
        <p:sp>
          <p:nvSpPr>
            <p:cNvPr id="5130" name="Rectangle 4"/>
            <p:cNvSpPr/>
            <p:nvPr/>
          </p:nvSpPr>
          <p:spPr>
            <a:xfrm>
              <a:off x="0" y="0"/>
              <a:ext cx="1392" cy="1440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Line 5"/>
            <p:cNvSpPr/>
            <p:nvPr/>
          </p:nvSpPr>
          <p:spPr>
            <a:xfrm>
              <a:off x="48" y="720"/>
              <a:ext cx="134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132" name="Line 6"/>
            <p:cNvSpPr/>
            <p:nvPr/>
          </p:nvSpPr>
          <p:spPr>
            <a:xfrm>
              <a:off x="672" y="0"/>
              <a:ext cx="0" cy="14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5123" name="Text Box 7"/>
          <p:cNvSpPr txBox="1"/>
          <p:nvPr/>
        </p:nvSpPr>
        <p:spPr>
          <a:xfrm>
            <a:off x="1905000" y="1554163"/>
            <a:ext cx="2786063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0" b="1" dirty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20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14" descr="RX_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105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WordArt 15"/>
          <p:cNvSpPr>
            <a:spLocks noTextEdit="1"/>
          </p:cNvSpPr>
          <p:nvPr/>
        </p:nvSpPr>
        <p:spPr>
          <a:xfrm>
            <a:off x="947738" y="261938"/>
            <a:ext cx="2141537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14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我会写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0" y="1066800"/>
            <a:ext cx="1828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光明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1981200"/>
            <a:ext cx="1828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明亮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0" y="2895600"/>
            <a:ext cx="1828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明白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2600" y="2209800"/>
            <a:ext cx="2438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7200" b="1" dirty="0">
                <a:latin typeface="Arial" panose="020B0604020202020204" pitchFamily="34" charset="0"/>
                <a:ea typeface="宋体" panose="02010600030101010101" pitchFamily="2" charset="-122"/>
              </a:rPr>
              <a:t>明天</a:t>
            </a:r>
            <a:endParaRPr lang="en-US" altLang="zh-CN" sz="7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内容占位符 10245" descr="y1"/>
          <p:cNvPicPr>
            <a:picLocks noGrp="1" noChangeAspect="1"/>
          </p:cNvPicPr>
          <p:nvPr>
            <p:ph idx="1"/>
          </p:nvPr>
        </p:nvPicPr>
        <p:blipFill>
          <a:blip r:embed="rId1"/>
          <a:srcRect b="6667"/>
          <a:stretch>
            <a:fillRect/>
          </a:stretch>
        </p:blipFill>
        <p:spPr>
          <a:xfrm>
            <a:off x="-31750" y="0"/>
            <a:ext cx="9155113" cy="6900863"/>
          </a:xfrm>
        </p:spPr>
      </p:pic>
      <p:sp>
        <p:nvSpPr>
          <p:cNvPr id="5" name="文本框 4"/>
          <p:cNvSpPr txBox="1"/>
          <p:nvPr/>
        </p:nvSpPr>
        <p:spPr>
          <a:xfrm>
            <a:off x="900113" y="1136650"/>
            <a:ext cx="4281487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(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蓝蓝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碧绿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火红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金黄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的大海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4400" y="990600"/>
            <a:ext cx="4572000" cy="2176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那地方的海，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真的像老师说的，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那么多种颜色吗？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752600" y="533400"/>
            <a:ext cx="5749925" cy="50784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翻过去，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哎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睡不着。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那地方的云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真的像同学说的，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那么洁白柔软吗？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843" name="矩形 3"/>
          <p:cNvSpPr/>
          <p:nvPr/>
        </p:nvSpPr>
        <p:spPr>
          <a:xfrm>
            <a:off x="41148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矩形 4"/>
          <p:cNvSpPr/>
          <p:nvPr/>
        </p:nvSpPr>
        <p:spPr>
          <a:xfrm>
            <a:off x="34290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矩形 5"/>
          <p:cNvSpPr/>
          <p:nvPr/>
        </p:nvSpPr>
        <p:spPr>
          <a:xfrm>
            <a:off x="48006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矩形 6"/>
          <p:cNvSpPr/>
          <p:nvPr/>
        </p:nvSpPr>
        <p:spPr>
          <a:xfrm>
            <a:off x="54864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5" descr="u=2904594379,2629188544&amp;fm=2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958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2" descr="20160507205754_uPKm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0"/>
            <a:ext cx="4305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5562600"/>
            <a:ext cx="9067800" cy="1463040"/>
          </a:xfrm>
          <a:prstGeom prst="rect">
            <a:avLst/>
          </a:prstGeom>
          <a:solidFill>
            <a:srgbClr val="D2F8F5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那地方的云像 </a:t>
            </a:r>
            <a:r>
              <a:rPr lang="zh-CN" altLang="en-US" sz="4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洁白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柔软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TextBox 6"/>
          <p:cNvSpPr txBox="1"/>
          <p:nvPr/>
        </p:nvSpPr>
        <p:spPr>
          <a:xfrm>
            <a:off x="6019800" y="3886200"/>
            <a:ext cx="31242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4" descr="u=546684198,1581752284&amp;fm=20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768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2" descr="u=3083260523,3176042849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895600"/>
            <a:ext cx="41910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4" descr="u=642289245,4101956967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52400"/>
            <a:ext cx="42672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0" y="5562600"/>
            <a:ext cx="9067800" cy="1463040"/>
          </a:xfrm>
          <a:prstGeom prst="rect">
            <a:avLst/>
          </a:prstGeom>
          <a:solidFill>
            <a:srgbClr val="D2F8F5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那地方的云像 </a:t>
            </a:r>
            <a:r>
              <a:rPr lang="zh-CN" altLang="en-US" sz="4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洁白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柔软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" descr="330722-1411240922039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244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2" descr="u=4218004103,4172407212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0"/>
            <a:ext cx="44196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" descr="u=1554328395,1188039365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971800"/>
            <a:ext cx="44196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5562600"/>
            <a:ext cx="9067800" cy="1463040"/>
          </a:xfrm>
          <a:prstGeom prst="rect">
            <a:avLst/>
          </a:prstGeom>
          <a:solidFill>
            <a:srgbClr val="D2F8F5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那地方的云像 </a:t>
            </a:r>
            <a:r>
              <a:rPr lang="zh-CN" altLang="en-US" sz="4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洁白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柔软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1" descr="11-140G1115621F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19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2" descr="4faa1867hc8181dc6b2bc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" descr="62c55f48h8d4a94dfadd0&amp;6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362200"/>
            <a:ext cx="4724400" cy="449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4" descr="db0b339b033b5bb541e6c19f37d3d539b600bc5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0"/>
            <a:ext cx="47244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5380038"/>
            <a:ext cx="9067800" cy="1463040"/>
          </a:xfrm>
          <a:prstGeom prst="rect">
            <a:avLst/>
          </a:prstGeom>
          <a:solidFill>
            <a:srgbClr val="D2F8F5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那地方的云像 </a:t>
            </a:r>
            <a:r>
              <a:rPr lang="zh-CN" altLang="en-US" sz="4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洁白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柔软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752600" y="533400"/>
            <a:ext cx="5749925" cy="50784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翻过去，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哎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睡不着。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那地方的云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真的像同学说的，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那么洁白柔软吗？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963" name="矩形 3"/>
          <p:cNvSpPr/>
          <p:nvPr/>
        </p:nvSpPr>
        <p:spPr>
          <a:xfrm>
            <a:off x="41148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矩形 4"/>
          <p:cNvSpPr/>
          <p:nvPr/>
        </p:nvSpPr>
        <p:spPr>
          <a:xfrm>
            <a:off x="34290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矩形 5"/>
          <p:cNvSpPr/>
          <p:nvPr/>
        </p:nvSpPr>
        <p:spPr>
          <a:xfrm>
            <a:off x="48006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矩形 6"/>
          <p:cNvSpPr/>
          <p:nvPr/>
        </p:nvSpPr>
        <p:spPr>
          <a:xfrm>
            <a:off x="5486400" y="541020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内容占位符 5" descr="010432qez3dzbq33b1zje6.jpg"/>
          <p:cNvPicPr>
            <a:picLocks noChangeAspect="1"/>
          </p:cNvPicPr>
          <p:nvPr/>
        </p:nvPicPr>
        <p:blipFill>
          <a:blip r:embed="rId1"/>
          <a:srcRect t="14127" r="11761" b="11588"/>
          <a:stretch>
            <a:fillRect/>
          </a:stretch>
        </p:blipFill>
        <p:spPr>
          <a:xfrm>
            <a:off x="0" y="0"/>
            <a:ext cx="49736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内容占位符 8" descr="010439l1ob8g8sespbg0o5.jpg"/>
          <p:cNvPicPr>
            <a:picLocks noChangeAspect="1"/>
          </p:cNvPicPr>
          <p:nvPr/>
        </p:nvPicPr>
        <p:blipFill>
          <a:blip r:embed="rId2"/>
          <a:srcRect l="27460" b="2824"/>
          <a:stretch>
            <a:fillRect/>
          </a:stretch>
        </p:blipFill>
        <p:spPr>
          <a:xfrm>
            <a:off x="4627880" y="0"/>
            <a:ext cx="45161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内容占位符 9"/>
          <p:cNvSpPr txBox="1"/>
          <p:nvPr/>
        </p:nvSpPr>
        <p:spPr>
          <a:xfrm>
            <a:off x="5021580" y="298450"/>
            <a:ext cx="3802380" cy="358711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翻过去，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那地方的云，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真的像同学说的，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那么洁白柔软吗？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446713" y="1111250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9"/>
          <p:cNvSpPr txBox="1"/>
          <p:nvPr/>
        </p:nvSpPr>
        <p:spPr>
          <a:xfrm>
            <a:off x="870585" y="304800"/>
            <a:ext cx="3930015" cy="358013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翻过来，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那地方的海，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真的像老师说的，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那么多种颜色吗？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593975" y="1017588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http://www.tt711.com/img/aHR0cDovL2ltZy5iYnMuY25odWJlaS5jb20vZm9ydW0vMjAxMTA1LzIyLzA5Mjk1MGZnM3F5aGdjcXEzZjJ3NmYuZ2lm.jpg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3311525"/>
            <a:ext cx="1785938" cy="314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4" descr="u=3271623014,2367049690&amp;fm=2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4495800"/>
            <a:ext cx="44196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15171734_141122778000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8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TextBox 2"/>
          <p:cNvSpPr txBox="1"/>
          <p:nvPr/>
        </p:nvSpPr>
        <p:spPr>
          <a:xfrm>
            <a:off x="4648200" y="152400"/>
            <a:ext cx="4343400" cy="21240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那地方的花，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真的像爸爸说的，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3" name="图片 3" descr="u=854973573,2933805076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514600"/>
            <a:ext cx="44196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Box 2"/>
          <p:cNvSpPr txBox="1"/>
          <p:nvPr/>
        </p:nvSpPr>
        <p:spPr>
          <a:xfrm>
            <a:off x="4648200" y="0"/>
            <a:ext cx="4495800" cy="21240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那地方的水，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真的像妈妈说的，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5" name="图片 3" descr="005DVpA2gy6Tv1b07kWfe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2667000"/>
            <a:ext cx="42672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4" descr="21196833_21196833_13692261844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82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直线连接符 21"/>
          <p:cNvSpPr/>
          <p:nvPr/>
        </p:nvSpPr>
        <p:spPr>
          <a:xfrm flipV="1">
            <a:off x="395288" y="177323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6147" name="Picture 7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1255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5"/>
          <p:cNvSpPr txBox="1"/>
          <p:nvPr/>
        </p:nvSpPr>
        <p:spPr>
          <a:xfrm>
            <a:off x="323850" y="1514475"/>
            <a:ext cx="882015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听老师读课文，用心思考下面问题：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、为什么“我”睡不着？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、你有这样的心情吗？和大家说一说。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1" descr="3969526_09581682900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Box 2"/>
          <p:cNvSpPr txBox="1"/>
          <p:nvPr/>
        </p:nvSpPr>
        <p:spPr>
          <a:xfrm>
            <a:off x="4648200" y="152400"/>
            <a:ext cx="4343400" cy="21240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那地方的山，真的像爷爷说的，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1" descr="u=653951757,93129419&amp;fm=2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TextBox 2"/>
          <p:cNvSpPr txBox="1"/>
          <p:nvPr/>
        </p:nvSpPr>
        <p:spPr>
          <a:xfrm>
            <a:off x="4800600" y="0"/>
            <a:ext cx="4343400" cy="21240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那地方的树，真的像奶奶说的，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4400" u="sng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4" name="图片 1" descr="u=201565320,1328542239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209800"/>
            <a:ext cx="4343400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3" descr="剪切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0" y="0"/>
            <a:ext cx="4648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4" descr="IMG_10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0"/>
            <a:ext cx="4876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8" name="TextBox 3"/>
          <p:cNvSpPr txBox="1"/>
          <p:nvPr/>
        </p:nvSpPr>
        <p:spPr>
          <a:xfrm>
            <a:off x="381000" y="304800"/>
            <a:ext cx="5257800" cy="47085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翻过来，</a:t>
            </a:r>
            <a:endParaRPr lang="en-US" altLang="zh-CN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翻过去，</a:t>
            </a:r>
            <a:endParaRPr lang="en-US" altLang="zh-CN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en-US" altLang="zh-CN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———</a:t>
            </a:r>
            <a:endParaRPr lang="en-US" altLang="zh-CN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到底什么时候，</a:t>
            </a:r>
            <a:endParaRPr lang="en-US" altLang="zh-CN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才天亮呢？</a:t>
            </a:r>
            <a:endParaRPr lang="zh-CN" altLang="en-US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内容占位符 5" descr="010432qez3dzbq33b1zje6.jpg"/>
          <p:cNvPicPr>
            <a:picLocks noChangeAspect="1"/>
          </p:cNvPicPr>
          <p:nvPr/>
        </p:nvPicPr>
        <p:blipFill>
          <a:blip r:embed="rId1"/>
          <a:srcRect t="60796" r="11761" b="11588"/>
          <a:stretch>
            <a:fillRect/>
          </a:stretch>
        </p:blipFill>
        <p:spPr>
          <a:xfrm>
            <a:off x="4105910" y="4053840"/>
            <a:ext cx="5037455" cy="284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8" name="TextBox 3"/>
          <p:cNvSpPr txBox="1"/>
          <p:nvPr/>
        </p:nvSpPr>
        <p:spPr>
          <a:xfrm>
            <a:off x="381000" y="304800"/>
            <a:ext cx="5257800" cy="374904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翻过来，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翻过去，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en-US" altLang="zh-CN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3108960"/>
            <a:ext cx="5257800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到底什么时候，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 eaLnBrk="1" hangingPunct="1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才天亮呢？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3135" y="2036445"/>
            <a:ext cx="140716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rgbClr val="000099"/>
                </a:solidFill>
              </a:rPr>
              <a:t>无奈</a:t>
            </a:r>
            <a:endParaRPr lang="zh-CN" altLang="en-US" sz="4800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内容占位符 5" descr="010432qez3dzbq33b1zje6.jpg"/>
          <p:cNvPicPr>
            <a:picLocks noChangeAspect="1"/>
          </p:cNvPicPr>
          <p:nvPr/>
        </p:nvPicPr>
        <p:blipFill>
          <a:blip r:embed="rId1"/>
          <a:srcRect t="60796" r="11761" b="11588"/>
          <a:stretch>
            <a:fillRect/>
          </a:stretch>
        </p:blipFill>
        <p:spPr>
          <a:xfrm>
            <a:off x="4105910" y="4053840"/>
            <a:ext cx="5037455" cy="284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8" name="TextBox 3"/>
          <p:cNvSpPr txBox="1"/>
          <p:nvPr/>
        </p:nvSpPr>
        <p:spPr>
          <a:xfrm>
            <a:off x="381000" y="304800"/>
            <a:ext cx="5257800" cy="374904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翻过来，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翻过去，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en-US" altLang="zh-CN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3108960"/>
            <a:ext cx="5257800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到底什么时候，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 eaLnBrk="1" hangingPunct="1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才天亮呢？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250" y="5008880"/>
            <a:ext cx="140716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rgbClr val="000099"/>
                </a:solidFill>
              </a:rPr>
              <a:t>着急</a:t>
            </a:r>
            <a:endParaRPr lang="zh-CN" altLang="en-US" sz="4800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8130" name="图片 35841" descr="i_1_2247957218x217253549_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35842"/>
          <p:cNvSpPr txBox="1"/>
          <p:nvPr/>
        </p:nvSpPr>
        <p:spPr>
          <a:xfrm>
            <a:off x="1600200" y="2209800"/>
            <a:ext cx="6553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你有过这样的心情吗？和同学说一说。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矩形 35843"/>
          <p:cNvSpPr>
            <a:spLocks noTextEdit="1"/>
          </p:cNvSpPr>
          <p:nvPr/>
        </p:nvSpPr>
        <p:spPr>
          <a:xfrm>
            <a:off x="685800" y="381000"/>
            <a:ext cx="1905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讨论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Text Box 3"/>
          <p:cNvSpPr txBox="1"/>
          <p:nvPr/>
        </p:nvSpPr>
        <p:spPr>
          <a:xfrm>
            <a:off x="1692275" y="1976438"/>
            <a:ext cx="496728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同学们，明天我们也可以远足了，你们又会因为什么而睡不着觉呢？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直线连接符 21"/>
          <p:cNvSpPr/>
          <p:nvPr/>
        </p:nvSpPr>
        <p:spPr>
          <a:xfrm flipV="1">
            <a:off x="323850" y="1484313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49156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83661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43313" y="1071563"/>
            <a:ext cx="482123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50179" name="Rectangle 3"/>
          <p:cNvSpPr>
            <a:spLocks noGrp="1"/>
          </p:cNvSpPr>
          <p:nvPr>
            <p:ph idx="4294967295"/>
          </p:nvPr>
        </p:nvSpPr>
        <p:spPr>
          <a:xfrm>
            <a:off x="468313" y="765175"/>
            <a:ext cx="8229600" cy="4525963"/>
          </a:xfrm>
        </p:spPr>
        <p:txBody>
          <a:bodyPr vert="horz" wrap="square" lIns="91440" tIns="45720" rIns="91440" bIns="45720" anchor="t"/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明天要远足 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翻过来， 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唉</a:t>
            </a:r>
            <a:r>
              <a:rPr lang="en-US" altLang="zh-CN" sz="2800" b="1" dirty="0"/>
              <a:t>—— </a:t>
            </a:r>
            <a:endParaRPr lang="en-US" altLang="zh-CN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睡不着。 </a:t>
            </a:r>
            <a:r>
              <a:rPr lang="zh-CN" altLang="en-US" sz="2800" b="1" u="sng" dirty="0"/>
              <a:t>        </a:t>
            </a:r>
            <a:r>
              <a:rPr lang="zh-CN" altLang="en-US" sz="2800" b="1" dirty="0"/>
              <a:t> </a:t>
            </a:r>
            <a:r>
              <a:rPr lang="zh-CN" altLang="en-US" sz="2800" b="1" u="sng" dirty="0"/>
              <a:t>                     </a:t>
            </a:r>
            <a:endParaRPr lang="zh-CN" altLang="en-US" sz="2800" b="1" u="sng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u="sng" dirty="0"/>
              <a:t>                 </a:t>
            </a:r>
            <a:r>
              <a:rPr lang="zh-CN" altLang="en-US" sz="2800" b="1" dirty="0"/>
              <a:t> 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u="sng" dirty="0"/>
              <a:t>                      </a:t>
            </a:r>
            <a:r>
              <a:rPr lang="zh-CN" altLang="en-US" sz="2800" b="1" dirty="0"/>
              <a:t>             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翻过去 ，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唉</a:t>
            </a:r>
            <a:r>
              <a:rPr lang="en-US" altLang="zh-CN" sz="2800" b="1" dirty="0"/>
              <a:t>—— </a:t>
            </a:r>
            <a:endParaRPr lang="en-US" altLang="zh-CN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睡不着  。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u="sng" dirty="0"/>
              <a:t>                                                        </a:t>
            </a:r>
            <a:endParaRPr lang="zh-CN" altLang="en-US" sz="2800" b="1" u="sng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翻过来，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 翻过去 ，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唉</a:t>
            </a:r>
            <a:r>
              <a:rPr lang="en-US" altLang="zh-CN" sz="2800" b="1" dirty="0"/>
              <a:t>—— </a:t>
            </a:r>
            <a:r>
              <a:rPr lang="zh-CN" altLang="en-US" sz="2800" b="1" dirty="0"/>
              <a:t>到底什么时候 ，才天亮呢？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2484438" y="1341438"/>
            <a:ext cx="4038600" cy="4114800"/>
            <a:chOff x="0" y="0"/>
            <a:chExt cx="1392" cy="1440"/>
          </a:xfrm>
        </p:grpSpPr>
        <p:sp>
          <p:nvSpPr>
            <p:cNvPr id="51207" name="Rectangle 4"/>
            <p:cNvSpPr/>
            <p:nvPr/>
          </p:nvSpPr>
          <p:spPr>
            <a:xfrm>
              <a:off x="0" y="0"/>
              <a:ext cx="1392" cy="1440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8" name="Line 5"/>
            <p:cNvSpPr/>
            <p:nvPr/>
          </p:nvSpPr>
          <p:spPr>
            <a:xfrm>
              <a:off x="48" y="720"/>
              <a:ext cx="134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1209" name="Line 6"/>
            <p:cNvSpPr/>
            <p:nvPr/>
          </p:nvSpPr>
          <p:spPr>
            <a:xfrm>
              <a:off x="672" y="0"/>
              <a:ext cx="0" cy="14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51203" name="Text Box 7"/>
          <p:cNvSpPr txBox="1"/>
          <p:nvPr/>
        </p:nvSpPr>
        <p:spPr>
          <a:xfrm>
            <a:off x="3059113" y="1773238"/>
            <a:ext cx="2786062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0" b="1" dirty="0"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20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04" name="组合 9"/>
          <p:cNvGrpSpPr/>
          <p:nvPr/>
        </p:nvGrpSpPr>
        <p:grpSpPr>
          <a:xfrm>
            <a:off x="0" y="0"/>
            <a:ext cx="3089275" cy="1052513"/>
            <a:chOff x="0" y="0"/>
            <a:chExt cx="3089275" cy="1052513"/>
          </a:xfrm>
        </p:grpSpPr>
        <p:pic>
          <p:nvPicPr>
            <p:cNvPr id="51205" name="Picture 14" descr="RX_0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14400" cy="10525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6" name="WordArt 15"/>
            <p:cNvSpPr>
              <a:spLocks noTextEdit="1"/>
            </p:cNvSpPr>
            <p:nvPr/>
          </p:nvSpPr>
          <p:spPr>
            <a:xfrm>
              <a:off x="947738" y="261938"/>
              <a:ext cx="2141537" cy="5905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9014"/>
                </a:avLst>
              </a:prstTxWarp>
              <a:normAutofit/>
            </a:bodyPr>
            <a:p>
              <a:pPr algn="ctr"/>
              <a:r>
                <a:rPr lang="zh-CN" altLang="en-US" sz="3600">
                  <a:ln w="12700" cap="flat" cmpd="sng">
                    <a:solidFill>
                      <a:srgbClr val="3333CC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B2B2B2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我会写</a:t>
              </a:r>
              <a:endPara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066800" y="1447800"/>
            <a:ext cx="3611563" cy="4114800"/>
            <a:chOff x="0" y="0"/>
            <a:chExt cx="1392" cy="1440"/>
          </a:xfrm>
        </p:grpSpPr>
        <p:sp>
          <p:nvSpPr>
            <p:cNvPr id="52235" name="Rectangle 4"/>
            <p:cNvSpPr/>
            <p:nvPr/>
          </p:nvSpPr>
          <p:spPr>
            <a:xfrm>
              <a:off x="0" y="0"/>
              <a:ext cx="1392" cy="1440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36" name="Line 5"/>
            <p:cNvSpPr/>
            <p:nvPr/>
          </p:nvSpPr>
          <p:spPr>
            <a:xfrm>
              <a:off x="48" y="720"/>
              <a:ext cx="134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2237" name="Line 6"/>
            <p:cNvSpPr/>
            <p:nvPr/>
          </p:nvSpPr>
          <p:spPr>
            <a:xfrm>
              <a:off x="672" y="0"/>
              <a:ext cx="0" cy="14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52227" name="Text Box 7"/>
          <p:cNvSpPr txBox="1"/>
          <p:nvPr/>
        </p:nvSpPr>
        <p:spPr>
          <a:xfrm>
            <a:off x="1404938" y="1828800"/>
            <a:ext cx="2786062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0" b="1" dirty="0"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endParaRPr lang="zh-CN" altLang="en-US" sz="20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228" name="Picture 14" descr="RX_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105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WordArt 15"/>
          <p:cNvSpPr>
            <a:spLocks noTextEdit="1"/>
          </p:cNvSpPr>
          <p:nvPr/>
        </p:nvSpPr>
        <p:spPr>
          <a:xfrm>
            <a:off x="947738" y="261938"/>
            <a:ext cx="2141537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14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我会写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029200" y="1524000"/>
            <a:ext cx="3611563" cy="4114800"/>
            <a:chOff x="0" y="0"/>
            <a:chExt cx="1392" cy="1440"/>
          </a:xfrm>
        </p:grpSpPr>
        <p:sp>
          <p:nvSpPr>
            <p:cNvPr id="52232" name="Rectangle 4"/>
            <p:cNvSpPr/>
            <p:nvPr/>
          </p:nvSpPr>
          <p:spPr>
            <a:xfrm>
              <a:off x="0" y="0"/>
              <a:ext cx="1392" cy="1440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33" name="Line 5"/>
            <p:cNvSpPr/>
            <p:nvPr/>
          </p:nvSpPr>
          <p:spPr>
            <a:xfrm>
              <a:off x="48" y="720"/>
              <a:ext cx="134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2234" name="Line 6"/>
            <p:cNvSpPr/>
            <p:nvPr/>
          </p:nvSpPr>
          <p:spPr>
            <a:xfrm>
              <a:off x="672" y="0"/>
              <a:ext cx="0" cy="14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52231" name="Text Box 7"/>
          <p:cNvSpPr txBox="1"/>
          <p:nvPr/>
        </p:nvSpPr>
        <p:spPr>
          <a:xfrm>
            <a:off x="5410200" y="2011363"/>
            <a:ext cx="2786063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0" b="1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20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02895" y="1621790"/>
            <a:ext cx="3260090" cy="4279900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翻过来，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那地方的海，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真的像老师说的，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那么多种颜色吗？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矩形 10"/>
          <p:cNvSpPr/>
          <p:nvPr/>
        </p:nvSpPr>
        <p:spPr>
          <a:xfrm>
            <a:off x="2817813" y="355600"/>
            <a:ext cx="514032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6600" b="1" dirty="0">
                <a:latin typeface="Arial" panose="020B0604020202020204" pitchFamily="34" charset="0"/>
                <a:ea typeface="宋体" panose="02010600030101010101" pitchFamily="2" charset="-122"/>
              </a:rPr>
              <a:t>9.</a:t>
            </a:r>
            <a:r>
              <a:rPr lang="zh-CN" altLang="en-US" sz="6600" b="1" dirty="0">
                <a:latin typeface="Arial" panose="020B0604020202020204" pitchFamily="34" charset="0"/>
                <a:ea typeface="宋体" panose="02010600030101010101" pitchFamily="2" charset="-122"/>
              </a:rPr>
              <a:t>明天要远足</a:t>
            </a:r>
            <a:endParaRPr lang="en-US" altLang="zh-CN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内容占位符 9"/>
          <p:cNvSpPr txBox="1"/>
          <p:nvPr/>
        </p:nvSpPr>
        <p:spPr>
          <a:xfrm>
            <a:off x="3562985" y="1693545"/>
            <a:ext cx="3134995" cy="43446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翻过去，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睡不着。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那地方的云，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真的像同学说的，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那么洁白柔软吗？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内容占位符 9"/>
          <p:cNvSpPr txBox="1"/>
          <p:nvPr/>
        </p:nvSpPr>
        <p:spPr>
          <a:xfrm>
            <a:off x="6697980" y="1693545"/>
            <a:ext cx="2764155" cy="4352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翻过来，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翻过去，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到底什么时候，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才天亮呢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16200000" flipH="1">
            <a:off x="1163320" y="3545523"/>
            <a:ext cx="3873500" cy="2540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4497229" y="3546316"/>
            <a:ext cx="3873500" cy="2381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01688" y="2459038"/>
            <a:ext cx="547688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73525" y="2457450"/>
            <a:ext cx="547688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410450" y="2779395"/>
            <a:ext cx="547688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124835" y="1693545"/>
            <a:ext cx="438150" cy="3962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②</a:t>
            </a:r>
            <a:endParaRPr lang="zh-CN" altLang="en-US" sz="20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3810" y="1762760"/>
            <a:ext cx="401955" cy="396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③</a:t>
            </a:r>
            <a:endParaRPr lang="zh-CN" altLang="en-US" sz="20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55" y="1693545"/>
            <a:ext cx="438150" cy="3962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①</a:t>
            </a:r>
            <a:endParaRPr lang="zh-CN" altLang="en-US" sz="20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6" name="Text Box 6"/>
          <p:cNvSpPr txBox="1"/>
          <p:nvPr/>
        </p:nvSpPr>
        <p:spPr>
          <a:xfrm>
            <a:off x="1331913" y="2641600"/>
            <a:ext cx="6875462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600" b="1" dirty="0">
                <a:latin typeface="华文行楷" pitchFamily="2" charset="-122"/>
                <a:ea typeface="华文行楷" pitchFamily="2" charset="-122"/>
              </a:rPr>
              <a:t>　　同学们喜欢外边的世界吗？可以在爸爸妈妈的陪同下多出去走走。</a:t>
            </a:r>
            <a:endParaRPr lang="zh-CN" altLang="zh-CN" sz="36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3251" name="直线连接符 21"/>
          <p:cNvSpPr/>
          <p:nvPr/>
        </p:nvSpPr>
        <p:spPr>
          <a:xfrm flipV="1">
            <a:off x="466725" y="184467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53252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19697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/>
      <p:bldP spid="25606" grpId="1" bldLvl="0"/>
      <p:bldP spid="25606" grpId="2" bldLvl="0"/>
      <p:bldP spid="25606" grpId="3" bldLvl="0"/>
      <p:bldP spid="25606" grpId="4" bldLvl="0"/>
      <p:bldP spid="25606" grpId="5" bldLvl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4276" name="Picture 4" descr="方素珍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0"/>
            <a:ext cx="8686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图片 33798" descr="i_1_2247957218x217253549_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33801"/>
          <p:cNvSpPr/>
          <p:nvPr/>
        </p:nvSpPr>
        <p:spPr>
          <a:xfrm>
            <a:off x="838200" y="1862138"/>
            <a:ext cx="7672388" cy="28638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读文要求：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）读准字音，遇到不认识的字借助拼音多读几遍。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）把这首儿歌读通顺。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图片 38916" descr="6ec8ccd0gw1e5d4d6uxzwj20q90pbwm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62200"/>
            <a:ext cx="44196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38917"/>
          <p:cNvSpPr txBox="1"/>
          <p:nvPr/>
        </p:nvSpPr>
        <p:spPr>
          <a:xfrm>
            <a:off x="4724400" y="762000"/>
            <a:ext cx="38862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翻过来，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睡不着。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那地方的海，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真的像老师说的，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那么多种颜色吗？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图片 39937" descr="6ec8ccd0gw1e5d4d6uxzwj20q90pbwm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62200"/>
            <a:ext cx="44196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39938"/>
          <p:cNvSpPr txBox="1"/>
          <p:nvPr/>
        </p:nvSpPr>
        <p:spPr>
          <a:xfrm>
            <a:off x="4724400" y="762000"/>
            <a:ext cx="38862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翻过来，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睡不着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那地方的海，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真的像老师说的，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那么多种颜色吗？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1066800" y="381000"/>
            <a:ext cx="1905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9600" b="1" dirty="0">
                <a:solidFill>
                  <a:srgbClr val="FF7C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</a:t>
            </a:r>
            <a:endParaRPr lang="zh-CN" altLang="en-US" sz="9600" b="1" dirty="0">
              <a:solidFill>
                <a:srgbClr val="FF7C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5588" y="839788"/>
            <a:ext cx="17399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目字旁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2" descr="IMG_1071_看图王.JPG"/>
          <p:cNvPicPr>
            <a:picLocks noChangeAspect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125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62000" y="533400"/>
            <a:ext cx="7924800" cy="18621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目</a:t>
            </a: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+</a:t>
            </a: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垂</a:t>
            </a: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睡 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2590800"/>
            <a:ext cx="7543800" cy="646113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所有“目字旁”的生字都与眼睛有关。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000" y="3352800"/>
            <a:ext cx="1905000" cy="3140075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睡觉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午睡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沉睡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200" y="2362200"/>
            <a:ext cx="4876800" cy="18621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睡不着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6" grpId="0" animBg="1"/>
      <p:bldP spid="6" grpId="1" animBg="1"/>
      <p:bldP spid="10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2163</Words>
  <Application>WPS 演示</Application>
  <PresentationFormat>全屏显示(4:3)</PresentationFormat>
  <Paragraphs>423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5" baseType="lpstr">
      <vt:lpstr>Arial</vt:lpstr>
      <vt:lpstr>宋体</vt:lpstr>
      <vt:lpstr>Wingdings</vt:lpstr>
      <vt:lpstr>楷体_GB2312</vt:lpstr>
      <vt:lpstr>楷体</vt:lpstr>
      <vt:lpstr>Times New Roman</vt:lpstr>
      <vt:lpstr>FuturaBlack BT</vt:lpstr>
      <vt:lpstr>Calibri</vt:lpstr>
      <vt:lpstr>华文行楷</vt:lpstr>
      <vt:lpstr>新宋体</vt:lpstr>
      <vt:lpstr>微软雅黑</vt:lpstr>
      <vt:lpstr>Segoe Print</vt:lpstr>
      <vt:lpstr>黑体</vt:lpstr>
      <vt:lpstr>自定义设计方案</vt:lpstr>
      <vt:lpstr>9 明天要远足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shuì     nà     hǎi      zhēn     lǎo    shī    睡   那   海   真   老    师 ma      tóng     shén       liàng          cái 吗    同    什    亮     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科学知识我知道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ompany>
  <LinksUpToDate>false</LinksUpToDate>
  <SharedDoc>false</SharedDoc>
  <HyperlinksChanged>false</HyperlinksChanged>
  <AppVersion>14.0000</AppVersion>
  <Manage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83</cp:revision>
  <dcterms:created xsi:type="dcterms:W3CDTF">2016-11-01T10:13:00Z</dcterms:created>
  <dcterms:modified xsi:type="dcterms:W3CDTF">2016-12-06T13:39:52Z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