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notesSlides/notesSlide16.xml" ContentType="application/vnd.openxmlformats-officedocument.presentationml.notesSlide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notesSlides/notesSlide14.xml" ContentType="application/vnd.openxmlformats-officedocument.presentationml.notesSlide+xml"/>
  <Override PartName="/ppt/tags/tag36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notesSlides/notesSlide15.xml" ContentType="application/vnd.openxmlformats-officedocument.presentationml.notesSlide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notesSlides/notesSlide13.xml" ContentType="application/vnd.openxmlformats-officedocument.presentationml.notesSlide+xml"/>
  <Override PartName="/ppt/tags/tag35.xml" ContentType="application/vnd.openxmlformats-officedocument.presentationml.tags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529" r:id="rId2"/>
    <p:sldId id="525" r:id="rId3"/>
    <p:sldId id="526" r:id="rId4"/>
    <p:sldId id="527" r:id="rId5"/>
    <p:sldId id="489" r:id="rId6"/>
    <p:sldId id="474" r:id="rId7"/>
    <p:sldId id="495" r:id="rId8"/>
    <p:sldId id="490" r:id="rId9"/>
    <p:sldId id="507" r:id="rId10"/>
    <p:sldId id="511" r:id="rId11"/>
    <p:sldId id="508" r:id="rId12"/>
    <p:sldId id="512" r:id="rId13"/>
    <p:sldId id="514" r:id="rId14"/>
    <p:sldId id="515" r:id="rId15"/>
    <p:sldId id="516" r:id="rId16"/>
    <p:sldId id="518" r:id="rId17"/>
    <p:sldId id="519" r:id="rId18"/>
    <p:sldId id="520" r:id="rId19"/>
    <p:sldId id="517" r:id="rId20"/>
    <p:sldId id="521" r:id="rId21"/>
    <p:sldId id="522" r:id="rId22"/>
    <p:sldId id="523" r:id="rId23"/>
    <p:sldId id="528" r:id="rId24"/>
    <p:sldId id="524" r:id="rId25"/>
  </p:sldIdLst>
  <p:sldSz cx="9144000" cy="6858000" type="screen4x3"/>
  <p:notesSz cx="7104063" cy="10234613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8C0C"/>
    <a:srgbClr val="0033CC"/>
    <a:srgbClr val="B10000"/>
    <a:srgbClr val="A83C2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6"/>
    <p:restoredTop sz="94424"/>
  </p:normalViewPr>
  <p:slideViewPr>
    <p:cSldViewPr snapToGrid="0" showGuides="1">
      <p:cViewPr varScale="1">
        <p:scale>
          <a:sx n="70" d="100"/>
          <a:sy n="70" d="100"/>
        </p:scale>
        <p:origin x="-74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60" d="100"/>
        <a:sy n="60" d="100"/>
      </p:scale>
      <p:origin x="0" y="-3714"/>
    </p:cViewPr>
  </p:sorter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A98E762-7AB7-421A-99FE-8617AF0DED1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itchFamily="2" charset="-122"/>
                <a:ea typeface="等线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itchFamily="2" charset="-122"/>
              <a:ea typeface="等线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fontAlgn="auto" hangingPunct="0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fontAlgn="auto" hangingPunct="0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6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fontAlgn="auto" hangingPunct="0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fontAlgn="auto" hangingPunct="0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1C7534-514A-4564-93A7-C0EA375CA3C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1C7534-514A-4564-93A7-C0EA375CA3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latin typeface="等线" pitchFamily="2" charset="-122"/>
                <a:ea typeface="等线" pitchFamily="2" charset="-122"/>
              </a:rPr>
              <a:pPr lvl="0" algn="r"/>
              <a:t>14</a:t>
            </a:fld>
            <a:endParaRPr lang="zh-CN" altLang="en-US" sz="1200" dirty="0"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latin typeface="等线" pitchFamily="2" charset="-122"/>
                <a:ea typeface="等线" pitchFamily="2" charset="-122"/>
              </a:rPr>
              <a:pPr lvl="0" algn="r"/>
              <a:t>15</a:t>
            </a:fld>
            <a:endParaRPr lang="zh-CN" altLang="en-US" sz="1200" dirty="0"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1C7534-514A-4564-93A7-C0EA375CA3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1C7534-514A-4564-93A7-C0EA375CA3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1C7534-514A-4564-93A7-C0EA375CA3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latin typeface="等线" pitchFamily="2" charset="-122"/>
                <a:ea typeface="等线" pitchFamily="2" charset="-122"/>
              </a:rPr>
              <a:pPr lvl="0" algn="r"/>
              <a:t>19</a:t>
            </a:fld>
            <a:endParaRPr lang="zh-CN" altLang="en-US" sz="1200" dirty="0"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1C7534-514A-4564-93A7-C0EA375CA3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1C7534-514A-4564-93A7-C0EA375CA3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1C7534-514A-4564-93A7-C0EA375CA3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1C7534-514A-4564-93A7-C0EA375CA3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1C7534-514A-4564-93A7-C0EA375CA3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1C7534-514A-4564-93A7-C0EA375CA3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latin typeface="等线" pitchFamily="2" charset="-122"/>
                <a:ea typeface="等线" pitchFamily="2" charset="-122"/>
              </a:rPr>
              <a:pPr lvl="0" algn="r"/>
              <a:t>8</a:t>
            </a:fld>
            <a:endParaRPr lang="zh-CN" altLang="en-US" sz="1200" dirty="0"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latin typeface="等线" pitchFamily="2" charset="-122"/>
                <a:ea typeface="等线" pitchFamily="2" charset="-122"/>
              </a:rPr>
              <a:pPr lvl="0" algn="r"/>
              <a:t>9</a:t>
            </a:fld>
            <a:endParaRPr lang="zh-CN" altLang="en-US" sz="1200" dirty="0"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latin typeface="等线" pitchFamily="2" charset="-122"/>
                <a:ea typeface="等线" pitchFamily="2" charset="-122"/>
              </a:rPr>
              <a:pPr lvl="0" algn="r"/>
              <a:t>10</a:t>
            </a:fld>
            <a:endParaRPr lang="zh-CN" altLang="en-US" sz="1200" dirty="0"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latin typeface="等线" pitchFamily="2" charset="-122"/>
                <a:ea typeface="等线" pitchFamily="2" charset="-122"/>
              </a:rPr>
              <a:pPr lvl="0" algn="r"/>
              <a:t>11</a:t>
            </a:fld>
            <a:endParaRPr lang="zh-CN" altLang="en-US" sz="1200" dirty="0"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latin typeface="等线" pitchFamily="2" charset="-122"/>
                <a:ea typeface="等线" pitchFamily="2" charset="-122"/>
              </a:rPr>
              <a:pPr lvl="0" algn="r"/>
              <a:t>12</a:t>
            </a:fld>
            <a:endParaRPr lang="zh-CN" altLang="en-US" sz="1200" dirty="0"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latin typeface="等线" pitchFamily="2" charset="-122"/>
                <a:ea typeface="等线" pitchFamily="2" charset="-122"/>
              </a:rPr>
              <a:pPr lvl="0" algn="r"/>
              <a:t>13</a:t>
            </a:fld>
            <a:endParaRPr lang="zh-CN" altLang="en-US" sz="1200" dirty="0"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"/>
          <p:cNvPicPr>
            <a:picLocks noChangeAspect="1"/>
          </p:cNvPicPr>
          <p:nvPr userDrawn="1"/>
        </p:nvPicPr>
        <p:blipFill>
          <a:blip r:embed="rId2" cstate="print"/>
          <a:srcRect t="7524"/>
          <a:stretch>
            <a:fillRect/>
          </a:stretch>
        </p:blipFill>
        <p:spPr>
          <a:xfrm>
            <a:off x="0" y="-31750"/>
            <a:ext cx="9170988" cy="688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10500" y="236538"/>
            <a:ext cx="1077913" cy="396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5B5DC4A-8239-4EB8-9237-22468DE4B8E0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4" cstate="print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1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810500" y="236538"/>
            <a:ext cx="1077913" cy="396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ts val="1800"/>
        </a:spcBef>
        <a:spcAft>
          <a:spcPct val="0"/>
        </a:spcAft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1pPr>
      <a:lvl2pPr marL="357505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 "/>
        <a:defRPr sz="1600" kern="1200">
          <a:solidFill>
            <a:srgbClr val="7F7F7F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 kern="1200">
          <a:solidFill>
            <a:schemeClr val="bg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 kern="1200">
          <a:solidFill>
            <a:schemeClr val="bg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8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8.png"/><Relationship Id="rId5" Type="http://schemas.openxmlformats.org/officeDocument/2006/relationships/image" Target="../media/image18.jpeg"/><Relationship Id="rId4" Type="http://schemas.openxmlformats.org/officeDocument/2006/relationships/notesSlide" Target="../notesSlides/notes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8.png"/><Relationship Id="rId5" Type="http://schemas.openxmlformats.org/officeDocument/2006/relationships/image" Target="../media/image18.jpeg"/><Relationship Id="rId4" Type="http://schemas.openxmlformats.org/officeDocument/2006/relationships/notesSlide" Target="../notesSlides/notes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8.png"/><Relationship Id="rId5" Type="http://schemas.openxmlformats.org/officeDocument/2006/relationships/image" Target="../media/image18.jpeg"/><Relationship Id="rId4" Type="http://schemas.openxmlformats.org/officeDocument/2006/relationships/notesSlide" Target="../notesSlides/notes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8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8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7.jpeg"/><Relationship Id="rId5" Type="http://schemas.openxmlformats.org/officeDocument/2006/relationships/hyperlink" Target="&#12298;&#19968;&#22359;&#22902;&#37226;&#12299;&#35838;&#25991;&#26391;&#35835;.mp3" TargetMode="External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了解内容</a:t>
            </a:r>
          </a:p>
        </p:txBody>
      </p:sp>
      <p:grpSp>
        <p:nvGrpSpPr>
          <p:cNvPr id="20483" name="组合 2"/>
          <p:cNvGrpSpPr/>
          <p:nvPr/>
        </p:nvGrpSpPr>
        <p:grpSpPr>
          <a:xfrm>
            <a:off x="1136650" y="1960563"/>
            <a:ext cx="6911975" cy="3167062"/>
            <a:chOff x="1187624" y="1419622"/>
            <a:chExt cx="6912768" cy="3024336"/>
          </a:xfrm>
        </p:grpSpPr>
        <p:sp>
          <p:nvSpPr>
            <p:cNvPr id="9" name="圆角矩形 1"/>
            <p:cNvSpPr/>
            <p:nvPr/>
          </p:nvSpPr>
          <p:spPr>
            <a:xfrm>
              <a:off x="1187624" y="1419622"/>
              <a:ext cx="6912768" cy="302433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圆角矩形 5"/>
            <p:cNvSpPr/>
            <p:nvPr/>
          </p:nvSpPr>
          <p:spPr>
            <a:xfrm>
              <a:off x="1332104" y="1557574"/>
              <a:ext cx="6623810" cy="2739337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484" name="文本框 2"/>
          <p:cNvSpPr txBox="1"/>
          <p:nvPr/>
        </p:nvSpPr>
        <p:spPr>
          <a:xfrm>
            <a:off x="1639888" y="2247900"/>
            <a:ext cx="6121400" cy="2720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14350" indent="-514350">
              <a:lnSpc>
                <a:spcPct val="110000"/>
              </a:lnSpc>
              <a:spcBef>
                <a:spcPts val="12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蚂蚁队长公布了什么纪律？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10000"/>
              </a:lnSpc>
              <a:spcBef>
                <a:spcPts val="12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蚂蚁队长遇到了什么难题？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marL="514350" indent="-514350">
              <a:lnSpc>
                <a:spcPct val="110000"/>
              </a:lnSpc>
              <a:spcBef>
                <a:spcPts val="12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蚂蚁队长是如何处理难题的？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10000"/>
              </a:lnSpc>
              <a:spcBef>
                <a:spcPts val="12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最后的结果怎样？</a:t>
            </a:r>
          </a:p>
        </p:txBody>
      </p:sp>
      <p:pic>
        <p:nvPicPr>
          <p:cNvPr id="2048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96100" y="4048125"/>
            <a:ext cx="1519238" cy="114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487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严明纪律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3425" y="2306638"/>
            <a:ext cx="1058863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78663" y="3810000"/>
            <a:ext cx="1411287" cy="1592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圆角矩形标注 6"/>
          <p:cNvSpPr/>
          <p:nvPr/>
        </p:nvSpPr>
        <p:spPr>
          <a:xfrm>
            <a:off x="2268538" y="1897063"/>
            <a:ext cx="5040313" cy="2087563"/>
          </a:xfrm>
          <a:prstGeom prst="wedgeRoundRectCallout">
            <a:avLst>
              <a:gd name="adj1" fmla="val -61491"/>
              <a:gd name="adj2" fmla="val 4447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今天搬运粮食，只许出力，不许偷嘴。谁偷了嘴，就要受到处罚。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25950" y="1071563"/>
            <a:ext cx="1833563" cy="585787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纪律严明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74900" y="1960563"/>
            <a:ext cx="4795838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今天搬运粮食，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只许出力，不许偷嘴。谁偷了嘴，就要受到处罚。</a:t>
            </a:r>
            <a:endParaRPr lang="zh-CN" altLang="en-US" dirty="0">
              <a:solidFill>
                <a:srgbClr val="FF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10475" y="4510088"/>
            <a:ext cx="1411288" cy="1592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68963" y="4225925"/>
            <a:ext cx="1409700" cy="1592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73813" y="5021263"/>
            <a:ext cx="1411287" cy="1592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2540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严明纪律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86588" y="4225925"/>
            <a:ext cx="1411287" cy="1592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标注 7"/>
          <p:cNvSpPr/>
          <p:nvPr/>
        </p:nvSpPr>
        <p:spPr>
          <a:xfrm>
            <a:off x="3035300" y="3805238"/>
            <a:ext cx="4103688" cy="719138"/>
          </a:xfrm>
          <a:prstGeom prst="wedgeRoundRectCallout">
            <a:avLst>
              <a:gd name="adj1" fmla="val 50360"/>
              <a:gd name="adj2" fmla="val 67939"/>
              <a:gd name="adj3" fmla="val 16667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要是偷嘴的是您呢？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3425" y="2306638"/>
            <a:ext cx="1058863" cy="161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标注 6"/>
          <p:cNvSpPr/>
          <p:nvPr/>
        </p:nvSpPr>
        <p:spPr>
          <a:xfrm>
            <a:off x="2227263" y="2419350"/>
            <a:ext cx="3300413" cy="1009650"/>
          </a:xfrm>
          <a:prstGeom prst="wedgeRoundRectCallout">
            <a:avLst>
              <a:gd name="adj1" fmla="val -61491"/>
              <a:gd name="adj2" fmla="val 4447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照样要受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处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罚。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76575" y="1522413"/>
            <a:ext cx="3584575" cy="584200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纪律面前人人平等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1020763" y="4865688"/>
            <a:ext cx="17589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</a:p>
        </p:txBody>
      </p:sp>
      <p:sp>
        <p:nvSpPr>
          <p:cNvPr id="9" name="Text Box 15"/>
          <p:cNvSpPr txBox="1"/>
          <p:nvPr/>
        </p:nvSpPr>
        <p:spPr>
          <a:xfrm>
            <a:off x="2047875" y="4821238"/>
            <a:ext cx="236696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ts val="1200"/>
              </a:spcBef>
            </a:pPr>
            <a:r>
              <a:rPr lang="en-US" altLang="zh-CN" sz="3600" dirty="0">
                <a:solidFill>
                  <a:srgbClr val="00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chǔ</a:t>
            </a:r>
            <a:endParaRPr lang="zh-CN" altLang="en-US" sz="3600" dirty="0">
              <a:solidFill>
                <a:srgbClr val="00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10" name="Text Box 15"/>
          <p:cNvSpPr txBox="1"/>
          <p:nvPr/>
        </p:nvSpPr>
        <p:spPr>
          <a:xfrm>
            <a:off x="2022475" y="5724525"/>
            <a:ext cx="236696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ts val="1200"/>
              </a:spcBef>
            </a:pPr>
            <a:r>
              <a:rPr lang="en-US" altLang="zh-CN" sz="3600" dirty="0">
                <a:solidFill>
                  <a:srgbClr val="00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chù</a:t>
            </a:r>
            <a:endParaRPr lang="zh-CN" altLang="en-US" sz="3600" dirty="0">
              <a:solidFill>
                <a:srgbClr val="00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366963" y="4964113"/>
            <a:ext cx="204788" cy="1323975"/>
          </a:xfrm>
          <a:prstGeom prst="leftBrac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38538" y="4754563"/>
            <a:ext cx="34480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（相处）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538538" y="5605463"/>
            <a:ext cx="32670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（长处）</a:t>
            </a:r>
          </a:p>
        </p:txBody>
      </p:sp>
      <p:sp>
        <p:nvSpPr>
          <p:cNvPr id="14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4591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/>
      <p:bldP spid="9" grpId="0"/>
      <p:bldP spid="10" grpId="0"/>
      <p:bldP spid="11" grpId="0" animBg="1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遇到难题</a:t>
            </a:r>
          </a:p>
        </p:txBody>
      </p:sp>
      <p:sp>
        <p:nvSpPr>
          <p:cNvPr id="3" name="矩形 2"/>
          <p:cNvSpPr/>
          <p:nvPr/>
        </p:nvSpPr>
        <p:spPr>
          <a:xfrm>
            <a:off x="1692275" y="1509713"/>
            <a:ext cx="597535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蚂蚁队长遇到了什么难题？</a:t>
            </a: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7348" name="矩形 1"/>
          <p:cNvSpPr/>
          <p:nvPr/>
        </p:nvSpPr>
        <p:spPr>
          <a:xfrm>
            <a:off x="492125" y="3419475"/>
            <a:ext cx="7993063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丢掉，实在太可惜；趁机吃掉它，又要犯不许偷嘴的禁令。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136650" y="2249488"/>
            <a:ext cx="6234113" cy="10779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画一画，读一读，读出蚂蚁队长的为难。</a:t>
            </a:r>
          </a:p>
        </p:txBody>
      </p:sp>
      <p:pic>
        <p:nvPicPr>
          <p:cNvPr id="57350" name="图片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86450" y="4211638"/>
            <a:ext cx="2274888" cy="128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7"/>
          <p:cNvSpPr/>
          <p:nvPr/>
        </p:nvSpPr>
        <p:spPr>
          <a:xfrm>
            <a:off x="900113" y="4846638"/>
            <a:ext cx="4751388" cy="6477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怕浪费，又怕违反禁令。</a:t>
            </a:r>
          </a:p>
        </p:txBody>
      </p:sp>
      <p:sp>
        <p:nvSpPr>
          <p:cNvPr id="8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8681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遇到难题</a:t>
            </a: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971550" y="1955800"/>
            <a:ext cx="7604125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如果你是蚂蚁队长，此时你会怎么做？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" name="图片 1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460" t="44293"/>
          <a:stretch>
            <a:fillRect/>
          </a:stretch>
        </p:blipFill>
        <p:spPr bwMode="auto">
          <a:xfrm>
            <a:off x="3489434" y="2787882"/>
            <a:ext cx="2322787" cy="245382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2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3"/>
          <p:cNvSpPr/>
          <p:nvPr/>
        </p:nvSpPr>
        <p:spPr>
          <a:xfrm>
            <a:off x="611188" y="2127250"/>
            <a:ext cx="8064500" cy="3201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他的心七上八下，只好下令：“休息一会儿！”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听到命令，大家放下奶酪，却不走开。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“大家分散开，哪里凉快就到哪里休息。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遇到难题</a:t>
            </a:r>
          </a:p>
        </p:txBody>
      </p:sp>
      <p:sp>
        <p:nvSpPr>
          <p:cNvPr id="3" name="圆角矩形 12"/>
          <p:cNvSpPr/>
          <p:nvPr/>
        </p:nvSpPr>
        <p:spPr>
          <a:xfrm>
            <a:off x="3492500" y="3479800"/>
            <a:ext cx="4751388" cy="576263"/>
          </a:xfrm>
          <a:prstGeom prst="round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2773" name="矩形 2"/>
          <p:cNvSpPr/>
          <p:nvPr/>
        </p:nvSpPr>
        <p:spPr>
          <a:xfrm>
            <a:off x="395288" y="1390650"/>
            <a:ext cx="3890962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蚂蚁队长的做法：</a:t>
            </a:r>
            <a:endParaRPr lang="zh-CN" altLang="en-US" sz="1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164388" y="2759075"/>
            <a:ext cx="107950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84213" y="3406775"/>
            <a:ext cx="1800225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908175" y="4703763"/>
            <a:ext cx="6119813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1188" y="5280025"/>
            <a:ext cx="792163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940175" y="5335588"/>
            <a:ext cx="43037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都惦记着“奶酪渣”。</a:t>
            </a:r>
          </a:p>
        </p:txBody>
      </p:sp>
      <p:sp>
        <p:nvSpPr>
          <p:cNvPr id="11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2780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3"/>
          <p:cNvSpPr/>
          <p:nvPr/>
        </p:nvSpPr>
        <p:spPr>
          <a:xfrm>
            <a:off x="741363" y="1390650"/>
            <a:ext cx="8207375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他登上一块大石板，突然下令：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注意啦，全体都有。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稍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息！立正！向后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转！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齐步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走！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等小蚂蚁们消失在草丛中，他才大叫：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定！原地休息！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957263" y="3335338"/>
            <a:ext cx="748823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957263" y="3983038"/>
            <a:ext cx="6119813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957263" y="4132263"/>
            <a:ext cx="64087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蚂蚁队长想干什么？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957263" y="2686050"/>
            <a:ext cx="748823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653338" y="2038350"/>
            <a:ext cx="1008063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1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460" t="44293"/>
          <a:stretch>
            <a:fillRect/>
          </a:stretch>
        </p:blipFill>
        <p:spPr bwMode="auto">
          <a:xfrm>
            <a:off x="6621407" y="4845269"/>
            <a:ext cx="1740229" cy="18384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云形 9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遇到难题</a:t>
            </a:r>
          </a:p>
        </p:txBody>
      </p:sp>
      <p:sp>
        <p:nvSpPr>
          <p:cNvPr id="11" name="TextBox 3"/>
          <p:cNvSpPr txBox="1"/>
          <p:nvPr/>
        </p:nvSpPr>
        <p:spPr>
          <a:xfrm>
            <a:off x="896938" y="4945063"/>
            <a:ext cx="1760537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稍</a:t>
            </a:r>
          </a:p>
        </p:txBody>
      </p:sp>
      <p:sp>
        <p:nvSpPr>
          <p:cNvPr id="12" name="Text Box 15"/>
          <p:cNvSpPr txBox="1"/>
          <p:nvPr/>
        </p:nvSpPr>
        <p:spPr>
          <a:xfrm>
            <a:off x="1555750" y="4845050"/>
            <a:ext cx="236696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ts val="12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sh</a:t>
            </a:r>
            <a:r>
              <a:rPr lang="en-US" altLang="zh-CN" sz="3200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ā</a:t>
            </a:r>
            <a:r>
              <a:rPr lang="en-US" altLang="zh-CN" sz="2800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o</a:t>
            </a:r>
            <a:endParaRPr lang="zh-CN" altLang="en-US" sz="2800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13" name="Text Box 15"/>
          <p:cNvSpPr txBox="1"/>
          <p:nvPr/>
        </p:nvSpPr>
        <p:spPr>
          <a:xfrm>
            <a:off x="1566863" y="5622925"/>
            <a:ext cx="23669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ts val="12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sh</a:t>
            </a:r>
            <a:r>
              <a:rPr lang="en-US" altLang="zh-CN" sz="3200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à</a:t>
            </a:r>
            <a:r>
              <a:rPr lang="en-US" altLang="zh-CN" sz="2800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o</a:t>
            </a:r>
            <a:endParaRPr lang="zh-CN" altLang="en-US" sz="2800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046288" y="5006975"/>
            <a:ext cx="82550" cy="1108075"/>
          </a:xfrm>
          <a:prstGeom prst="leftBrac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43238" y="4852988"/>
            <a:ext cx="34480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（稍微）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082925" y="5653088"/>
            <a:ext cx="32670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（稍息）</a:t>
            </a:r>
          </a:p>
        </p:txBody>
      </p:sp>
      <p:sp>
        <p:nvSpPr>
          <p:cNvPr id="1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4833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  <p:bldP spid="14" grpId="0" animBg="1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遇到难题</a:t>
            </a:r>
          </a:p>
        </p:txBody>
      </p:sp>
      <p:pic>
        <p:nvPicPr>
          <p:cNvPr id="3" name="图片 1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460" t="44293"/>
          <a:stretch>
            <a:fillRect/>
          </a:stretch>
        </p:blipFill>
        <p:spPr bwMode="auto">
          <a:xfrm>
            <a:off x="5749049" y="4014952"/>
            <a:ext cx="1740229" cy="18384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思想气泡: 云 3"/>
          <p:cNvSpPr/>
          <p:nvPr/>
        </p:nvSpPr>
        <p:spPr>
          <a:xfrm>
            <a:off x="1892300" y="1776413"/>
            <a:ext cx="5518150" cy="1652588"/>
          </a:xfrm>
          <a:prstGeom prst="cloudCallout">
            <a:avLst>
              <a:gd name="adj1" fmla="val 22135"/>
              <a:gd name="adj2" fmla="val 911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怎么办？</a:t>
            </a:r>
            <a:endParaRPr kumimoji="0" lang="en-US" altLang="zh-CN" sz="6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6870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4513" y="2192338"/>
            <a:ext cx="7993062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他低下头，嗅嗅那点儿奶酪渣子，味道真香! 可是，他犹豫了一会儿，终于一跺脚：“注意啦，全体都有。稍息！立正！向后——转！齐步——走！”</a:t>
            </a:r>
          </a:p>
        </p:txBody>
      </p:sp>
      <p:sp>
        <p:nvSpPr>
          <p:cNvPr id="3" name="矩形 2"/>
          <p:cNvSpPr/>
          <p:nvPr/>
        </p:nvSpPr>
        <p:spPr>
          <a:xfrm>
            <a:off x="3384550" y="2903538"/>
            <a:ext cx="1008063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犹豫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48500" y="2911475"/>
            <a:ext cx="142081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一跺脚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4513" y="3451225"/>
            <a:ext cx="8135937" cy="131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“注意啦，全体都有。稍息！立正！向后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转！齐步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走！”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49375" y="4748213"/>
            <a:ext cx="640873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蚂蚁队长想干什么？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96088" y="4460875"/>
            <a:ext cx="1420812" cy="190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云形 8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遇到难题</a:t>
            </a:r>
          </a:p>
        </p:txBody>
      </p:sp>
      <p:sp>
        <p:nvSpPr>
          <p:cNvPr id="10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892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化解难题</a:t>
            </a:r>
          </a:p>
        </p:txBody>
      </p:sp>
      <p:sp>
        <p:nvSpPr>
          <p:cNvPr id="40963" name="矩形 1"/>
          <p:cNvSpPr/>
          <p:nvPr/>
        </p:nvSpPr>
        <p:spPr>
          <a:xfrm>
            <a:off x="560388" y="2397125"/>
            <a:ext cx="8135937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当他们重新聚到奶酪旁边时，蚂蚁队长命令年龄最小的一只蚂蚁：“这点儿奶酪渣是刚才弄掉的，丢了可惜，你吃掉它吧！”</a:t>
            </a:r>
          </a:p>
        </p:txBody>
      </p:sp>
      <p:sp>
        <p:nvSpPr>
          <p:cNvPr id="4" name="矩形 3"/>
          <p:cNvSpPr/>
          <p:nvPr/>
        </p:nvSpPr>
        <p:spPr>
          <a:xfrm>
            <a:off x="1381125" y="3086100"/>
            <a:ext cx="38925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年龄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最小的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一只蚂蚁</a:t>
            </a:r>
            <a:endParaRPr lang="zh-CN" altLang="en-US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04850" y="4270375"/>
            <a:ext cx="748823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136650" y="4773613"/>
            <a:ext cx="73453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解决办法：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让最小的蚂蚁吃掉奶酪渣。</a:t>
            </a:r>
            <a:endParaRPr lang="zh-CN" altLang="en-US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18"/>
          <p:cNvSpPr/>
          <p:nvPr/>
        </p:nvSpPr>
        <p:spPr>
          <a:xfrm>
            <a:off x="1065213" y="1677988"/>
            <a:ext cx="2016125" cy="503238"/>
          </a:xfrm>
          <a:prstGeom prst="roundRect">
            <a:avLst/>
          </a:prstGeom>
          <a:noFill/>
          <a:ln w="22225">
            <a:solidFill>
              <a:srgbClr val="00B0F0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爱惜粮食</a:t>
            </a:r>
          </a:p>
        </p:txBody>
      </p:sp>
      <p:sp>
        <p:nvSpPr>
          <p:cNvPr id="8" name="圆角矩形 19"/>
          <p:cNvSpPr/>
          <p:nvPr/>
        </p:nvSpPr>
        <p:spPr>
          <a:xfrm>
            <a:off x="5673725" y="1677988"/>
            <a:ext cx="2016125" cy="503238"/>
          </a:xfrm>
          <a:prstGeom prst="roundRect">
            <a:avLst/>
          </a:prstGeom>
          <a:noFill/>
          <a:ln w="22225">
            <a:solidFill>
              <a:srgbClr val="00B0F0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遵守纪律</a:t>
            </a:r>
          </a:p>
        </p:txBody>
      </p:sp>
      <p:sp>
        <p:nvSpPr>
          <p:cNvPr id="9" name="圆角矩形 20"/>
          <p:cNvSpPr/>
          <p:nvPr/>
        </p:nvSpPr>
        <p:spPr>
          <a:xfrm>
            <a:off x="3368675" y="1677988"/>
            <a:ext cx="2016125" cy="503238"/>
          </a:xfrm>
          <a:prstGeom prst="roundRect">
            <a:avLst/>
          </a:prstGeom>
          <a:noFill/>
          <a:ln w="22225">
            <a:solidFill>
              <a:srgbClr val="00B0F0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爱护幼小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5961063" y="3694113"/>
            <a:ext cx="2519363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097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2686" y="1503012"/>
            <a:ext cx="4041314" cy="2773451"/>
          </a:xfrm>
          <a:prstGeom prst="rect">
            <a:avLst/>
          </a:prstGeom>
        </p:spPr>
      </p:pic>
      <p:pic>
        <p:nvPicPr>
          <p:cNvPr id="3" name="图片 2" descr="图片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7768" y="1346109"/>
            <a:ext cx="3353018" cy="28059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73457" y="4462818"/>
            <a:ext cx="77792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奶酪的味道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香甜可口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，对于正在搬运奶酪的蚂蚁来说，一块掉下的奶酪渣真是巨大的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诱惑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，大家会忍住诱惑吗？让我们一起来看今天的课文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一块奶酪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5963" y="2211388"/>
            <a:ext cx="7704137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大家又干起活来了，劲头比刚才更足，奶酪一会儿就被搬进洞里去了。</a:t>
            </a:r>
          </a:p>
        </p:txBody>
      </p:sp>
      <p:sp>
        <p:nvSpPr>
          <p:cNvPr id="3" name="云形 2"/>
          <p:cNvSpPr/>
          <p:nvPr/>
        </p:nvSpPr>
        <p:spPr>
          <a:xfrm>
            <a:off x="4992688" y="2200275"/>
            <a:ext cx="3435350" cy="792163"/>
          </a:xfrm>
          <a:prstGeom prst="cloud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5963" y="3795713"/>
            <a:ext cx="7991475" cy="1281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蚂蚁队长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爱护幼小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遵守纪律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的精神，让小蚂蚁们受到鼓舞。</a:t>
            </a:r>
          </a:p>
        </p:txBody>
      </p:sp>
      <p:sp>
        <p:nvSpPr>
          <p:cNvPr id="6" name="云形 5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化解难题</a:t>
            </a:r>
          </a:p>
        </p:txBody>
      </p:sp>
      <p:sp>
        <p:nvSpPr>
          <p:cNvPr id="7" name="对话气泡: 椭圆形 6"/>
          <p:cNvSpPr/>
          <p:nvPr/>
        </p:nvSpPr>
        <p:spPr>
          <a:xfrm>
            <a:off x="4572000" y="1196975"/>
            <a:ext cx="3435350" cy="792163"/>
          </a:xfrm>
          <a:prstGeom prst="wedgeEllipseCallout">
            <a:avLst>
              <a:gd name="adj1" fmla="val 6090"/>
              <a:gd name="adj2" fmla="val 731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为什么？</a:t>
            </a:r>
          </a:p>
        </p:txBody>
      </p:sp>
      <p:sp>
        <p:nvSpPr>
          <p:cNvPr id="8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301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我的观点</a:t>
            </a:r>
          </a:p>
        </p:txBody>
      </p:sp>
      <p:sp>
        <p:nvSpPr>
          <p:cNvPr id="3" name="矩形 2"/>
          <p:cNvSpPr/>
          <p:nvPr/>
        </p:nvSpPr>
        <p:spPr>
          <a:xfrm>
            <a:off x="427535" y="1656904"/>
            <a:ext cx="8495748" cy="66883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3600" b="1" i="0" u="none" strike="noStrike" kern="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从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蚂蚁队长的行为中，你感受到了什么</a:t>
            </a:r>
            <a:r>
              <a:rPr kumimoji="0" sz="3600" b="1" i="0" u="none" strike="noStrike" kern="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？</a:t>
            </a:r>
          </a:p>
        </p:txBody>
      </p:sp>
      <p:sp>
        <p:nvSpPr>
          <p:cNvPr id="5" name="椭圆形标注 5"/>
          <p:cNvSpPr/>
          <p:nvPr/>
        </p:nvSpPr>
        <p:spPr>
          <a:xfrm>
            <a:off x="4476750" y="2670175"/>
            <a:ext cx="3171825" cy="3089275"/>
          </a:xfrm>
          <a:prstGeom prst="wedgeEllipseCallout">
            <a:avLst>
              <a:gd name="adj1" fmla="val -59684"/>
              <a:gd name="adj2" fmla="val -10239"/>
            </a:avLst>
          </a:prstGeom>
          <a:solidFill>
            <a:srgbClr val="B5EAFF"/>
          </a:solidFill>
          <a:ln w="254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严于律己，</a:t>
            </a:r>
            <a:endParaRPr kumimoji="1" lang="en-US" altLang="zh-CN" sz="4000" b="1" i="0" u="none" strike="noStrike" kern="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以身作则。</a:t>
            </a:r>
            <a:endParaRPr kumimoji="0" lang="zh-CN" altLang="en-US" sz="4000" b="1" i="0" u="none" strike="noStrike" kern="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01775" y="3260725"/>
            <a:ext cx="1998663" cy="190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5063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我的观点</a:t>
            </a:r>
          </a:p>
        </p:txBody>
      </p:sp>
      <p:sp>
        <p:nvSpPr>
          <p:cNvPr id="7" name="云形标注 5"/>
          <p:cNvSpPr/>
          <p:nvPr/>
        </p:nvSpPr>
        <p:spPr>
          <a:xfrm>
            <a:off x="534988" y="1517650"/>
            <a:ext cx="7904163" cy="2974975"/>
          </a:xfrm>
          <a:prstGeom prst="cloudCallout">
            <a:avLst>
              <a:gd name="adj1" fmla="val -23318"/>
              <a:gd name="adj2" fmla="val 68663"/>
            </a:avLst>
          </a:prstGeom>
          <a:solidFill>
            <a:srgbClr val="B5EAFF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想一想：当奶酪成功搬进洞里后，大家会对蚂蚁队长说什么呢？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0263" y="4719638"/>
            <a:ext cx="2330450" cy="1592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7110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3331" y="3050434"/>
            <a:ext cx="7424381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  <a:buSzPct val="100000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你是一个遵守纪律的孩子吗？写一写自己遵守纪律的小例子吧！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"/>
          <p:cNvSpPr txBox="1"/>
          <p:nvPr/>
        </p:nvSpPr>
        <p:spPr>
          <a:xfrm>
            <a:off x="685800" y="2406650"/>
            <a:ext cx="7877175" cy="44513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marL="342900" indent="-342900" algn="l" rtl="0" eaLnBrk="0" fontAlgn="base" hangingPunct="0">
              <a:spcBef>
                <a:spcPts val="1800"/>
              </a:spcBef>
              <a:spcAft>
                <a:spcPct val="0"/>
              </a:spcAft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1pPr>
            <a:lvl2pPr marL="357505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 "/>
              <a:defRPr sz="16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        遵守纪律的风气的培养，只有领导者本身在这方面以身作则才能收到成效。                     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               ——马卡连柯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学校没有纪律便如磨房里没有水。       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         ——夸美纽斯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5800" y="1457325"/>
            <a:ext cx="60769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有关遵守纪律的名言警句</a:t>
            </a:r>
          </a:p>
        </p:txBody>
      </p:sp>
      <p:sp>
        <p:nvSpPr>
          <p:cNvPr id="4" name="云形 3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拓展延伸</a:t>
            </a: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915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0123" y="615928"/>
            <a:ext cx="7643753" cy="56261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9993" y="3111690"/>
            <a:ext cx="6296467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spc="6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一块奶酪</a:t>
            </a:r>
            <a:endParaRPr lang="en-US" altLang="zh-CN" sz="8800" b="1" spc="6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871537" y="622300"/>
            <a:ext cx="345480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 smtClean="0">
                <a:solidFill>
                  <a:srgbClr val="5F5F5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明确目标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5595" y="1419366"/>
            <a:ext cx="716507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学习目标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】 </a:t>
            </a:r>
          </a:p>
          <a:p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002060"/>
                </a:solidFill>
              </a:rPr>
              <a:t>1.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认识本课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12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个生字，认识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个多音字，养成主动识字的习惯。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>
                <a:solidFill>
                  <a:srgbClr val="002060"/>
                </a:solidFill>
              </a:rPr>
              <a:t> 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2.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正确、流利、有感情地朗读课文。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>
                <a:solidFill>
                  <a:srgbClr val="002060"/>
                </a:solidFill>
              </a:rPr>
              <a:t> 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3.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理解课文内容，体会蚂蚁队长以身作则、严守纪律的美好品质。知道要自觉遵守集体纪律。</a:t>
            </a:r>
            <a:r>
              <a:rPr lang="zh-CN" altLang="en-US" sz="2800" b="1" dirty="0" smtClean="0"/>
              <a:t/>
            </a:r>
            <a:br>
              <a:rPr lang="zh-CN" altLang="en-US" sz="2800" b="1" dirty="0" smtClean="0"/>
            </a:b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云形 12"/>
          <p:cNvSpPr/>
          <p:nvPr/>
        </p:nvSpPr>
        <p:spPr>
          <a:xfrm>
            <a:off x="320675" y="10636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感知内容</a:t>
            </a:r>
          </a:p>
        </p:txBody>
      </p:sp>
      <p:sp>
        <p:nvSpPr>
          <p:cNvPr id="10243" name="矩形 3"/>
          <p:cNvSpPr/>
          <p:nvPr/>
        </p:nvSpPr>
        <p:spPr>
          <a:xfrm>
            <a:off x="827088" y="1185863"/>
            <a:ext cx="7786687" cy="86177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ts val="6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范读，画出生字词，读准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字音。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4" name="图片 23" descr="听读课文.jpg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8075" y="2817813"/>
            <a:ext cx="4684713" cy="351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云形 14"/>
          <p:cNvSpPr/>
          <p:nvPr/>
        </p:nvSpPr>
        <p:spPr>
          <a:xfrm>
            <a:off x="871538" y="622300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认识生字</a:t>
            </a:r>
          </a:p>
        </p:txBody>
      </p:sp>
      <p:sp>
        <p:nvSpPr>
          <p:cNvPr id="12291" name="TextBox 11"/>
          <p:cNvSpPr txBox="1"/>
          <p:nvPr/>
        </p:nvSpPr>
        <p:spPr>
          <a:xfrm>
            <a:off x="1400175" y="2136775"/>
            <a:ext cx="7126288" cy="3217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宣布   诱人   舔一下   强大   犯罪    禁令   处罚    稍息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犹豫    跺脚    聚集   毅力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1"/>
          <p:cNvSpPr/>
          <p:nvPr/>
        </p:nvSpPr>
        <p:spPr>
          <a:xfrm>
            <a:off x="1112838" y="2208213"/>
            <a:ext cx="7272338" cy="316865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TextBox 11"/>
          <p:cNvSpPr txBox="1"/>
          <p:nvPr/>
        </p:nvSpPr>
        <p:spPr>
          <a:xfrm>
            <a:off x="1400175" y="2125663"/>
            <a:ext cx="7126288" cy="321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宣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布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诱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人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一下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大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犯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罪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令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罚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稍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息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犹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豫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脚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集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毅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力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11"/>
          <p:cNvSpPr txBox="1"/>
          <p:nvPr/>
        </p:nvSpPr>
        <p:spPr>
          <a:xfrm>
            <a:off x="1257300" y="2136775"/>
            <a:ext cx="1508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xuān</a:t>
            </a:r>
            <a:endParaRPr lang="zh-CN" altLang="en-US" sz="3200" b="1" dirty="0">
              <a:solidFill>
                <a:srgbClr val="0000FF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2913063" y="2136775"/>
            <a:ext cx="13192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yòu</a:t>
            </a:r>
            <a:endParaRPr lang="zh-CN" altLang="en-US" sz="3200" b="1" dirty="0">
              <a:solidFill>
                <a:srgbClr val="0000FF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37" name="TextBox 11"/>
          <p:cNvSpPr txBox="1"/>
          <p:nvPr/>
        </p:nvSpPr>
        <p:spPr>
          <a:xfrm>
            <a:off x="4425950" y="2136775"/>
            <a:ext cx="15065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tiǎn</a:t>
            </a:r>
            <a:endParaRPr lang="zh-CN" altLang="en-US" sz="3200" b="1" dirty="0">
              <a:solidFill>
                <a:srgbClr val="0000FF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38" name="TextBox 11"/>
          <p:cNvSpPr txBox="1"/>
          <p:nvPr/>
        </p:nvSpPr>
        <p:spPr>
          <a:xfrm>
            <a:off x="6369050" y="2136775"/>
            <a:ext cx="16017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qiánɡ</a:t>
            </a:r>
            <a:endParaRPr lang="zh-CN" altLang="en-US" sz="3200" b="1" dirty="0">
              <a:solidFill>
                <a:srgbClr val="0000FF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39" name="TextBox 11"/>
          <p:cNvSpPr txBox="1"/>
          <p:nvPr/>
        </p:nvSpPr>
        <p:spPr>
          <a:xfrm>
            <a:off x="1328738" y="3216275"/>
            <a:ext cx="16017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fàn</a:t>
            </a:r>
            <a:endParaRPr lang="zh-CN" altLang="en-US" sz="3200" b="1" dirty="0">
              <a:solidFill>
                <a:srgbClr val="0000FF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40" name="TextBox 11"/>
          <p:cNvSpPr txBox="1"/>
          <p:nvPr/>
        </p:nvSpPr>
        <p:spPr>
          <a:xfrm>
            <a:off x="3165475" y="3179763"/>
            <a:ext cx="16017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jìn</a:t>
            </a:r>
            <a:endParaRPr lang="zh-CN" altLang="en-US" sz="3200" b="1" dirty="0">
              <a:solidFill>
                <a:srgbClr val="0000FF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41" name="TextBox 11"/>
          <p:cNvSpPr txBox="1"/>
          <p:nvPr/>
        </p:nvSpPr>
        <p:spPr>
          <a:xfrm>
            <a:off x="4713288" y="3216275"/>
            <a:ext cx="160178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chǔ</a:t>
            </a:r>
            <a:endParaRPr lang="zh-CN" altLang="en-US" sz="3200" b="1" dirty="0">
              <a:solidFill>
                <a:srgbClr val="0000FF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42" name="TextBox 11"/>
          <p:cNvSpPr txBox="1"/>
          <p:nvPr/>
        </p:nvSpPr>
        <p:spPr>
          <a:xfrm>
            <a:off x="6513513" y="3216275"/>
            <a:ext cx="160178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shào</a:t>
            </a:r>
            <a:endParaRPr lang="zh-CN" altLang="en-US" sz="3200" b="1" dirty="0">
              <a:solidFill>
                <a:srgbClr val="0000FF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43" name="TextBox 11"/>
          <p:cNvSpPr txBox="1"/>
          <p:nvPr/>
        </p:nvSpPr>
        <p:spPr>
          <a:xfrm>
            <a:off x="1905000" y="4295775"/>
            <a:ext cx="160178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yù</a:t>
            </a:r>
            <a:endParaRPr lang="zh-CN" altLang="en-US" sz="3200" b="1" dirty="0">
              <a:solidFill>
                <a:srgbClr val="0000FF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44" name="TextBox 11"/>
          <p:cNvSpPr txBox="1"/>
          <p:nvPr/>
        </p:nvSpPr>
        <p:spPr>
          <a:xfrm>
            <a:off x="3128963" y="4295775"/>
            <a:ext cx="160178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duò</a:t>
            </a:r>
            <a:endParaRPr lang="zh-CN" altLang="en-US" sz="3200" b="1" dirty="0">
              <a:solidFill>
                <a:srgbClr val="0000FF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45" name="TextBox 11"/>
          <p:cNvSpPr txBox="1"/>
          <p:nvPr/>
        </p:nvSpPr>
        <p:spPr>
          <a:xfrm>
            <a:off x="5000625" y="4295775"/>
            <a:ext cx="160178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jù</a:t>
            </a:r>
            <a:endParaRPr lang="zh-CN" altLang="en-US" sz="3200" b="1" dirty="0">
              <a:solidFill>
                <a:srgbClr val="0000FF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91313" y="4286250"/>
            <a:ext cx="8048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yì</a:t>
            </a:r>
          </a:p>
        </p:txBody>
      </p:sp>
      <p:sp>
        <p:nvSpPr>
          <p:cNvPr id="18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307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云形 14"/>
          <p:cNvSpPr/>
          <p:nvPr/>
        </p:nvSpPr>
        <p:spPr>
          <a:xfrm>
            <a:off x="884238" y="663575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认识生字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438275" y="2786063"/>
            <a:ext cx="1231900" cy="1223962"/>
            <a:chOff x="1187624" y="699543"/>
            <a:chExt cx="1232463" cy="1224136"/>
          </a:xfrm>
        </p:grpSpPr>
        <p:pic>
          <p:nvPicPr>
            <p:cNvPr id="14377" name="图片 4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87624" y="699543"/>
              <a:ext cx="1232463" cy="12241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78" name="矩形 6"/>
            <p:cNvSpPr/>
            <p:nvPr/>
          </p:nvSpPr>
          <p:spPr>
            <a:xfrm>
              <a:off x="1359776" y="771550"/>
              <a:ext cx="750526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宣</a:t>
              </a:r>
              <a:endParaRPr lang="zh-CN" altLang="en-US" sz="24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840038" y="2786063"/>
            <a:ext cx="1233487" cy="1223962"/>
            <a:chOff x="1187624" y="699543"/>
            <a:chExt cx="1232463" cy="1224136"/>
          </a:xfrm>
        </p:grpSpPr>
        <p:pic>
          <p:nvPicPr>
            <p:cNvPr id="14375" name="图片 2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87624" y="699543"/>
              <a:ext cx="1232463" cy="12241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76" name="矩形 28"/>
            <p:cNvSpPr/>
            <p:nvPr/>
          </p:nvSpPr>
          <p:spPr>
            <a:xfrm>
              <a:off x="1359776" y="771550"/>
              <a:ext cx="750526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诱</a:t>
              </a:r>
              <a:endParaRPr lang="zh-CN" altLang="en-US" sz="24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244975" y="2714625"/>
            <a:ext cx="1233488" cy="1223963"/>
            <a:chOff x="1187624" y="699543"/>
            <a:chExt cx="1232463" cy="1224136"/>
          </a:xfrm>
        </p:grpSpPr>
        <p:pic>
          <p:nvPicPr>
            <p:cNvPr id="14373" name="图片 3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87624" y="699543"/>
              <a:ext cx="1232463" cy="12241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74" name="矩形 32"/>
            <p:cNvSpPr/>
            <p:nvPr/>
          </p:nvSpPr>
          <p:spPr>
            <a:xfrm>
              <a:off x="1359776" y="771550"/>
              <a:ext cx="750526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舔</a:t>
              </a:r>
              <a:endParaRPr lang="zh-CN" altLang="en-US" sz="24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648325" y="2714625"/>
            <a:ext cx="1231900" cy="1223963"/>
            <a:chOff x="1187624" y="699543"/>
            <a:chExt cx="1232463" cy="1224136"/>
          </a:xfrm>
        </p:grpSpPr>
        <p:pic>
          <p:nvPicPr>
            <p:cNvPr id="14371" name="图片 34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87624" y="699543"/>
              <a:ext cx="1232463" cy="12241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72" name="矩形 35"/>
            <p:cNvSpPr/>
            <p:nvPr/>
          </p:nvSpPr>
          <p:spPr>
            <a:xfrm>
              <a:off x="1359776" y="771550"/>
              <a:ext cx="750526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强</a:t>
              </a:r>
              <a:endParaRPr lang="zh-CN" altLang="en-US" sz="24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050088" y="2714625"/>
            <a:ext cx="1231900" cy="1223963"/>
            <a:chOff x="1187624" y="699543"/>
            <a:chExt cx="1232463" cy="1224136"/>
          </a:xfrm>
        </p:grpSpPr>
        <p:pic>
          <p:nvPicPr>
            <p:cNvPr id="14369" name="图片 3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87624" y="699543"/>
              <a:ext cx="1232463" cy="12241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70" name="矩形 38"/>
            <p:cNvSpPr/>
            <p:nvPr/>
          </p:nvSpPr>
          <p:spPr>
            <a:xfrm>
              <a:off x="1359776" y="771550"/>
              <a:ext cx="750526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犯</a:t>
              </a:r>
              <a:endParaRPr lang="zh-CN" altLang="en-US" sz="24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38275" y="4370388"/>
            <a:ext cx="1231900" cy="1223962"/>
            <a:chOff x="1187624" y="699543"/>
            <a:chExt cx="1232463" cy="1224136"/>
          </a:xfrm>
        </p:grpSpPr>
        <p:pic>
          <p:nvPicPr>
            <p:cNvPr id="14367" name="图片 4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87624" y="699543"/>
              <a:ext cx="1232463" cy="12241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68" name="矩形 41"/>
            <p:cNvSpPr/>
            <p:nvPr/>
          </p:nvSpPr>
          <p:spPr>
            <a:xfrm>
              <a:off x="1359776" y="771550"/>
              <a:ext cx="750526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禁</a:t>
              </a:r>
              <a:endParaRPr lang="zh-CN" altLang="en-US" sz="24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840038" y="4370388"/>
            <a:ext cx="1233487" cy="1223962"/>
            <a:chOff x="1187624" y="699543"/>
            <a:chExt cx="1232463" cy="1224136"/>
          </a:xfrm>
        </p:grpSpPr>
        <p:pic>
          <p:nvPicPr>
            <p:cNvPr id="14365" name="图片 4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87624" y="699543"/>
              <a:ext cx="1232463" cy="12241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66" name="矩形 44"/>
            <p:cNvSpPr/>
            <p:nvPr/>
          </p:nvSpPr>
          <p:spPr>
            <a:xfrm>
              <a:off x="1359776" y="771550"/>
              <a:ext cx="750526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处</a:t>
              </a:r>
              <a:endParaRPr lang="zh-CN" altLang="en-US" sz="24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244975" y="4298950"/>
            <a:ext cx="1233488" cy="1223963"/>
            <a:chOff x="1187624" y="699543"/>
            <a:chExt cx="1232463" cy="1224136"/>
          </a:xfrm>
        </p:grpSpPr>
        <p:pic>
          <p:nvPicPr>
            <p:cNvPr id="14363" name="图片 46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87624" y="699543"/>
              <a:ext cx="1232463" cy="12241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64" name="矩形 47"/>
            <p:cNvSpPr/>
            <p:nvPr/>
          </p:nvSpPr>
          <p:spPr>
            <a:xfrm>
              <a:off x="1359776" y="771550"/>
              <a:ext cx="750526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稍</a:t>
              </a:r>
              <a:endParaRPr lang="zh-CN" altLang="en-US" sz="24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648325" y="4298950"/>
            <a:ext cx="1231900" cy="1223963"/>
            <a:chOff x="1187624" y="699543"/>
            <a:chExt cx="1232463" cy="1224136"/>
          </a:xfrm>
        </p:grpSpPr>
        <p:pic>
          <p:nvPicPr>
            <p:cNvPr id="14361" name="图片 4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87624" y="699543"/>
              <a:ext cx="1232463" cy="12241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62" name="矩形 50"/>
            <p:cNvSpPr/>
            <p:nvPr/>
          </p:nvSpPr>
          <p:spPr>
            <a:xfrm>
              <a:off x="1359776" y="771550"/>
              <a:ext cx="750526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豫</a:t>
              </a:r>
              <a:endParaRPr lang="zh-CN" altLang="en-US" sz="24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050088" y="4298950"/>
            <a:ext cx="1231900" cy="1223963"/>
            <a:chOff x="1187624" y="699543"/>
            <a:chExt cx="1232463" cy="1224136"/>
          </a:xfrm>
        </p:grpSpPr>
        <p:pic>
          <p:nvPicPr>
            <p:cNvPr id="14359" name="图片 5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87624" y="699543"/>
              <a:ext cx="1232463" cy="12241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60" name="矩形 53"/>
            <p:cNvSpPr/>
            <p:nvPr/>
          </p:nvSpPr>
          <p:spPr>
            <a:xfrm>
              <a:off x="1359776" y="771550"/>
              <a:ext cx="750526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跺</a:t>
              </a:r>
              <a:endParaRPr lang="zh-CN" altLang="en-US" sz="24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081713" y="1233488"/>
            <a:ext cx="1719262" cy="1481137"/>
            <a:chOff x="1187624" y="699543"/>
            <a:chExt cx="1232463" cy="1224136"/>
          </a:xfrm>
        </p:grpSpPr>
        <p:pic>
          <p:nvPicPr>
            <p:cNvPr id="14357" name="图片 3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87624" y="699543"/>
              <a:ext cx="1232463" cy="12241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8" name="矩形 38"/>
            <p:cNvSpPr/>
            <p:nvPr/>
          </p:nvSpPr>
          <p:spPr>
            <a:xfrm>
              <a:off x="1412290" y="856147"/>
              <a:ext cx="750869" cy="7695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聚</a:t>
              </a:r>
              <a:endParaRPr lang="zh-CN" altLang="en-US" sz="24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50" name="矩形 9"/>
          <p:cNvSpPr/>
          <p:nvPr/>
        </p:nvSpPr>
        <p:spPr>
          <a:xfrm>
            <a:off x="2451100" y="1557338"/>
            <a:ext cx="3013075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蚂蚁搬食物</a:t>
            </a:r>
          </a:p>
        </p:txBody>
      </p:sp>
      <p:sp>
        <p:nvSpPr>
          <p:cNvPr id="2" name="对话气泡: 圆角矩形 1"/>
          <p:cNvSpPr/>
          <p:nvPr/>
        </p:nvSpPr>
        <p:spPr>
          <a:xfrm>
            <a:off x="977900" y="2327275"/>
            <a:ext cx="992188" cy="387350"/>
          </a:xfrm>
          <a:prstGeom prst="wedgeRoundRectCallout">
            <a:avLst>
              <a:gd name="adj1" fmla="val -22951"/>
              <a:gd name="adj2" fmla="val 7606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点我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471488" y="3773488"/>
            <a:ext cx="992187" cy="1087437"/>
            <a:chOff x="1187624" y="674966"/>
            <a:chExt cx="1232463" cy="1248713"/>
          </a:xfrm>
        </p:grpSpPr>
        <p:pic>
          <p:nvPicPr>
            <p:cNvPr id="14355" name="图片 4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87624" y="699543"/>
              <a:ext cx="1232463" cy="12241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6" name="矩形 41"/>
            <p:cNvSpPr/>
            <p:nvPr/>
          </p:nvSpPr>
          <p:spPr>
            <a:xfrm>
              <a:off x="1187624" y="674966"/>
              <a:ext cx="750868" cy="7695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毅</a:t>
              </a:r>
            </a:p>
          </p:txBody>
        </p:sp>
      </p:grpSp>
      <p:sp>
        <p:nvSpPr>
          <p:cNvPr id="42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354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45 -0.00069 L 0.80643 0.49653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00" y="2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7 L 0.5941 0.48333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00" y="2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6 L 0.421 0.51111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0" y="2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24757 0.51111 " pathEditMode="relative" rAng="0" ptsTypes="AA">
                                      <p:cBhvr>
                                        <p:cTn id="33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00" y="2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0494E-6 L 0.06649 0.51111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2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11111E-6 L 0.79879 0.18912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00" y="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1111E-6 L 0.60208 0.18912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00" y="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22222E-6 L 0.42882 0.20301 " pathEditMode="relative" rAng="0" ptsTypes="AA">
                                      <p:cBhvr>
                                        <p:cTn id="69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0" y="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22222E-6 L 0.24757 0.20301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00" y="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L 0.0585 0.18919 " pathEditMode="relative" rAng="0" ptsTypes="AA">
                                      <p:cBhvr>
                                        <p:cTn id="87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9.87654E-7 L 0.13976 0.7608 " pathEditMode="relative" rAng="0" ptsTypes="AA">
                                      <p:cBhvr>
                                        <p:cTn id="96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0" y="3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86 0.06504 L 0.79392 0.25416 " pathEditMode="relative" rAng="0" ptsTypes="AA">
                                      <p:cBhvr>
                                        <p:cTn id="105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00" y="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了解内容</a:t>
            </a:r>
          </a:p>
        </p:txBody>
      </p:sp>
      <p:sp>
        <p:nvSpPr>
          <p:cNvPr id="16387" name="矩形 3"/>
          <p:cNvSpPr/>
          <p:nvPr/>
        </p:nvSpPr>
        <p:spPr>
          <a:xfrm>
            <a:off x="517525" y="1722438"/>
            <a:ext cx="5743575" cy="668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有感情地朗读课文，思考：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8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70625" y="5399088"/>
            <a:ext cx="1879600" cy="1149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46138" y="3043237"/>
            <a:ext cx="7451725" cy="1652982"/>
            <a:chOff x="1049339" y="3846353"/>
            <a:chExt cx="7452110" cy="1653541"/>
          </a:xfrm>
        </p:grpSpPr>
        <p:pic>
          <p:nvPicPr>
            <p:cNvPr id="16392" name="图片 4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49339" y="3880076"/>
              <a:ext cx="1227135" cy="16198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3" name="文本框 42"/>
            <p:cNvSpPr txBox="1"/>
            <p:nvPr/>
          </p:nvSpPr>
          <p:spPr>
            <a:xfrm>
              <a:off x="2347758" y="3846353"/>
              <a:ext cx="6153691" cy="1323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课文围绕一块奶酪讲了一件什么</a:t>
              </a:r>
              <a:r>
                <a: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事</a:t>
              </a:r>
              <a:r>
                <a:rPr lang="zh-CN" altLang="en-US" sz="40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391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云形 12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了解内容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69925" y="2106613"/>
            <a:ext cx="7654925" cy="264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80000"/>
              </a:lnSpc>
            </a:pP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sym typeface="+mn-ea"/>
              </a:rPr>
              <a:t>课文主要写</a:t>
            </a:r>
            <a:r>
              <a:rPr lang="zh-CN" altLang="en-US" sz="3200" b="1" u="sng" dirty="0">
                <a:latin typeface="华文楷体" pitchFamily="2" charset="-122"/>
                <a:ea typeface="华文楷体" pitchFamily="2" charset="-122"/>
                <a:sym typeface="+mn-ea"/>
              </a:rPr>
              <a:t>                  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sym typeface="+mn-ea"/>
              </a:rPr>
              <a:t>指挥小蚂蚁们</a:t>
            </a:r>
            <a:r>
              <a:rPr lang="zh-CN" altLang="en-US" sz="3200" b="1" u="sng" dirty="0">
                <a:latin typeface="华文楷体" pitchFamily="2" charset="-122"/>
                <a:ea typeface="华文楷体" pitchFamily="2" charset="-122"/>
                <a:sym typeface="+mn-ea"/>
              </a:rPr>
              <a:t> </a:t>
            </a:r>
            <a:endParaRPr lang="en-US" altLang="zh-CN" sz="3200" b="1" u="sng" dirty="0">
              <a:latin typeface="华文楷体" pitchFamily="2" charset="-122"/>
              <a:ea typeface="华文楷体" pitchFamily="2" charset="-122"/>
              <a:sym typeface="+mn-ea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3200" b="1" u="sng" dirty="0">
                <a:latin typeface="华文楷体" pitchFamily="2" charset="-122"/>
                <a:ea typeface="华文楷体" pitchFamily="2" charset="-122"/>
                <a:sym typeface="+mn-ea"/>
              </a:rPr>
              <a:t>                   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sym typeface="+mn-ea"/>
              </a:rPr>
              <a:t>时，一块</a:t>
            </a:r>
            <a:r>
              <a:rPr lang="zh-CN" altLang="en-US" sz="3200" b="1" u="sng" dirty="0">
                <a:latin typeface="华文楷体" pitchFamily="2" charset="-122"/>
                <a:ea typeface="华文楷体" pitchFamily="2" charset="-122"/>
                <a:sym typeface="+mn-ea"/>
              </a:rPr>
              <a:t>                                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sym typeface="+mn-ea"/>
              </a:rPr>
              <a:t>引发了一阵风波。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406900" y="3216275"/>
            <a:ext cx="34925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  <a:sym typeface="+mn-ea"/>
              </a:rPr>
              <a:t>掉落的奶酪渣子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华文楷体" pitchFamily="2" charset="-122"/>
              <a:ea typeface="华文楷体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43313" y="2370138"/>
            <a:ext cx="195421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  <a:sym typeface="+mn-ea"/>
              </a:rPr>
              <a:t>蚂蚁队长     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25500" y="3216275"/>
            <a:ext cx="19558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  <a:sym typeface="+mn-ea"/>
              </a:rPr>
              <a:t>搬运粮食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华文楷体" pitchFamily="2" charset="-122"/>
              <a:ea typeface="华文楷体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8440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BVngztGK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TMqDgxTYz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BVngztGK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TMqDgxTYz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BVngztGK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TMqDgxTYz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BVngztGK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TMqDgxTYz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BVngztGK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TMqDgxTYz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BVngztGK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TMqDgxTYz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TMqDgxTYz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BVngztGK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TMqDgxTYz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BVngztGK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TMqDgxTYz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BVngztGK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TMqDgxTYz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BVngztGK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TMqDgxTYz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BVngztGK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BVngztGK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TMqDgxTYz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BVngztGK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TMqDgxTYz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BVngztGK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TMqDgxTYz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BVngztGK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TMqDgxTYz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BVngztGK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TMqDgxTYz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TMqDgxTYz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BVngztGK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TMqDgxTYz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BVngztGK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TMqDgxTYz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BVngztGK9"/>
</p:tagLst>
</file>

<file path=ppt/theme/theme1.xml><?xml version="1.0" encoding="utf-8"?>
<a:theme xmlns:a="http://schemas.openxmlformats.org/drawingml/2006/main" name="A000120141114A04PWBG">
  <a:themeElements>
    <a:clrScheme name="自定义 1">
      <a:dk1>
        <a:srgbClr val="494949"/>
      </a:dk1>
      <a:lt1>
        <a:sysClr val="window" lastClr="FFFFFF"/>
      </a:lt1>
      <a:dk2>
        <a:srgbClr val="3F3F3F"/>
      </a:dk2>
      <a:lt2>
        <a:srgbClr val="FFFFFF"/>
      </a:lt2>
      <a:accent1>
        <a:srgbClr val="869D59"/>
      </a:accent1>
      <a:accent2>
        <a:srgbClr val="B4B75C"/>
      </a:accent2>
      <a:accent3>
        <a:srgbClr val="6E9671"/>
      </a:accent3>
      <a:accent4>
        <a:srgbClr val="555835"/>
      </a:accent4>
      <a:accent5>
        <a:srgbClr val="236B5F"/>
      </a:accent5>
      <a:accent6>
        <a:srgbClr val="FFC000"/>
      </a:accent6>
      <a:hlink>
        <a:srgbClr val="0070C0"/>
      </a:hlink>
      <a:folHlink>
        <a:srgbClr val="7F7F7F"/>
      </a:folHlink>
    </a:clrScheme>
    <a:fontScheme name="自定义 15">
      <a:majorFont>
        <a:latin typeface="Arial Black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636718720124033421</Template>
  <TotalTime>80</TotalTime>
  <Words>854</Words>
  <Application>Microsoft Office PowerPoint</Application>
  <PresentationFormat>全屏显示(4:3)</PresentationFormat>
  <Paragraphs>162</Paragraphs>
  <Slides>24</Slides>
  <Notes>19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A000120141114A04PWBG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ZYJ</cp:lastModifiedBy>
  <cp:revision>626</cp:revision>
  <dcterms:created xsi:type="dcterms:W3CDTF">2017-07-18T14:30:00Z</dcterms:created>
  <dcterms:modified xsi:type="dcterms:W3CDTF">2018-10-10T08:01:01Z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