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4" r:id="rId3"/>
    <p:sldId id="257" r:id="rId4"/>
    <p:sldId id="258" r:id="rId5"/>
    <p:sldId id="259" r:id="rId6"/>
    <p:sldId id="260" r:id="rId7"/>
    <p:sldId id="261" r:id="rId8"/>
    <p:sldId id="262" r:id="rId9"/>
    <p:sldId id="263"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2011-10-3</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476672"/>
            <a:ext cx="7772400" cy="1470025"/>
          </a:xfrm>
        </p:spPr>
        <p:txBody>
          <a:bodyPr>
            <a:normAutofit/>
          </a:bodyPr>
          <a:lstStyle/>
          <a:p>
            <a:r>
              <a:rPr lang="en-US" altLang="zh-CN" sz="6000" dirty="0" smtClean="0"/>
              <a:t>21   </a:t>
            </a:r>
            <a:r>
              <a:rPr lang="zh-CN" altLang="en-US" sz="6000" dirty="0" smtClean="0"/>
              <a:t>我的老师</a:t>
            </a:r>
            <a:endParaRPr lang="zh-CN" altLang="en-US" sz="6000" dirty="0"/>
          </a:p>
        </p:txBody>
      </p:sp>
      <p:sp>
        <p:nvSpPr>
          <p:cNvPr id="3" name="副标题 2"/>
          <p:cNvSpPr>
            <a:spLocks noGrp="1"/>
          </p:cNvSpPr>
          <p:nvPr>
            <p:ph type="subTitle" idx="1"/>
          </p:nvPr>
        </p:nvSpPr>
        <p:spPr>
          <a:xfrm>
            <a:off x="1043608" y="2420888"/>
            <a:ext cx="7776864" cy="3816424"/>
          </a:xfrm>
        </p:spPr>
        <p:txBody>
          <a:bodyPr>
            <a:normAutofit/>
          </a:bodyPr>
          <a:lstStyle/>
          <a:p>
            <a:r>
              <a:rPr lang="zh-CN" altLang="en-US" dirty="0" smtClean="0"/>
              <a:t/>
            </a:r>
            <a:br>
              <a:rPr lang="zh-CN" altLang="en-US" dirty="0" smtClean="0"/>
            </a:br>
            <a:r>
              <a:rPr lang="zh-CN" altLang="en-US" sz="3600" dirty="0" smtClean="0">
                <a:solidFill>
                  <a:schemeClr val="tx2"/>
                </a:solidFill>
                <a:latin typeface="+mj-lt"/>
                <a:ea typeface="+mj-ea"/>
                <a:cs typeface="+mj-cs"/>
              </a:rPr>
              <a:t>渝北区汉渝路小学胡春素</a:t>
            </a:r>
            <a:endParaRPr lang="zh-CN" altLang="en-US" sz="3600" dirty="0">
              <a:solidFill>
                <a:schemeClr val="tx2"/>
              </a:solidFill>
              <a:latin typeface="+mj-lt"/>
              <a:ea typeface="+mj-ea"/>
              <a:cs typeface="+mj-cs"/>
            </a:endParaRPr>
          </a:p>
        </p:txBody>
      </p:sp>
      <p:sp>
        <p:nvSpPr>
          <p:cNvPr id="4" name="矩形 3"/>
          <p:cNvSpPr/>
          <p:nvPr/>
        </p:nvSpPr>
        <p:spPr>
          <a:xfrm>
            <a:off x="1907704" y="5471512"/>
            <a:ext cx="4464496" cy="369332"/>
          </a:xfrm>
          <a:prstGeom prst="rect">
            <a:avLst/>
          </a:prstGeom>
        </p:spPr>
        <p:txBody>
          <a:bodyPr wrap="square">
            <a:spAutoFit/>
          </a:bodyPr>
          <a:lstStyle/>
          <a:p>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1"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1"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slide(fromBottom)">
                                      <p:cBhvr>
                                        <p:cTn id="2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作者简介：作者，苏淑阳，</a:t>
            </a:r>
            <a:r>
              <a:rPr lang="en-US" altLang="zh-CN" dirty="0" smtClean="0"/>
              <a:t>1938</a:t>
            </a:r>
            <a:r>
              <a:rPr lang="zh-CN" altLang="en-US" dirty="0" smtClean="0"/>
              <a:t>年生于河北省保定市，当代著名作家。主要作品有    </a:t>
            </a:r>
            <a:r>
              <a:rPr lang="en-US" altLang="zh-CN" dirty="0" smtClean="0"/>
              <a:t>《</a:t>
            </a:r>
            <a:r>
              <a:rPr lang="zh-CN" altLang="en-US" dirty="0" smtClean="0"/>
              <a:t>丹心谱</a:t>
            </a:r>
            <a:r>
              <a:rPr lang="en-US" altLang="zh-CN" dirty="0" smtClean="0"/>
              <a:t>》《</a:t>
            </a:r>
            <a:r>
              <a:rPr lang="zh-CN" altLang="en-US" dirty="0" smtClean="0"/>
              <a:t>大院</a:t>
            </a:r>
            <a:r>
              <a:rPr lang="en-US" altLang="zh-CN" dirty="0" smtClean="0"/>
              <a:t>》《</a:t>
            </a:r>
            <a:r>
              <a:rPr lang="zh-CN" altLang="en-US" dirty="0" smtClean="0"/>
              <a:t>夕照街</a:t>
            </a:r>
            <a:r>
              <a:rPr lang="en-US" altLang="zh-CN" dirty="0" smtClean="0"/>
              <a:t>》</a:t>
            </a:r>
            <a:r>
              <a:rPr lang="zh-CN" altLang="en-US" dirty="0" smtClean="0"/>
              <a:t>等。他曾经任教于中国人民大学、河北北京师范学院、北京中医学院。苏老师上的“党史”课之所以吸引人，给学生留下深刻的印象是与他的老师</a:t>
            </a:r>
            <a:r>
              <a:rPr lang="en-US" altLang="zh-CN" dirty="0" smtClean="0"/>
              <a:t>——</a:t>
            </a:r>
            <a:r>
              <a:rPr lang="zh-CN" altLang="en-US" dirty="0" smtClean="0"/>
              <a:t>教历史课的刘老师分不开的</a:t>
            </a:r>
          </a:p>
          <a:p>
            <a:pPr>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229600" cy="1143000"/>
          </a:xfrm>
        </p:spPr>
        <p:txBody>
          <a:bodyPr>
            <a:normAutofit fontScale="90000"/>
          </a:bodyPr>
          <a:lstStyle/>
          <a:p>
            <a:r>
              <a:rPr lang="zh-CN" altLang="en-US" sz="3600" dirty="0" smtClean="0">
                <a:solidFill>
                  <a:schemeClr val="tx1"/>
                </a:solidFill>
                <a:latin typeface="+mn-lt"/>
                <a:ea typeface="+mn-ea"/>
                <a:cs typeface="+mn-cs"/>
              </a:rPr>
              <a:t>说话导入：三分钟说话的话题是“我最喜欢的老师”，说说你心中最喜欢、印象最深的一位老师</a:t>
            </a:r>
            <a:r>
              <a:rPr lang="zh-CN" altLang="en-US" dirty="0" smtClean="0"/>
              <a:t>。</a:t>
            </a:r>
            <a:br>
              <a:rPr lang="zh-CN" altLang="en-US" dirty="0" smtClean="0"/>
            </a:br>
            <a:endParaRPr lang="zh-CN" altLang="en-US" dirty="0"/>
          </a:p>
        </p:txBody>
      </p:sp>
      <p:sp>
        <p:nvSpPr>
          <p:cNvPr id="3" name="内容占位符 2"/>
          <p:cNvSpPr>
            <a:spLocks noGrp="1"/>
          </p:cNvSpPr>
          <p:nvPr>
            <p:ph idx="1"/>
          </p:nvPr>
        </p:nvSpPr>
        <p:spPr>
          <a:xfrm>
            <a:off x="611560" y="2420888"/>
            <a:ext cx="7931224" cy="3917032"/>
          </a:xfrm>
        </p:spPr>
        <p:txBody>
          <a:bodyPr/>
          <a:lstStyle/>
          <a:p>
            <a:pPr>
              <a:buNone/>
            </a:pPr>
            <a:r>
              <a:rPr lang="zh-CN" altLang="en-US" dirty="0" smtClean="0"/>
              <a:t>自学要求：</a:t>
            </a:r>
            <a:endParaRPr lang="en-US" altLang="zh-CN" dirty="0" smtClean="0"/>
          </a:p>
          <a:p>
            <a:pPr>
              <a:buNone/>
            </a:pPr>
            <a:r>
              <a:rPr lang="en-US" altLang="zh-CN" dirty="0" smtClean="0"/>
              <a:t>1</a:t>
            </a:r>
            <a:r>
              <a:rPr lang="zh-CN" altLang="en-US" dirty="0" smtClean="0"/>
              <a:t>、自由快速（用自己喜欢的方式）读课文，边读边思考作者回忆了刘老师哪几件事情。</a:t>
            </a:r>
            <a:endParaRPr lang="en-US" altLang="zh-CN" dirty="0" smtClean="0"/>
          </a:p>
          <a:p>
            <a:pPr>
              <a:buNone/>
            </a:pPr>
            <a:r>
              <a:rPr lang="en-US" altLang="zh-CN" dirty="0" smtClean="0"/>
              <a:t>2</a:t>
            </a:r>
            <a:r>
              <a:rPr lang="zh-CN" altLang="en-US" dirty="0" smtClean="0"/>
              <a:t>、同桌互查自学生字新词的情况。</a:t>
            </a:r>
            <a:endParaRPr lang="en-US" altLang="zh-CN" dirty="0" smtClean="0"/>
          </a:p>
          <a:p>
            <a:pPr>
              <a:buNone/>
            </a:pPr>
            <a:r>
              <a:rPr lang="en-US" altLang="zh-CN" dirty="0" smtClean="0"/>
              <a:t>3</a:t>
            </a:r>
            <a:r>
              <a:rPr lang="zh-CN" altLang="en-US" dirty="0" smtClean="0"/>
              <a:t>、小组讨论解决不明白的生字新词。</a:t>
            </a:r>
            <a:endParaRPr lang="en-US"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19256" cy="4637112"/>
          </a:xfrm>
        </p:spPr>
        <p:txBody>
          <a:bodyPr>
            <a:normAutofit lnSpcReduction="10000"/>
          </a:bodyPr>
          <a:lstStyle/>
          <a:p>
            <a:pPr>
              <a:buNone/>
            </a:pPr>
            <a:r>
              <a:rPr lang="zh-CN" altLang="en-US" sz="4000" dirty="0" smtClean="0"/>
              <a:t>课文选取了三个内容：</a:t>
            </a:r>
            <a:endParaRPr lang="en-US" altLang="zh-CN" sz="4000" dirty="0" smtClean="0"/>
          </a:p>
          <a:p>
            <a:pPr>
              <a:buNone/>
            </a:pPr>
            <a:r>
              <a:rPr lang="en-US" altLang="zh-CN" sz="4000" dirty="0" smtClean="0"/>
              <a:t>1</a:t>
            </a:r>
            <a:r>
              <a:rPr lang="zh-CN" altLang="en-US" sz="4000" dirty="0" smtClean="0"/>
              <a:t>、刘老师的</a:t>
            </a:r>
            <a:r>
              <a:rPr lang="zh-CN" altLang="en-US" sz="4000" dirty="0" smtClean="0">
                <a:solidFill>
                  <a:srgbClr val="FF0000"/>
                </a:solidFill>
              </a:rPr>
              <a:t>外貌</a:t>
            </a:r>
            <a:r>
              <a:rPr lang="zh-CN" altLang="en-US" sz="4000" dirty="0" smtClean="0"/>
              <a:t>。</a:t>
            </a:r>
            <a:endParaRPr lang="en-US" altLang="zh-CN" sz="4000" dirty="0" smtClean="0"/>
          </a:p>
          <a:p>
            <a:pPr>
              <a:buNone/>
            </a:pPr>
            <a:r>
              <a:rPr lang="en-US" altLang="zh-CN" sz="4000" dirty="0" smtClean="0"/>
              <a:t>2</a:t>
            </a:r>
            <a:r>
              <a:rPr lang="zh-CN" altLang="en-US" sz="4000" dirty="0" smtClean="0"/>
              <a:t>、刘老师的</a:t>
            </a:r>
            <a:r>
              <a:rPr lang="zh-CN" altLang="en-US" sz="4000" dirty="0" smtClean="0">
                <a:solidFill>
                  <a:srgbClr val="00B050"/>
                </a:solidFill>
              </a:rPr>
              <a:t>教学</a:t>
            </a:r>
            <a:r>
              <a:rPr lang="zh-CN" altLang="en-US" sz="4000" dirty="0" smtClean="0"/>
              <a:t>。</a:t>
            </a:r>
            <a:endParaRPr lang="en-US" altLang="zh-CN" sz="4000" dirty="0" smtClean="0"/>
          </a:p>
          <a:p>
            <a:pPr>
              <a:buNone/>
            </a:pPr>
            <a:r>
              <a:rPr lang="en-US" altLang="zh-CN" sz="4000" dirty="0" smtClean="0"/>
              <a:t>3</a:t>
            </a:r>
            <a:r>
              <a:rPr lang="zh-CN" altLang="en-US" sz="4000" dirty="0" smtClean="0"/>
              <a:t>、刘老师</a:t>
            </a:r>
            <a:r>
              <a:rPr lang="zh-CN" altLang="en-US" sz="4000" dirty="0" smtClean="0">
                <a:solidFill>
                  <a:srgbClr val="7030A0"/>
                </a:solidFill>
              </a:rPr>
              <a:t>放风筝</a:t>
            </a:r>
            <a:r>
              <a:rPr lang="zh-CN" altLang="en-US" sz="4000" dirty="0" smtClean="0"/>
              <a:t>。</a:t>
            </a:r>
            <a:endParaRPr lang="en-US" altLang="zh-CN" sz="4000" dirty="0" smtClean="0"/>
          </a:p>
          <a:p>
            <a:pPr>
              <a:buNone/>
            </a:pPr>
            <a:r>
              <a:rPr lang="zh-CN" altLang="en-US" sz="4000" dirty="0" smtClean="0"/>
              <a:t>这三个内容从外到内，逐步深入地展现了刘老师的特点。 </a:t>
            </a:r>
            <a:r>
              <a:rPr lang="zh-CN" altLang="en-US" dirty="0" smtClean="0"/>
              <a:t/>
            </a:r>
            <a:br>
              <a:rPr lang="zh-CN" altLang="en-US" dirty="0" smtClean="0"/>
            </a:br>
            <a:endParaRPr lang="zh-CN" altLang="en-US" dirty="0"/>
          </a:p>
        </p:txBody>
      </p:sp>
      <p:sp>
        <p:nvSpPr>
          <p:cNvPr id="4" name="TextBox 3"/>
          <p:cNvSpPr txBox="1"/>
          <p:nvPr/>
        </p:nvSpPr>
        <p:spPr>
          <a:xfrm flipH="1">
            <a:off x="1439142" y="3645024"/>
            <a:ext cx="7704858" cy="1323439"/>
          </a:xfrm>
          <a:prstGeom prst="rect">
            <a:avLst/>
          </a:prstGeom>
          <a:noFill/>
        </p:spPr>
        <p:txBody>
          <a:bodyPr wrap="square" rtlCol="0">
            <a:spAutoFit/>
          </a:bodyPr>
          <a:lstStyle/>
          <a:p>
            <a:r>
              <a:rPr lang="zh-CN" altLang="en-US" sz="4000" dirty="0" smtClean="0"/>
              <a:t> </a:t>
            </a:r>
            <a:br>
              <a:rPr lang="zh-CN" altLang="en-US" sz="4000" dirty="0" smtClean="0"/>
            </a:b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2696"/>
            <a:ext cx="8229600" cy="4686320"/>
          </a:xfrm>
        </p:spPr>
        <p:txBody>
          <a:bodyPr/>
          <a:lstStyle/>
          <a:p>
            <a:pPr>
              <a:buNone/>
            </a:pPr>
            <a:r>
              <a:rPr lang="en-US" altLang="zh-CN" dirty="0" smtClean="0"/>
              <a:t>1</a:t>
            </a:r>
            <a:r>
              <a:rPr lang="zh-CN" altLang="en-US" dirty="0" smtClean="0"/>
              <a:t>、逢到要写板书的时候，他用圆木拐杖撑地，右脚离地，身体急速地一转，便转向黑板，写完了粉笔字，又以拐杖为圆心，再转向讲台。</a:t>
            </a:r>
            <a:endParaRPr lang="zh-CN" altLang="en-US" dirty="0"/>
          </a:p>
        </p:txBody>
      </p:sp>
      <p:sp>
        <p:nvSpPr>
          <p:cNvPr id="4" name="TextBox 3"/>
          <p:cNvSpPr txBox="1"/>
          <p:nvPr/>
        </p:nvSpPr>
        <p:spPr>
          <a:xfrm flipH="1">
            <a:off x="611560" y="2708920"/>
            <a:ext cx="7560840" cy="1846659"/>
          </a:xfrm>
          <a:prstGeom prst="rect">
            <a:avLst/>
          </a:prstGeom>
          <a:noFill/>
        </p:spPr>
        <p:txBody>
          <a:bodyPr wrap="square" rtlCol="0">
            <a:spAutoFit/>
          </a:bodyPr>
          <a:lstStyle/>
          <a:p>
            <a:r>
              <a:rPr lang="zh-CN" altLang="en-US" sz="3200" dirty="0" smtClean="0"/>
              <a:t>从“撑地”“离地”“一转”“再转”这一系列的动作中，你感受到了什么？这句话在表情达意上有什么作用？</a:t>
            </a:r>
            <a:r>
              <a:rPr lang="zh-CN" altLang="en-US" dirty="0" smtClean="0"/>
              <a:t/>
            </a:r>
            <a:br>
              <a:rPr lang="zh-CN" altLang="en-US" dirty="0" smtClean="0"/>
            </a:br>
            <a:endParaRPr lang="zh-CN" altLang="en-US" dirty="0"/>
          </a:p>
        </p:txBody>
      </p:sp>
      <p:sp>
        <p:nvSpPr>
          <p:cNvPr id="7" name="TextBox 6"/>
          <p:cNvSpPr txBox="1"/>
          <p:nvPr/>
        </p:nvSpPr>
        <p:spPr>
          <a:xfrm>
            <a:off x="7740352" y="692696"/>
            <a:ext cx="1224136"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8" name="TextBox 7"/>
          <p:cNvSpPr txBox="1"/>
          <p:nvPr/>
        </p:nvSpPr>
        <p:spPr>
          <a:xfrm>
            <a:off x="1691680" y="1196752"/>
            <a:ext cx="1224136"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9" name="TextBox 8"/>
          <p:cNvSpPr txBox="1"/>
          <p:nvPr/>
        </p:nvSpPr>
        <p:spPr>
          <a:xfrm>
            <a:off x="4932040" y="1196752"/>
            <a:ext cx="864096"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10" name="TextBox 9"/>
          <p:cNvSpPr txBox="1"/>
          <p:nvPr/>
        </p:nvSpPr>
        <p:spPr>
          <a:xfrm>
            <a:off x="6948264" y="1700808"/>
            <a:ext cx="792088"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11" name="TextBox 10"/>
          <p:cNvSpPr txBox="1"/>
          <p:nvPr/>
        </p:nvSpPr>
        <p:spPr>
          <a:xfrm>
            <a:off x="755576" y="4581128"/>
            <a:ext cx="7416824" cy="1569660"/>
          </a:xfrm>
          <a:prstGeom prst="rect">
            <a:avLst/>
          </a:prstGeom>
          <a:noFill/>
        </p:spPr>
        <p:txBody>
          <a:bodyPr wrap="square" rtlCol="0">
            <a:spAutoFit/>
          </a:bodyPr>
          <a:lstStyle/>
          <a:p>
            <a:r>
              <a:rPr lang="zh-CN" altLang="en-US" sz="3200" dirty="0" smtClean="0">
                <a:solidFill>
                  <a:srgbClr val="FF0000"/>
                </a:solidFill>
              </a:rPr>
              <a:t>感受到刘老师上课板书的艰难，烘托出刘老师对工作是这样的尽心负责、倾情付出。 </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2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ircle(in)">
                                      <p:cBhvr>
                                        <p:cTn id="29" dur="2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ntr" presetSubtype="16"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plus(in)">
                                      <p:cBhvr>
                                        <p:cTn id="34" dur="20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80">
                                          <p:stCondLst>
                                            <p:cond delay="0"/>
                                          </p:stCondLst>
                                        </p:cTn>
                                        <p:tgtEl>
                                          <p:spTgt spid="11"/>
                                        </p:tgtEl>
                                      </p:cBhvr>
                                    </p:animEffect>
                                    <p:anim calcmode="lin" valueType="num">
                                      <p:cBhvr>
                                        <p:cTn id="4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5" dur="26">
                                          <p:stCondLst>
                                            <p:cond delay="650"/>
                                          </p:stCondLst>
                                        </p:cTn>
                                        <p:tgtEl>
                                          <p:spTgt spid="11"/>
                                        </p:tgtEl>
                                      </p:cBhvr>
                                      <p:to x="100000" y="60000"/>
                                    </p:animScale>
                                    <p:animScale>
                                      <p:cBhvr>
                                        <p:cTn id="46" dur="166" decel="50000">
                                          <p:stCondLst>
                                            <p:cond delay="676"/>
                                          </p:stCondLst>
                                        </p:cTn>
                                        <p:tgtEl>
                                          <p:spTgt spid="11"/>
                                        </p:tgtEl>
                                      </p:cBhvr>
                                      <p:to x="100000" y="100000"/>
                                    </p:animScale>
                                    <p:animScale>
                                      <p:cBhvr>
                                        <p:cTn id="47" dur="26">
                                          <p:stCondLst>
                                            <p:cond delay="1312"/>
                                          </p:stCondLst>
                                        </p:cTn>
                                        <p:tgtEl>
                                          <p:spTgt spid="11"/>
                                        </p:tgtEl>
                                      </p:cBhvr>
                                      <p:to x="100000" y="80000"/>
                                    </p:animScale>
                                    <p:animScale>
                                      <p:cBhvr>
                                        <p:cTn id="48" dur="166" decel="50000">
                                          <p:stCondLst>
                                            <p:cond delay="1338"/>
                                          </p:stCondLst>
                                        </p:cTn>
                                        <p:tgtEl>
                                          <p:spTgt spid="11"/>
                                        </p:tgtEl>
                                      </p:cBhvr>
                                      <p:to x="100000" y="100000"/>
                                    </p:animScale>
                                    <p:animScale>
                                      <p:cBhvr>
                                        <p:cTn id="49" dur="26">
                                          <p:stCondLst>
                                            <p:cond delay="1642"/>
                                          </p:stCondLst>
                                        </p:cTn>
                                        <p:tgtEl>
                                          <p:spTgt spid="11"/>
                                        </p:tgtEl>
                                      </p:cBhvr>
                                      <p:to x="100000" y="90000"/>
                                    </p:animScale>
                                    <p:animScale>
                                      <p:cBhvr>
                                        <p:cTn id="50" dur="166" decel="50000">
                                          <p:stCondLst>
                                            <p:cond delay="1668"/>
                                          </p:stCondLst>
                                        </p:cTn>
                                        <p:tgtEl>
                                          <p:spTgt spid="11"/>
                                        </p:tgtEl>
                                      </p:cBhvr>
                                      <p:to x="100000" y="100000"/>
                                    </p:animScale>
                                    <p:animScale>
                                      <p:cBhvr>
                                        <p:cTn id="51" dur="26">
                                          <p:stCondLst>
                                            <p:cond delay="1808"/>
                                          </p:stCondLst>
                                        </p:cTn>
                                        <p:tgtEl>
                                          <p:spTgt spid="11"/>
                                        </p:tgtEl>
                                      </p:cBhvr>
                                      <p:to x="100000" y="95000"/>
                                    </p:animScale>
                                    <p:animScale>
                                      <p:cBhvr>
                                        <p:cTn id="52"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686800" cy="1642194"/>
          </a:xfrm>
        </p:spPr>
        <p:txBody>
          <a:bodyPr>
            <a:normAutofit/>
          </a:bodyPr>
          <a:lstStyle/>
          <a:p>
            <a:r>
              <a:rPr lang="en-US" altLang="zh-CN" sz="3200" dirty="0" smtClean="0">
                <a:solidFill>
                  <a:schemeClr val="tx1"/>
                </a:solidFill>
                <a:latin typeface="+mn-lt"/>
                <a:ea typeface="+mn-ea"/>
                <a:cs typeface="+mn-cs"/>
              </a:rPr>
              <a:t>2</a:t>
            </a:r>
            <a:r>
              <a:rPr lang="zh-CN" altLang="en-US" sz="3200" dirty="0" smtClean="0">
                <a:solidFill>
                  <a:schemeClr val="tx1"/>
                </a:solidFill>
                <a:latin typeface="+mn-lt"/>
                <a:ea typeface="+mn-ea"/>
                <a:cs typeface="+mn-cs"/>
              </a:rPr>
              <a:t>、他笑着，叫着，拄着拐杖，蹦跳着去追赶线端，喊着：“你们不要管，我自己来！” </a:t>
            </a:r>
            <a:endParaRPr lang="zh-CN" altLang="en-US" sz="3200" dirty="0">
              <a:solidFill>
                <a:schemeClr val="tx1"/>
              </a:solidFill>
              <a:latin typeface="+mn-lt"/>
              <a:ea typeface="+mn-ea"/>
              <a:cs typeface="+mn-cs"/>
            </a:endParaRPr>
          </a:p>
        </p:txBody>
      </p:sp>
      <p:sp>
        <p:nvSpPr>
          <p:cNvPr id="3" name="内容占位符 2"/>
          <p:cNvSpPr>
            <a:spLocks noGrp="1"/>
          </p:cNvSpPr>
          <p:nvPr>
            <p:ph idx="1"/>
          </p:nvPr>
        </p:nvSpPr>
        <p:spPr>
          <a:xfrm>
            <a:off x="457200" y="2132856"/>
            <a:ext cx="8219256" cy="4153664"/>
          </a:xfrm>
        </p:spPr>
        <p:txBody>
          <a:bodyPr/>
          <a:lstStyle/>
          <a:p>
            <a:pPr>
              <a:buNone/>
            </a:pPr>
            <a:r>
              <a:rPr lang="zh-CN" altLang="en-US" dirty="0" smtClean="0"/>
              <a:t>    从“笑着”“叫着”“拄着”“蹦跳着”“喊着”这一系列动作感受到：</a:t>
            </a:r>
            <a:endParaRPr lang="en-US" altLang="zh-CN" dirty="0" smtClean="0"/>
          </a:p>
          <a:p>
            <a:pPr>
              <a:buNone/>
            </a:pPr>
            <a:r>
              <a:rPr lang="en-US" altLang="zh-CN" dirty="0" smtClean="0"/>
              <a:t>    </a:t>
            </a:r>
            <a:r>
              <a:rPr lang="zh-CN" altLang="en-US" dirty="0" smtClean="0"/>
              <a:t>刘老师简直比一个正常人更有活力，还有浓郁的诗情，给文章染上了强烈的抒情色彩。这种浓郁的诗情，既体现在文章的人物塑造上，也体现在文章的遣词造句上。</a:t>
            </a:r>
            <a:br>
              <a:rPr lang="zh-CN" altLang="en-US" dirty="0" smtClean="0"/>
            </a:br>
            <a:endParaRPr lang="zh-CN" altLang="en-US" dirty="0"/>
          </a:p>
        </p:txBody>
      </p:sp>
      <p:sp>
        <p:nvSpPr>
          <p:cNvPr id="4" name="TextBox 3"/>
          <p:cNvSpPr txBox="1"/>
          <p:nvPr/>
        </p:nvSpPr>
        <p:spPr>
          <a:xfrm>
            <a:off x="2771800" y="620688"/>
            <a:ext cx="792088"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5" name="TextBox 4"/>
          <p:cNvSpPr txBox="1"/>
          <p:nvPr/>
        </p:nvSpPr>
        <p:spPr>
          <a:xfrm>
            <a:off x="1547664" y="620688"/>
            <a:ext cx="792088"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6" name="TextBox 5"/>
          <p:cNvSpPr txBox="1"/>
          <p:nvPr/>
        </p:nvSpPr>
        <p:spPr>
          <a:xfrm>
            <a:off x="3923928" y="548680"/>
            <a:ext cx="1080120"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
        <p:nvSpPr>
          <p:cNvPr id="7" name="TextBox 6"/>
          <p:cNvSpPr txBox="1"/>
          <p:nvPr/>
        </p:nvSpPr>
        <p:spPr>
          <a:xfrm>
            <a:off x="5940152" y="620688"/>
            <a:ext cx="1368152" cy="707886"/>
          </a:xfrm>
          <a:prstGeom prst="rect">
            <a:avLst/>
          </a:prstGeom>
          <a:noFill/>
        </p:spPr>
        <p:txBody>
          <a:bodyPr wrap="square" rtlCol="0">
            <a:spAutoFit/>
          </a:bodyPr>
          <a:lstStyle/>
          <a:p>
            <a:r>
              <a:rPr lang="zh-CN" altLang="en-US" sz="4000" b="1" dirty="0" smtClean="0">
                <a:solidFill>
                  <a:srgbClr val="FF0000"/>
                </a:solidFill>
              </a:rPr>
              <a:t>。。。</a:t>
            </a:r>
            <a:endParaRPr lang="zh-CN" altLang="en-US" sz="4000" b="1" dirty="0">
              <a:solidFill>
                <a:srgbClr val="FF0000"/>
              </a:solidFill>
            </a:endParaRPr>
          </a:p>
        </p:txBody>
      </p:sp>
      <p:sp>
        <p:nvSpPr>
          <p:cNvPr id="8" name="TextBox 7"/>
          <p:cNvSpPr txBox="1"/>
          <p:nvPr/>
        </p:nvSpPr>
        <p:spPr>
          <a:xfrm>
            <a:off x="1835696" y="1124744"/>
            <a:ext cx="1224136" cy="769441"/>
          </a:xfrm>
          <a:prstGeom prst="rect">
            <a:avLst/>
          </a:prstGeom>
          <a:noFill/>
        </p:spPr>
        <p:txBody>
          <a:bodyPr wrap="square" rtlCol="0">
            <a:spAutoFit/>
          </a:bodyPr>
          <a:lstStyle/>
          <a:p>
            <a:r>
              <a:rPr lang="zh-CN" altLang="en-US" sz="4400" b="1" dirty="0" smtClean="0">
                <a:solidFill>
                  <a:srgbClr val="FF0000"/>
                </a:solidFill>
              </a:rPr>
              <a:t>。。</a:t>
            </a:r>
            <a:endParaRPr lang="zh-CN" altLang="en-US" sz="4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1"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2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circle(in)">
                                      <p:cBhvr>
                                        <p:cTn id="39" dur="20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Effect transition="in" filter="box(in)">
                                      <p:cBhvr>
                                        <p:cTn id="44" dur="500"/>
                                        <p:tgtEl>
                                          <p:spTgt spid="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box(in)">
                                      <p:cBhvr>
                                        <p:cTn id="4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6" grpId="1"/>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686800" cy="2074242"/>
          </a:xfrm>
        </p:spPr>
        <p:txBody>
          <a:bodyPr>
            <a:normAutofit fontScale="90000"/>
          </a:bodyPr>
          <a:lstStyle/>
          <a:p>
            <a:r>
              <a:rPr lang="en-US" altLang="zh-CN" sz="3600" dirty="0" smtClean="0">
                <a:solidFill>
                  <a:schemeClr val="tx1"/>
                </a:solidFill>
                <a:latin typeface="+mn-lt"/>
                <a:ea typeface="+mn-ea"/>
                <a:cs typeface="+mn-cs"/>
              </a:rPr>
              <a:t>3</a:t>
            </a:r>
            <a:r>
              <a:rPr lang="zh-CN" altLang="en-US" sz="3600" dirty="0" smtClean="0">
                <a:solidFill>
                  <a:schemeClr val="tx1"/>
                </a:solidFill>
                <a:latin typeface="+mn-lt"/>
                <a:ea typeface="+mn-ea"/>
                <a:cs typeface="+mn-cs"/>
              </a:rPr>
              <a:t>、“一股酸涩的情感”到底是怎样的感情？同学们心里为什么都飘起一股酸涩的情感？我们为什么更尊敬刘老师？ </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395536" y="2636912"/>
            <a:ext cx="8229600" cy="2232248"/>
          </a:xfrm>
        </p:spPr>
        <p:txBody>
          <a:bodyPr/>
          <a:lstStyle/>
          <a:p>
            <a:pPr>
              <a:buNone/>
            </a:pPr>
            <a:r>
              <a:rPr lang="zh-CN" altLang="en-US" dirty="0" smtClean="0"/>
              <a:t> </a:t>
            </a:r>
            <a:r>
              <a:rPr lang="en-US" altLang="zh-CN" dirty="0" smtClean="0"/>
              <a:t>4</a:t>
            </a:r>
            <a:r>
              <a:rPr lang="zh-CN" altLang="en-US" dirty="0" smtClean="0"/>
              <a:t>、课文开头为什么要描写春天的景物，作者有何用意呢？为什么一看到这种情景，作者就会“不由自主”地想起刘老师和他的风筝？</a:t>
            </a:r>
            <a:endParaRPr lang="zh-CN" altLang="en-US" dirty="0"/>
          </a:p>
        </p:txBody>
      </p:sp>
      <p:sp>
        <p:nvSpPr>
          <p:cNvPr id="4" name="TextBox 3"/>
          <p:cNvSpPr txBox="1"/>
          <p:nvPr/>
        </p:nvSpPr>
        <p:spPr>
          <a:xfrm>
            <a:off x="323528" y="4869160"/>
            <a:ext cx="8208912" cy="1569660"/>
          </a:xfrm>
          <a:prstGeom prst="rect">
            <a:avLst/>
          </a:prstGeom>
          <a:noFill/>
        </p:spPr>
        <p:txBody>
          <a:bodyPr wrap="square" rtlCol="0">
            <a:spAutoFit/>
          </a:bodyPr>
          <a:lstStyle/>
          <a:p>
            <a:r>
              <a:rPr lang="zh-CN" altLang="en-US" sz="3200" dirty="0" smtClean="0">
                <a:solidFill>
                  <a:srgbClr val="FF0000"/>
                </a:solidFill>
              </a:rPr>
              <a:t>突出了生命的活力，作者睹物思人，引出自己所想。衬托刘老师乐观向上，充满朝气与爱心的精神境界。 </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slide(fromBottom)">
                                      <p:cBhvr>
                                        <p:cTn id="4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92696"/>
            <a:ext cx="8686800" cy="3802434"/>
          </a:xfrm>
        </p:spPr>
        <p:txBody>
          <a:bodyPr>
            <a:normAutofit fontScale="90000"/>
          </a:bodyPr>
          <a:lstStyle/>
          <a:p>
            <a:pPr>
              <a:lnSpc>
                <a:spcPts val="4000"/>
              </a:lnSpc>
            </a:pPr>
            <a:r>
              <a:rPr lang="zh-CN" altLang="en-US" sz="3100" dirty="0" smtClean="0">
                <a:solidFill>
                  <a:schemeClr val="tx1"/>
                </a:solidFill>
                <a:latin typeface="+mn-lt"/>
                <a:ea typeface="+mn-ea"/>
                <a:cs typeface="+mn-cs"/>
              </a:rPr>
              <a:t>小结：刘老师是一位身有残疾的老师，但他超越了残疾：</a:t>
            </a:r>
            <a:r>
              <a:rPr lang="zh-CN" altLang="en-US" sz="3100" dirty="0" smtClean="0">
                <a:solidFill>
                  <a:srgbClr val="FF0000"/>
                </a:solidFill>
                <a:latin typeface="+mn-lt"/>
                <a:ea typeface="+mn-ea"/>
                <a:cs typeface="+mn-cs"/>
              </a:rPr>
              <a:t>课堂上机敏的自嘲，显示他并未被残疾带来的精神压力所控制</a:t>
            </a:r>
            <a:r>
              <a:rPr lang="zh-CN" altLang="en-US" sz="3100" dirty="0" smtClean="0">
                <a:solidFill>
                  <a:schemeClr val="tx1"/>
                </a:solidFill>
                <a:latin typeface="+mn-lt"/>
                <a:ea typeface="+mn-ea"/>
                <a:cs typeface="+mn-cs"/>
              </a:rPr>
              <a:t>；</a:t>
            </a:r>
            <a:r>
              <a:rPr lang="zh-CN" altLang="en-US" sz="3100" dirty="0" smtClean="0">
                <a:solidFill>
                  <a:srgbClr val="C00000"/>
                </a:solidFill>
                <a:latin typeface="+mn-lt"/>
                <a:ea typeface="+mn-ea"/>
                <a:cs typeface="+mn-cs"/>
              </a:rPr>
              <a:t>板书时的跳跃旋转，表明身体的缺陷并未影响他的工作</a:t>
            </a:r>
            <a:r>
              <a:rPr lang="zh-CN" altLang="en-US" sz="3100" dirty="0" smtClean="0">
                <a:solidFill>
                  <a:schemeClr val="tx1"/>
                </a:solidFill>
                <a:latin typeface="+mn-lt"/>
                <a:ea typeface="+mn-ea"/>
                <a:cs typeface="+mn-cs"/>
              </a:rPr>
              <a:t>；</a:t>
            </a:r>
            <a:r>
              <a:rPr lang="zh-CN" altLang="en-US" sz="3100" dirty="0" smtClean="0">
                <a:solidFill>
                  <a:srgbClr val="00B050"/>
                </a:solidFill>
                <a:latin typeface="+mn-lt"/>
                <a:ea typeface="+mn-ea"/>
                <a:cs typeface="+mn-cs"/>
              </a:rPr>
              <a:t>对祖国的深情、对学生的亲切，让人感受到他那博大的爱心</a:t>
            </a:r>
            <a:r>
              <a:rPr lang="zh-CN" altLang="en-US" sz="3100" dirty="0" smtClean="0">
                <a:solidFill>
                  <a:schemeClr val="tx1"/>
                </a:solidFill>
                <a:latin typeface="+mn-lt"/>
                <a:ea typeface="+mn-ea"/>
                <a:cs typeface="+mn-cs"/>
              </a:rPr>
              <a:t>；</a:t>
            </a:r>
            <a:r>
              <a:rPr lang="zh-CN" altLang="en-US" sz="3100" dirty="0" smtClean="0">
                <a:solidFill>
                  <a:srgbClr val="002060"/>
                </a:solidFill>
                <a:latin typeface="+mn-lt"/>
                <a:ea typeface="+mn-ea"/>
                <a:cs typeface="+mn-cs"/>
              </a:rPr>
              <a:t>亲手把风筝送入蓝天，更袒露出他那颗赤子之心，表现出他生命的健康和强壮。 </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179512" y="4913784"/>
            <a:ext cx="8748464" cy="1944216"/>
          </a:xfrm>
        </p:spPr>
        <p:txBody>
          <a:bodyPr>
            <a:noAutofit/>
          </a:bodyPr>
          <a:lstStyle/>
          <a:p>
            <a:pPr>
              <a:buNone/>
            </a:pPr>
            <a:r>
              <a:rPr lang="zh-CN" altLang="en-US" dirty="0" smtClean="0"/>
              <a:t>   拿出你们的笔，也来学着写写你熟悉的一位老师的外貌或生活中让你感动的一个情景。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3484984"/>
          </a:xfrm>
        </p:spPr>
        <p:txBody>
          <a:bodyPr>
            <a:normAutofit fontScale="92500" lnSpcReduction="20000"/>
          </a:bodyPr>
          <a:lstStyle/>
          <a:p>
            <a:pPr>
              <a:buNone/>
            </a:pPr>
            <a:r>
              <a:rPr lang="zh-CN" altLang="en-US" dirty="0" smtClean="0"/>
              <a:t>　板书：</a:t>
            </a:r>
            <a:endParaRPr lang="en-US" altLang="zh-CN" dirty="0" smtClean="0"/>
          </a:p>
          <a:p>
            <a:pPr algn="ctr">
              <a:buNone/>
            </a:pPr>
            <a:r>
              <a:rPr lang="en-US" altLang="zh-CN" dirty="0" smtClean="0"/>
              <a:t>21</a:t>
            </a:r>
            <a:r>
              <a:rPr lang="zh-CN" altLang="en-US" dirty="0" smtClean="0"/>
              <a:t>、我的老师 </a:t>
            </a:r>
            <a:endParaRPr lang="en-US" altLang="zh-CN" dirty="0" smtClean="0"/>
          </a:p>
          <a:p>
            <a:pPr algn="ctr">
              <a:buNone/>
            </a:pPr>
            <a:r>
              <a:rPr lang="zh-CN" altLang="en-US" dirty="0" smtClean="0"/>
              <a:t>刘老师</a:t>
            </a:r>
            <a:endParaRPr lang="en-US" altLang="zh-CN" dirty="0" smtClean="0"/>
          </a:p>
          <a:p>
            <a:pPr>
              <a:buNone/>
            </a:pPr>
            <a:r>
              <a:rPr lang="en-US" altLang="zh-CN" dirty="0" smtClean="0"/>
              <a:t>            </a:t>
            </a:r>
          </a:p>
          <a:p>
            <a:pPr>
              <a:buNone/>
            </a:pPr>
            <a:r>
              <a:rPr lang="en-US" altLang="zh-CN" dirty="0" smtClean="0"/>
              <a:t>        </a:t>
            </a:r>
            <a:r>
              <a:rPr lang="zh-CN" altLang="en-US" sz="3500" dirty="0" smtClean="0"/>
              <a:t>趣谈残疾                  诙谐、乐观</a:t>
            </a:r>
            <a:endParaRPr lang="en-US" altLang="zh-CN" sz="3500" dirty="0" smtClean="0"/>
          </a:p>
          <a:p>
            <a:pPr>
              <a:buNone/>
            </a:pPr>
            <a:r>
              <a:rPr lang="en-US" altLang="zh-CN" sz="3500" dirty="0" smtClean="0"/>
              <a:t>        </a:t>
            </a:r>
            <a:r>
              <a:rPr lang="zh-CN" altLang="en-US" sz="3500" dirty="0" smtClean="0"/>
              <a:t>持拐教学                  对工作的尽心尽责</a:t>
            </a:r>
            <a:r>
              <a:rPr lang="zh-CN" altLang="en-US" dirty="0" smtClean="0"/>
              <a:t/>
            </a:r>
            <a:br>
              <a:rPr lang="zh-CN" altLang="en-US" dirty="0" smtClean="0"/>
            </a:br>
            <a:endParaRPr lang="zh-CN" altLang="en-US" dirty="0"/>
          </a:p>
        </p:txBody>
      </p:sp>
      <p:sp>
        <p:nvSpPr>
          <p:cNvPr id="4" name="TextBox 3"/>
          <p:cNvSpPr txBox="1"/>
          <p:nvPr/>
        </p:nvSpPr>
        <p:spPr>
          <a:xfrm>
            <a:off x="1079104" y="4365104"/>
            <a:ext cx="8064896" cy="584775"/>
          </a:xfrm>
          <a:prstGeom prst="rect">
            <a:avLst/>
          </a:prstGeom>
          <a:noFill/>
        </p:spPr>
        <p:txBody>
          <a:bodyPr wrap="square" rtlCol="0">
            <a:spAutoFit/>
          </a:bodyPr>
          <a:lstStyle/>
          <a:p>
            <a:r>
              <a:rPr lang="zh-CN" altLang="en-US" sz="3200" dirty="0" smtClean="0">
                <a:solidFill>
                  <a:prstClr val="black"/>
                </a:solidFill>
              </a:rPr>
              <a:t>  放风筝                      热爱生活、执着追求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ox(in)">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slide(fromBottom)">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slide(fromBottom)">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417</TotalTime>
  <Words>642</Words>
  <Application>Microsoft Office PowerPoint</Application>
  <PresentationFormat>全屏显示(4:3)</PresentationFormat>
  <Paragraphs>41</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暗香扑面</vt:lpstr>
      <vt:lpstr>21   我的老师</vt:lpstr>
      <vt:lpstr>幻灯片 2</vt:lpstr>
      <vt:lpstr>说话导入：三分钟说话的话题是“我最喜欢的老师”，说说你心中最喜欢、印象最深的一位老师。 </vt:lpstr>
      <vt:lpstr>幻灯片 4</vt:lpstr>
      <vt:lpstr>幻灯片 5</vt:lpstr>
      <vt:lpstr>2、他笑着，叫着，拄着拐杖，蹦跳着去追赶线端，喊着：“你们不要管，我自己来！” </vt:lpstr>
      <vt:lpstr>3、“一股酸涩的情感”到底是怎样的感情？同学们心里为什么都飘起一股酸涩的情感？我们为什么更尊敬刘老师？  </vt:lpstr>
      <vt:lpstr>小结：刘老师是一位身有残疾的老师，但他超越了残疾：课堂上机敏的自嘲，显示他并未被残疾带来的精神压力所控制；板书时的跳跃旋转，表明身体的缺陷并未影响他的工作；对祖国的深情、对学生的亲切，让人感受到他那博大的爱心；亲手把风筝送入蓝天，更袒露出他那颗赤子之心，表现出他生命的健康和强壮。  </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iwsuithwru9ithu9wihtuiwhtuiwh</dc:title>
  <cp:lastModifiedBy>*</cp:lastModifiedBy>
  <cp:revision>64</cp:revision>
  <dcterms:modified xsi:type="dcterms:W3CDTF">2011-10-03T14:27:58Z</dcterms:modified>
</cp:coreProperties>
</file>