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435" r:id="rId3"/>
    <p:sldId id="512" r:id="rId4"/>
    <p:sldId id="489" r:id="rId5"/>
    <p:sldId id="436" r:id="rId7"/>
    <p:sldId id="416" r:id="rId8"/>
    <p:sldId id="417" r:id="rId9"/>
    <p:sldId id="432" r:id="rId10"/>
    <p:sldId id="509" r:id="rId11"/>
    <p:sldId id="510" r:id="rId12"/>
    <p:sldId id="433" r:id="rId13"/>
    <p:sldId id="434" r:id="rId14"/>
    <p:sldId id="419" r:id="rId15"/>
    <p:sldId id="420" r:id="rId1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kb1.com"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CC"/>
    <a:srgbClr val="FF0000"/>
    <a:srgbClr val="339933"/>
    <a:srgbClr val="003366"/>
    <a:srgbClr val="00CC00"/>
    <a:srgbClr val="FF99F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9"/>
    <p:restoredTop sz="94642"/>
  </p:normalViewPr>
  <p:slideViewPr>
    <p:cSldViewPr showGuides="1">
      <p:cViewPr varScale="1">
        <p:scale>
          <a:sx n="114" d="100"/>
          <a:sy n="114" d="100"/>
        </p:scale>
        <p:origin x="-1560" y="-108"/>
      </p:cViewPr>
      <p:guideLst>
        <p:guide orient="horz" pos="2114"/>
        <p:guide pos="2904"/>
      </p:guideLst>
    </p:cSldViewPr>
  </p:slideViewPr>
  <p:outlineViewPr>
    <p:cViewPr>
      <p:scale>
        <a:sx n="33" d="100"/>
        <a:sy n="33" d="100"/>
      </p:scale>
      <p:origin x="0" y="0"/>
    </p:cViewPr>
  </p:outlin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3556" name="幻灯片图像占位符 3"/>
          <p:cNvSpPr>
            <a:spLocks noGrp="1" noRot="1" noChangeAspect="1"/>
          </p:cNvSpPr>
          <p:nvPr>
            <p:ph type="sldImg"/>
          </p:nvPr>
        </p:nvSpPr>
        <p:spPr>
          <a:xfrm>
            <a:off x="1143000" y="685800"/>
            <a:ext cx="4572000" cy="3429000"/>
          </a:xfrm>
          <a:prstGeom prst="rect">
            <a:avLst/>
          </a:prstGeom>
          <a:noFill/>
          <a:ln w="12700">
            <a:noFill/>
          </a:ln>
        </p:spPr>
      </p:sp>
      <p:sp>
        <p:nvSpPr>
          <p:cNvPr id="2053"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p:nvPr>
        </p:nvSpPr>
        <p:spPr>
          <a:ln w="12700"/>
        </p:spPr>
        <p:txBody>
          <a:bodyPr wrap="square" lIns="91440" tIns="45720" rIns="91440" bIns="45720" anchor="ctr"/>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png"/><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图片 1"/>
          <p:cNvPicPr>
            <a:picLocks noChangeAspect="1"/>
          </p:cNvPicPr>
          <p:nvPr/>
        </p:nvPicPr>
        <p:blipFill>
          <a:blip r:embed="rId1"/>
          <a:stretch>
            <a:fillRect/>
          </a:stretch>
        </p:blipFill>
        <p:spPr>
          <a:xfrm>
            <a:off x="-19050" y="19050"/>
            <a:ext cx="9203055" cy="6328410"/>
          </a:xfrm>
          <a:prstGeom prst="rect">
            <a:avLst/>
          </a:prstGeom>
          <a:noFill/>
          <a:ln w="9525">
            <a:noFill/>
          </a:ln>
        </p:spPr>
      </p:pic>
      <p:pic>
        <p:nvPicPr>
          <p:cNvPr id="2" name="可一儿歌 - 世上只有妈妈好">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134620" y="634746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926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827088" y="2997200"/>
            <a:ext cx="7705725" cy="1143000"/>
          </a:xfrm>
        </p:spPr>
        <p:txBody>
          <a:bodyPr vert="horz" wrap="square" lIns="91440" tIns="45720" rIns="91440" bIns="45720" anchor="ctr"/>
          <a:p>
            <a:pPr algn="l">
              <a:lnSpc>
                <a:spcPct val="150000"/>
              </a:lnSpc>
            </a:pPr>
            <a:r>
              <a:rPr lang="zh-CN" altLang="en-US" sz="4000"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睡梦中的妈妈好温柔。妈妈</a:t>
            </a:r>
            <a:r>
              <a:rPr lang="zh-CN" altLang="en-US" sz="3600" u="sng" dirty="0">
                <a:solidFill>
                  <a:srgbClr val="FF0000"/>
                </a:solidFill>
                <a:latin typeface="楷体" panose="02010609060101010101" pitchFamily="49" charset="-122"/>
                <a:ea typeface="楷体" panose="02010609060101010101" pitchFamily="49" charset="-122"/>
              </a:rPr>
              <a:t>微微地笑着</a:t>
            </a:r>
            <a:r>
              <a:rPr lang="zh-CN" altLang="en-US" sz="3600" dirty="0">
                <a:latin typeface="楷体" panose="02010609060101010101" pitchFamily="49" charset="-122"/>
                <a:ea typeface="楷体" panose="02010609060101010101" pitchFamily="49" charset="-122"/>
              </a:rPr>
              <a:t>。是的，她在微微地笑着，</a:t>
            </a:r>
            <a:r>
              <a:rPr lang="zh-CN" altLang="en-US" sz="3600" u="sng" dirty="0">
                <a:solidFill>
                  <a:srgbClr val="FF0000"/>
                </a:solidFill>
                <a:latin typeface="楷体" panose="02010609060101010101" pitchFamily="49" charset="-122"/>
                <a:ea typeface="楷体" panose="02010609060101010101" pitchFamily="49" charset="-122"/>
              </a:rPr>
              <a:t>嘴巴、眼角都笑弯了，好像在睡梦中，妈妈又想好了一个故事，等会儿讲给我听……</a:t>
            </a:r>
            <a:endParaRPr lang="zh-CN" altLang="en-US" sz="3600" u="sng"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4679950" y="1700213"/>
            <a:ext cx="1331913" cy="576262"/>
          </a:xfrm>
          <a:prstGeom prst="rect">
            <a:avLst/>
          </a:prstGeom>
          <a:noFill/>
          <a:ln w="28575" cap="flat" cmpd="sng">
            <a:solidFill>
              <a:srgbClr val="FF0000"/>
            </a:solidFill>
            <a:prstDash val="solid"/>
            <a:round/>
            <a:headEnd type="none" w="med" len="med"/>
            <a:tailEnd type="none" w="med" len="med"/>
          </a:ln>
        </p:spPr>
        <p:txBody>
          <a:bodyPr/>
          <a:p>
            <a:endParaRPr lang="zh-CN" altLang="en-US" dirty="0">
              <a:latin typeface="Calibri" panose="020F0502020204030204" pitchFamily="34" charset="0"/>
            </a:endParaRPr>
          </a:p>
        </p:txBody>
      </p:sp>
      <p:pic>
        <p:nvPicPr>
          <p:cNvPr id="19461" name="图片 19460" descr="logo"/>
          <p:cNvPicPr>
            <a:picLocks noChangeAspect="1"/>
          </p:cNvPicPr>
          <p:nvPr/>
        </p:nvPicPr>
        <p:blipFill>
          <a:blip r:embed="rId1"/>
          <a:stretch>
            <a:fillRect/>
          </a:stretch>
        </p:blipFill>
        <p:spPr>
          <a:xfrm>
            <a:off x="7164388" y="6021388"/>
            <a:ext cx="1714500" cy="590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1133475"/>
            <a:ext cx="8099425" cy="5908675"/>
          </a:xfrm>
          <a:prstGeom prst="rect">
            <a:avLst/>
          </a:prstGeom>
          <a:noFill/>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    睡梦中的妈妈好累。妈妈的</a:t>
            </a:r>
            <a:r>
              <a:rPr kumimoji="0" lang="zh-CN" altLang="en-US" sz="3600" b="0" i="0" u="sng"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呼吸那么沉</a:t>
            </a: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。她乌黑的</a:t>
            </a:r>
            <a:r>
              <a:rPr kumimoji="0" lang="zh-CN" altLang="en-US" sz="3600" b="0" i="0" u="sng"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头发粘在</a:t>
            </a: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微微渗出汗珠的</a:t>
            </a:r>
            <a:r>
              <a:rPr kumimoji="0" lang="zh-CN" altLang="en-US" sz="3600" b="0" i="0" u="sng"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额头上</a:t>
            </a: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。窗外，小鸟在唱着歌，风儿在树叶间散步，发出沙沙的响声，可是妈妈全听不到。她干了好多活，累了，乏了，她真该好好睡一觉。</a:t>
            </a:r>
            <a:endParaRPr kumimoji="0" lang="en-US" altLang="zh-CN"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4371975" y="1312863"/>
            <a:ext cx="1009650" cy="576262"/>
          </a:xfrm>
          <a:prstGeom prst="rect">
            <a:avLst/>
          </a:prstGeom>
          <a:noFill/>
          <a:ln w="28575" cap="flat" cmpd="sng">
            <a:solidFill>
              <a:srgbClr val="FF0000"/>
            </a:solidFill>
            <a:prstDash val="solid"/>
            <a:round/>
            <a:headEnd type="none" w="med" len="med"/>
            <a:tailEnd type="none" w="med" len="med"/>
          </a:ln>
        </p:spPr>
        <p:txBody>
          <a:bodyPr/>
          <a:p>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2"/>
          <p:cNvPicPr>
            <a:picLocks noChangeAspect="1"/>
          </p:cNvPicPr>
          <p:nvPr/>
        </p:nvPicPr>
        <p:blipFill>
          <a:blip r:embed="rId1"/>
          <a:stretch>
            <a:fillRect/>
          </a:stretch>
        </p:blipFill>
        <p:spPr>
          <a:xfrm>
            <a:off x="1619250" y="1557338"/>
            <a:ext cx="6175375" cy="3959225"/>
          </a:xfrm>
          <a:prstGeom prst="rect">
            <a:avLst/>
          </a:prstGeom>
          <a:noFill/>
          <a:ln w="9525">
            <a:noFill/>
          </a:ln>
        </p:spPr>
      </p:pic>
      <p:pic>
        <p:nvPicPr>
          <p:cNvPr id="15363" name="图片 4"/>
          <p:cNvPicPr>
            <a:picLocks noChangeAspect="1"/>
          </p:cNvPicPr>
          <p:nvPr/>
        </p:nvPicPr>
        <p:blipFill>
          <a:blip r:embed="rId2"/>
          <a:stretch>
            <a:fillRect/>
          </a:stretch>
        </p:blipFill>
        <p:spPr>
          <a:xfrm>
            <a:off x="1749425" y="981075"/>
            <a:ext cx="6357938" cy="5553075"/>
          </a:xfrm>
          <a:prstGeom prst="rect">
            <a:avLst/>
          </a:prstGeom>
          <a:noFill/>
          <a:ln w="9525">
            <a:noFill/>
          </a:ln>
        </p:spPr>
      </p:pic>
      <p:pic>
        <p:nvPicPr>
          <p:cNvPr id="15364" name="图片 6"/>
          <p:cNvPicPr>
            <a:picLocks noChangeAspect="1"/>
          </p:cNvPicPr>
          <p:nvPr/>
        </p:nvPicPr>
        <p:blipFill>
          <a:blip r:embed="rId3"/>
          <a:stretch>
            <a:fillRect/>
          </a:stretch>
        </p:blipFill>
        <p:spPr>
          <a:xfrm>
            <a:off x="1455738" y="1412875"/>
            <a:ext cx="6308725" cy="4152900"/>
          </a:xfrm>
          <a:prstGeom prst="rect">
            <a:avLst/>
          </a:prstGeom>
          <a:noFill/>
          <a:ln w="9525">
            <a:noFill/>
          </a:ln>
        </p:spPr>
      </p:pic>
      <p:pic>
        <p:nvPicPr>
          <p:cNvPr id="2" name="赵海洋 - 秋之恋 (钢琴曲)">
            <a:hlinkClick r:id="" action="ppaction://media"/>
          </p:cNvPr>
          <p:cNvPicPr/>
          <p:nvPr>
            <a:audioFile r:link="rId4"/>
            <p:extLst>
              <p:ext uri="{DAA4B4D4-6D71-4841-9C94-3DE7FCFB9230}">
                <p14:media xmlns:p14="http://schemas.microsoft.com/office/powerpoint/2010/main" r:embed="rId5"/>
              </p:ext>
            </p:extLst>
          </p:nvPr>
        </p:nvPicPr>
        <p:blipFill>
          <a:blip r:embed="rId6"/>
          <a:stretch>
            <a:fillRect/>
          </a:stretch>
        </p:blipFill>
        <p:spPr>
          <a:xfrm>
            <a:off x="523240" y="5850255"/>
            <a:ext cx="619125" cy="61912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Scale>
                                      <p:cBhvr>
                                        <p:cTn id="7" dur="1000" decel="50000" fill="hold">
                                          <p:stCondLst>
                                            <p:cond delay="0"/>
                                          </p:stCondLst>
                                        </p:cTn>
                                        <p:tgtEl>
                                          <p:spTgt spid="153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362"/>
                                        </p:tgtEl>
                                        <p:attrNameLst>
                                          <p:attrName>ppt_x</p:attrName>
                                          <p:attrName>ppt_y</p:attrName>
                                        </p:attrNameLst>
                                      </p:cBhvr>
                                    </p:animMotion>
                                    <p:animEffect transition="in" filter="fade">
                                      <p:cBhvr>
                                        <p:cTn id="9" dur="1000"/>
                                        <p:tgtEl>
                                          <p:spTgt spid="1536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5363"/>
                                        </p:tgtEl>
                                        <p:attrNameLst>
                                          <p:attrName>style.visibility</p:attrName>
                                        </p:attrNameLst>
                                      </p:cBhvr>
                                      <p:to>
                                        <p:strVal val="visible"/>
                                      </p:to>
                                    </p:set>
                                    <p:animScale>
                                      <p:cBhvr>
                                        <p:cTn id="14" dur="1000" decel="50000" fill="hold">
                                          <p:stCondLst>
                                            <p:cond delay="0"/>
                                          </p:stCondLst>
                                        </p:cTn>
                                        <p:tgtEl>
                                          <p:spTgt spid="153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5363"/>
                                        </p:tgtEl>
                                        <p:attrNameLst>
                                          <p:attrName>ppt_x</p:attrName>
                                          <p:attrName>ppt_y</p:attrName>
                                        </p:attrNameLst>
                                      </p:cBhvr>
                                    </p:animMotion>
                                    <p:animEffect transition="in" filter="fade">
                                      <p:cBhvr>
                                        <p:cTn id="16" dur="1000"/>
                                        <p:tgtEl>
                                          <p:spTgt spid="15363"/>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5364"/>
                                        </p:tgtEl>
                                        <p:attrNameLst>
                                          <p:attrName>style.visibility</p:attrName>
                                        </p:attrNameLst>
                                      </p:cBhvr>
                                      <p:to>
                                        <p:strVal val="visible"/>
                                      </p:to>
                                    </p:set>
                                    <p:animScale>
                                      <p:cBhvr>
                                        <p:cTn id="21" dur="1000" decel="50000" fill="hold">
                                          <p:stCondLst>
                                            <p:cond delay="0"/>
                                          </p:stCondLst>
                                        </p:cTn>
                                        <p:tgtEl>
                                          <p:spTgt spid="153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5364"/>
                                        </p:tgtEl>
                                        <p:attrNameLst>
                                          <p:attrName>ppt_x</p:attrName>
                                          <p:attrName>ppt_y</p:attrName>
                                        </p:attrNameLst>
                                      </p:cBhvr>
                                    </p:animMotion>
                                    <p:animEffect transition="in" filter="fade">
                                      <p:cBhvr>
                                        <p:cTn id="23" dur="1000"/>
                                        <p:tgtEl>
                                          <p:spTgt spid="1536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additive="base">
                                        <p:cTn id="27" dur="1627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8"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6"/>
          <p:cNvSpPr/>
          <p:nvPr/>
        </p:nvSpPr>
        <p:spPr>
          <a:xfrm>
            <a:off x="611188" y="562928"/>
            <a:ext cx="1708785" cy="706755"/>
          </a:xfrm>
          <a:prstGeom prst="rect">
            <a:avLst/>
          </a:prstGeom>
          <a:noFill/>
          <a:ln w="9525">
            <a:noFill/>
          </a:ln>
        </p:spPr>
        <p:txBody>
          <a:bodyPr wrap="none">
            <a:spAutoFit/>
          </a:bodyPr>
          <a:p>
            <a:r>
              <a:rPr lang="zh-CN" altLang="en-US" sz="4000" b="1" dirty="0">
                <a:solidFill>
                  <a:srgbClr val="000000"/>
                </a:solidFill>
                <a:latin typeface="华文彩云" panose="02010800040101010101" pitchFamily="2" charset="-122"/>
                <a:ea typeface="华文彩云" panose="02010800040101010101" pitchFamily="2" charset="-122"/>
              </a:rPr>
              <a:t>作业：</a:t>
            </a:r>
            <a:endParaRPr lang="zh-CN" altLang="en-US" sz="4000" b="1" dirty="0">
              <a:latin typeface="华文彩云" panose="02010800040101010101" pitchFamily="2" charset="-122"/>
              <a:ea typeface="华文彩云" panose="02010800040101010101" pitchFamily="2" charset="-122"/>
            </a:endParaRPr>
          </a:p>
        </p:txBody>
      </p:sp>
      <p:sp>
        <p:nvSpPr>
          <p:cNvPr id="2" name="矩形 1"/>
          <p:cNvSpPr/>
          <p:nvPr/>
        </p:nvSpPr>
        <p:spPr>
          <a:xfrm>
            <a:off x="503238" y="1442085"/>
            <a:ext cx="7777162" cy="4246245"/>
          </a:xfrm>
          <a:prstGeom prst="rect">
            <a:avLst/>
          </a:prstGeom>
          <a:noFill/>
          <a:ln w="9525">
            <a:noFill/>
          </a:ln>
        </p:spPr>
        <p:txBody>
          <a:bodyPr>
            <a:spAutoFit/>
          </a:bodyPr>
          <a:p>
            <a:pPr algn="just">
              <a:lnSpc>
                <a:spcPct val="150000"/>
              </a:lnSpc>
            </a:pPr>
            <a:r>
              <a:rPr lang="zh-CN" altLang="zh-CN" sz="3600" dirty="0">
                <a:latin typeface="楷体" panose="02010609060101010101" pitchFamily="49" charset="-122"/>
                <a:ea typeface="楷体" panose="02010609060101010101" pitchFamily="49" charset="-122"/>
              </a:rPr>
              <a:t>　　</a:t>
            </a:r>
            <a:r>
              <a:rPr lang="en-US" altLang="zh-CN" sz="3600" b="1">
                <a:solidFill>
                  <a:srgbClr val="CC00CC"/>
                </a:solidFill>
                <a:latin typeface="楷体" panose="02010609060101010101" pitchFamily="49" charset="-122"/>
                <a:ea typeface="楷体" panose="02010609060101010101" pitchFamily="49" charset="-122"/>
              </a:rPr>
              <a:t>1.</a:t>
            </a:r>
            <a:r>
              <a:rPr lang="zh-CN" altLang="zh-CN" sz="3600" b="1" dirty="0">
                <a:solidFill>
                  <a:srgbClr val="CC00CC"/>
                </a:solidFill>
                <a:latin typeface="楷体" panose="02010609060101010101" pitchFamily="49" charset="-122"/>
                <a:ea typeface="楷体" panose="02010609060101010101" pitchFamily="49" charset="-122"/>
              </a:rPr>
              <a:t>把自己最想说给妈妈的话写在一张纸条上或是画一幅画表达自己的爱意。</a:t>
            </a:r>
            <a:endParaRPr lang="zh-CN" altLang="zh-CN" sz="3600" b="1" dirty="0">
              <a:solidFill>
                <a:srgbClr val="CC00CC"/>
              </a:solidFill>
              <a:latin typeface="楷体" panose="02010609060101010101" pitchFamily="49" charset="-122"/>
              <a:ea typeface="楷体" panose="02010609060101010101" pitchFamily="49" charset="-122"/>
            </a:endParaRPr>
          </a:p>
          <a:p>
            <a:pPr algn="just">
              <a:lnSpc>
                <a:spcPct val="150000"/>
              </a:lnSpc>
            </a:pPr>
            <a:r>
              <a:rPr lang="zh-CN" altLang="zh-CN" sz="3600" dirty="0">
                <a:latin typeface="楷体" panose="02010609060101010101" pitchFamily="49" charset="-122"/>
                <a:ea typeface="楷体" panose="02010609060101010101" pitchFamily="49" charset="-122"/>
              </a:rPr>
              <a:t>　　</a:t>
            </a:r>
            <a:r>
              <a:rPr lang="en-US" altLang="zh-CN" sz="3600" b="1">
                <a:solidFill>
                  <a:srgbClr val="CC00CC"/>
                </a:solidFill>
                <a:latin typeface="楷体" panose="02010609060101010101" pitchFamily="49" charset="-122"/>
                <a:ea typeface="楷体" panose="02010609060101010101" pitchFamily="49" charset="-122"/>
              </a:rPr>
              <a:t>2.</a:t>
            </a:r>
            <a:r>
              <a:rPr lang="zh-CN" altLang="en-US" sz="3600" b="1">
                <a:solidFill>
                  <a:srgbClr val="CC00CC"/>
                </a:solidFill>
                <a:latin typeface="楷体" panose="02010609060101010101" pitchFamily="49" charset="-122"/>
                <a:ea typeface="楷体" panose="02010609060101010101" pitchFamily="49" charset="-122"/>
              </a:rPr>
              <a:t>为妈妈做一件力所能及的事，如倒茶、捶背、拿拖鞋</a:t>
            </a:r>
            <a:r>
              <a:rPr lang="en-US" altLang="zh-CN" sz="3600" b="1">
                <a:solidFill>
                  <a:srgbClr val="CC00CC"/>
                </a:solidFill>
                <a:latin typeface="楷体" panose="02010609060101010101" pitchFamily="49" charset="-122"/>
                <a:ea typeface="楷体" panose="02010609060101010101" pitchFamily="49" charset="-122"/>
              </a:rPr>
              <a:t>……</a:t>
            </a:r>
            <a:endParaRPr lang="en-US" altLang="zh-CN" sz="3600" b="1" dirty="0">
              <a:solidFill>
                <a:srgbClr val="CC00CC"/>
              </a:solidFill>
              <a:latin typeface="楷体" panose="02010609060101010101" pitchFamily="49" charset="-122"/>
              <a:ea typeface="楷体" panose="02010609060101010101" pitchFamily="49" charset="-122"/>
            </a:endParaRPr>
          </a:p>
        </p:txBody>
      </p:sp>
      <p:pic>
        <p:nvPicPr>
          <p:cNvPr id="3" name="图片 2" descr="图片2"/>
          <p:cNvPicPr>
            <a:picLocks noChangeAspect="1"/>
          </p:cNvPicPr>
          <p:nvPr/>
        </p:nvPicPr>
        <p:blipFill>
          <a:blip r:embed="rId1"/>
          <a:stretch>
            <a:fillRect/>
          </a:stretch>
        </p:blipFill>
        <p:spPr>
          <a:xfrm>
            <a:off x="6674485" y="3036570"/>
            <a:ext cx="3809365" cy="3809365"/>
          </a:xfrm>
          <a:prstGeom prst="rect">
            <a:avLst/>
          </a:prstGeom>
        </p:spPr>
      </p:pic>
      <p:pic>
        <p:nvPicPr>
          <p:cNvPr id="4" name="匡桐菲 - 感恩的心">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11505" y="587756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additive="base">
                                        <p:cTn id="13"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0000" showWhenStopped="1">
                <p:cTn id="14"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34257728561874352"/>
          <p:cNvPicPr>
            <a:picLocks noChangeAspect="1"/>
          </p:cNvPicPr>
          <p:nvPr>
            <p:ph idx="1"/>
          </p:nvPr>
        </p:nvPicPr>
        <p:blipFill>
          <a:blip r:embed="rId1"/>
          <a:stretch>
            <a:fillRect/>
          </a:stretch>
        </p:blipFill>
        <p:spPr>
          <a:xfrm>
            <a:off x="457200" y="274955"/>
            <a:ext cx="3394710" cy="4526280"/>
          </a:xfrm>
          <a:prstGeom prst="rect">
            <a:avLst/>
          </a:prstGeom>
        </p:spPr>
      </p:pic>
      <p:pic>
        <p:nvPicPr>
          <p:cNvPr id="5" name="图片 4" descr="611210414472118910"/>
          <p:cNvPicPr>
            <a:picLocks noChangeAspect="1"/>
          </p:cNvPicPr>
          <p:nvPr/>
        </p:nvPicPr>
        <p:blipFill>
          <a:blip r:embed="rId2"/>
          <a:stretch>
            <a:fillRect/>
          </a:stretch>
        </p:blipFill>
        <p:spPr>
          <a:xfrm>
            <a:off x="4486910" y="1554480"/>
            <a:ext cx="3689350" cy="49193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2000" fill="hold">
                                          <p:stCondLst>
                                            <p:cond delay="0"/>
                                          </p:stCondLst>
                                        </p:cTn>
                                        <p:tgtEl>
                                          <p:spTgt spid="5"/>
                                        </p:tgtEl>
                                        <p:attrNameLst>
                                          <p:attrName>style.visibility</p:attrName>
                                        </p:attrNameLst>
                                      </p:cBhvr>
                                      <p:to>
                                        <p:strVal val="visible"/>
                                      </p:to>
                                    </p:set>
                                    <p:animEffect transition="in" filter="checkerboard(across)">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1"/>
          <p:cNvPicPr>
            <a:picLocks noChangeAspect="1"/>
          </p:cNvPicPr>
          <p:nvPr/>
        </p:nvPicPr>
        <p:blipFill>
          <a:blip r:embed="rId1"/>
          <a:stretch>
            <a:fillRect/>
          </a:stretch>
        </p:blipFill>
        <p:spPr>
          <a:xfrm>
            <a:off x="-54610" y="-42545"/>
            <a:ext cx="9211310" cy="6910705"/>
          </a:xfrm>
          <a:prstGeom prst="rect">
            <a:avLst/>
          </a:prstGeom>
        </p:spPr>
      </p:pic>
      <p:sp>
        <p:nvSpPr>
          <p:cNvPr id="3" name="文本框 2"/>
          <p:cNvSpPr txBox="1"/>
          <p:nvPr/>
        </p:nvSpPr>
        <p:spPr>
          <a:xfrm>
            <a:off x="1982470" y="398145"/>
            <a:ext cx="4871085" cy="829945"/>
          </a:xfrm>
          <a:prstGeom prst="rect">
            <a:avLst/>
          </a:prstGeom>
          <a:noFill/>
        </p:spPr>
        <p:txBody>
          <a:bodyPr wrap="square" rtlCol="0">
            <a:spAutoFit/>
          </a:bodyPr>
          <a:p>
            <a:r>
              <a:rPr lang="en-US" altLang="zh-CN" sz="4800" b="1">
                <a:ln w="9525" cmpd="sng">
                  <a:solidFill>
                    <a:schemeClr val="accent1"/>
                  </a:solidFill>
                  <a:prstDash val="solid"/>
                </a:ln>
                <a:solidFill>
                  <a:srgbClr val="70AD47">
                    <a:tint val="1000"/>
                  </a:srgbClr>
                </a:solidFill>
                <a:effectLst>
                  <a:glow rad="38100">
                    <a:schemeClr val="accent1">
                      <a:alpha val="40000"/>
                    </a:schemeClr>
                  </a:glow>
                </a:effectLst>
              </a:rPr>
              <a:t>7</a:t>
            </a:r>
            <a:r>
              <a:rPr lang="zh-CN" altLang="en-US" sz="4800" b="1">
                <a:ln w="9525" cmpd="sng">
                  <a:solidFill>
                    <a:schemeClr val="accent1"/>
                  </a:solidFill>
                  <a:prstDash val="solid"/>
                </a:ln>
                <a:solidFill>
                  <a:srgbClr val="70AD47">
                    <a:tint val="1000"/>
                  </a:srgbClr>
                </a:solidFill>
                <a:effectLst>
                  <a:glow rad="38100">
                    <a:schemeClr val="accent1">
                      <a:alpha val="40000"/>
                    </a:schemeClr>
                  </a:glow>
                </a:effectLst>
              </a:rPr>
              <a:t>、妈妈睡了</a:t>
            </a:r>
            <a:endParaRPr lang="zh-CN" altLang="en-US" sz="4800" b="1">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4" name="赵海洋 - 秋之恋 (钢琴曲)">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23265" y="60896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additive="base">
                                        <p:cTn id="11"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8" showWhenStopped="1">
                <p:cTn id="12"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50875" y="2637155"/>
            <a:ext cx="8125460" cy="3455670"/>
          </a:xfrm>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lstStyle/>
          <a:p>
            <a:pPr marL="0" marR="0" lvl="0" indent="0" algn="l" defTabSz="914400" rtl="0" eaLnBrk="0" fontAlgn="base" latinLnBrk="0" hangingPunct="0">
              <a:lnSpc>
                <a:spcPct val="200000"/>
              </a:lnSpc>
              <a:spcBef>
                <a:spcPct val="20000"/>
              </a:spcBef>
              <a:spcAft>
                <a:spcPct val="0"/>
              </a:spcAft>
              <a:buClrTx/>
              <a:buSzTx/>
              <a:buFont typeface="Arial" panose="020B0604020202020204" pitchFamily="34" charset="0"/>
              <a:buNone/>
              <a:defRPr/>
            </a:pPr>
            <a:r>
              <a:rPr kumimoji="0" lang="en-US" altLang="zh-CN" sz="3600" b="1" i="0" u="none" strike="noStrike" kern="0" cap="none" spc="0" normalizeH="0" baseline="0" noProof="1" smtClean="0">
                <a:ln>
                  <a:noFill/>
                </a:ln>
                <a:solidFill>
                  <a:schemeClr val="dk1"/>
                </a:solidFill>
                <a:effectLst/>
                <a:uLnTx/>
                <a:uFillTx/>
                <a:latin typeface="楷体" panose="02010609060101010101" pitchFamily="49" charset="-122"/>
                <a:ea typeface="楷体" panose="02010609060101010101" pitchFamily="49" charset="-122"/>
                <a:cs typeface="+mn-cs"/>
              </a:rPr>
              <a:t>1.</a:t>
            </a:r>
            <a:r>
              <a:rPr kumimoji="0" lang="zh-CN" altLang="en-US" sz="3600" b="1" i="0" u="none" strike="noStrike" kern="0" cap="none" spc="0" normalizeH="0" baseline="0" noProof="1" smtClean="0">
                <a:ln>
                  <a:noFill/>
                </a:ln>
                <a:solidFill>
                  <a:schemeClr val="dk1"/>
                </a:solidFill>
                <a:effectLst/>
                <a:uLnTx/>
                <a:uFillTx/>
                <a:latin typeface="楷体" panose="02010609060101010101" pitchFamily="49" charset="-122"/>
                <a:ea typeface="楷体" panose="02010609060101010101" pitchFamily="49" charset="-122"/>
                <a:cs typeface="+mn-cs"/>
              </a:rPr>
              <a:t>自由朗读课文，要求读准字音，读通句子，喜欢的句子多读几遍</a:t>
            </a:r>
            <a:endParaRPr kumimoji="0" lang="zh-CN" altLang="en-US" sz="3600" b="1" i="0" u="none" strike="noStrike" kern="0" cap="none" spc="0" normalizeH="0" baseline="0" noProof="1" smtClean="0">
              <a:ln>
                <a:noFill/>
              </a:ln>
              <a:solidFill>
                <a:schemeClr val="dk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200000"/>
              </a:lnSpc>
              <a:spcBef>
                <a:spcPct val="20000"/>
              </a:spcBef>
              <a:spcAft>
                <a:spcPct val="0"/>
              </a:spcAft>
              <a:buClrTx/>
              <a:buSzTx/>
              <a:buFont typeface="Arial" panose="020B0604020202020204" pitchFamily="34" charset="0"/>
              <a:buNone/>
              <a:defRPr/>
            </a:pPr>
            <a:r>
              <a:rPr kumimoji="0" lang="en-US" altLang="zh-CN" sz="3600" b="1" i="0" u="none" strike="noStrike" kern="0" cap="none" spc="0" normalizeH="0" baseline="0" noProof="1" smtClean="0">
                <a:ln>
                  <a:noFill/>
                </a:ln>
                <a:solidFill>
                  <a:schemeClr val="dk1"/>
                </a:solidFill>
                <a:effectLst/>
                <a:uLnTx/>
                <a:uFillTx/>
                <a:latin typeface="楷体" panose="02010609060101010101" pitchFamily="49" charset="-122"/>
                <a:ea typeface="楷体" panose="02010609060101010101" pitchFamily="49" charset="-122"/>
                <a:cs typeface="+mn-cs"/>
              </a:rPr>
              <a:t>2.</a:t>
            </a:r>
            <a:r>
              <a:rPr kumimoji="0" lang="zh-CN" altLang="en-US" sz="3600" b="1" i="0" u="none" strike="noStrike" kern="0" cap="none" spc="0" normalizeH="0" baseline="0" noProof="1" smtClean="0">
                <a:ln>
                  <a:noFill/>
                </a:ln>
                <a:solidFill>
                  <a:schemeClr val="dk1"/>
                </a:solidFill>
                <a:effectLst/>
                <a:uLnTx/>
                <a:uFillTx/>
                <a:latin typeface="楷体" panose="02010609060101010101" pitchFamily="49" charset="-122"/>
                <a:ea typeface="楷体" panose="02010609060101010101" pitchFamily="49" charset="-122"/>
                <a:cs typeface="+mn-cs"/>
              </a:rPr>
              <a:t>把</a:t>
            </a:r>
            <a:r>
              <a:rPr kumimoji="0" lang="zh-CN" altLang="en-US" sz="3600" b="1" i="0" u="none" strike="noStrike" kern="0" cap="none" spc="0" normalizeH="0" baseline="0" noProof="1">
                <a:ln>
                  <a:noFill/>
                </a:ln>
                <a:solidFill>
                  <a:schemeClr val="dk1"/>
                </a:solidFill>
                <a:effectLst/>
                <a:uLnTx/>
                <a:uFillTx/>
                <a:latin typeface="楷体" panose="02010609060101010101" pitchFamily="49" charset="-122"/>
                <a:ea typeface="楷体" panose="02010609060101010101" pitchFamily="49" charset="-122"/>
                <a:cs typeface="+mn-cs"/>
              </a:rPr>
              <a:t>生字标出来。</a:t>
            </a:r>
            <a:endParaRPr kumimoji="0" lang="zh-CN" altLang="en-US" sz="3600" b="1" i="0" u="none" strike="noStrike" kern="0" cap="none" spc="0" normalizeH="0" baseline="0" noProof="1">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899592" y="1412776"/>
            <a:ext cx="3262432" cy="707886"/>
          </a:xfrm>
          <a:prstGeom prst="rect">
            <a:avLst/>
          </a:prstGeom>
          <a:ln>
            <a:noFill/>
          </a:ln>
        </p:spPr>
        <p:style>
          <a:lnRef idx="2">
            <a:schemeClr val="accent5"/>
          </a:lnRef>
          <a:fillRef idx="1">
            <a:schemeClr val="lt1"/>
          </a:fillRef>
          <a:effectRef idx="0">
            <a:schemeClr val="accent5"/>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smtClean="0">
                <a:ln w="22225">
                  <a:solidFill>
                    <a:schemeClr val="accent2"/>
                  </a:solidFill>
                  <a:prstDash val="solid"/>
                </a:ln>
                <a:solidFill>
                  <a:schemeClr val="accent2">
                    <a:lumMod val="40000"/>
                    <a:lumOff val="60000"/>
                  </a:schemeClr>
                </a:solidFill>
                <a:effectLst/>
                <a:uLnTx/>
                <a:uFillTx/>
                <a:latin typeface="华文彩云" panose="02010800040101010101" pitchFamily="2" charset="-122"/>
                <a:ea typeface="华文彩云" panose="02010800040101010101" pitchFamily="2" charset="-122"/>
                <a:cs typeface="+mn-cs"/>
              </a:rPr>
              <a:t>学习提示一：</a:t>
            </a:r>
            <a:endParaRPr kumimoji="0" lang="en-US" altLang="zh-CN" sz="40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华文彩云" panose="02010800040101010101" pitchFamily="2" charset="-122"/>
              <a:ea typeface="华文彩云" panose="0201080004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449580" y="1557655"/>
            <a:ext cx="8229600" cy="973455"/>
          </a:xfrm>
        </p:spPr>
        <p:txBody>
          <a:bodyPr vert="horz" wrap="square" lIns="91440" tIns="45720" rIns="91440" bIns="45720" anchor="t"/>
          <a:p>
            <a:pPr marL="0" indent="0" algn="ctr">
              <a:buNone/>
            </a:pPr>
            <a:endParaRPr lang="zh-CN" altLang="en-US" sz="4400" dirty="0">
              <a:solidFill>
                <a:srgbClr val="0000CC"/>
              </a:solidFill>
            </a:endParaRPr>
          </a:p>
        </p:txBody>
      </p:sp>
      <p:sp>
        <p:nvSpPr>
          <p:cNvPr id="5" name="内容占位符 2"/>
          <p:cNvSpPr txBox="1"/>
          <p:nvPr/>
        </p:nvSpPr>
        <p:spPr>
          <a:xfrm>
            <a:off x="449580" y="904240"/>
            <a:ext cx="8523605" cy="5596255"/>
          </a:xfrm>
          <a:prstGeom prst="rect">
            <a:avLst/>
          </a:prstGeom>
        </p:spPr>
        <p:style>
          <a:lnRef idx="2">
            <a:schemeClr val="accent5"/>
          </a:lnRef>
          <a:fillRef idx="1">
            <a:schemeClr val="lt1"/>
          </a:fillRef>
          <a:effectRef idx="0">
            <a:schemeClr val="accent5"/>
          </a:effectRef>
          <a:fontRef idx="minor">
            <a:schemeClr val="dk1"/>
          </a:fontRef>
        </p:style>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a:lstStyle>
          <a:p>
            <a:pPr marL="0" marR="0" lvl="0" indent="0" algn="l" defTabSz="914400" rtl="0" eaLnBrk="0" fontAlgn="base" latinLnBrk="0" hangingPunct="0">
              <a:lnSpc>
                <a:spcPct val="210000"/>
              </a:lnSpc>
              <a:spcBef>
                <a:spcPct val="20000"/>
              </a:spcBef>
              <a:spcAft>
                <a:spcPct val="0"/>
              </a:spcAft>
              <a:buClrTx/>
              <a:buSzTx/>
              <a:buFont typeface="Arial" panose="020B0604020202020204" pitchFamily="34" charset="0"/>
              <a:buNone/>
              <a:defRPr/>
            </a:pPr>
            <a:r>
              <a:rPr kumimoji="0" lang="zh-CN" altLang="en-US" sz="4800" b="1" i="0" u="none" strike="noStrike" kern="0" cap="none" spc="0" normalizeH="0" baseline="0" noProof="1">
                <a:ln>
                  <a:noFill/>
                </a:ln>
                <a:solidFill>
                  <a:schemeClr val="tx1"/>
                </a:solidFill>
                <a:effectLst/>
                <a:uLnTx/>
                <a:uFillTx/>
                <a:latin typeface="+mj-ea"/>
                <a:ea typeface="+mj-ea"/>
                <a:cs typeface="+mn-cs"/>
              </a:rPr>
              <a:t>哄人  先生  </a:t>
            </a:r>
            <a:r>
              <a:rPr kumimoji="0" lang="zh-CN" altLang="en-US" sz="4800" b="1" i="0" u="none" strike="noStrike" kern="0" cap="none" spc="0" normalizeH="0" baseline="0" noProof="1" smtClean="0">
                <a:ln>
                  <a:noFill/>
                </a:ln>
                <a:solidFill>
                  <a:schemeClr val="tx1"/>
                </a:solidFill>
                <a:effectLst/>
                <a:uLnTx/>
                <a:uFillTx/>
                <a:latin typeface="+mj-ea"/>
                <a:ea typeface="+mj-ea"/>
                <a:cs typeface="+mn-cs"/>
              </a:rPr>
              <a:t>闭着  </a:t>
            </a:r>
            <a:r>
              <a:rPr lang="zh-CN" altLang="en-US" sz="4800" b="1" kern="0">
                <a:ln>
                  <a:noFill/>
                </a:ln>
                <a:effectLst/>
                <a:uLnTx/>
                <a:uFillTx/>
                <a:latin typeface="+mj-ea"/>
                <a:ea typeface="+mj-ea"/>
                <a:sym typeface="+mn-ea"/>
              </a:rPr>
              <a:t>紧紧地</a:t>
            </a:r>
            <a:r>
              <a:rPr kumimoji="0" lang="zh-CN" altLang="en-US" sz="4800" b="1" i="0" u="none" strike="noStrike" kern="0" cap="none" spc="0" normalizeH="0" baseline="0" noProof="1" smtClean="0">
                <a:ln>
                  <a:noFill/>
                </a:ln>
                <a:solidFill>
                  <a:schemeClr val="tx1"/>
                </a:solidFill>
                <a:effectLst/>
                <a:uLnTx/>
                <a:uFillTx/>
                <a:latin typeface="+mj-ea"/>
                <a:ea typeface="+mj-ea"/>
                <a:cs typeface="+mn-cs"/>
              </a:rPr>
              <a:t> </a:t>
            </a:r>
            <a:endParaRPr kumimoji="0" lang="zh-CN" altLang="en-US" sz="4800" b="1" i="0" u="none" strike="noStrike" kern="0" cap="none" spc="0" normalizeH="0" baseline="0" noProof="1" smtClean="0">
              <a:ln>
                <a:noFill/>
              </a:ln>
              <a:solidFill>
                <a:schemeClr val="tx1"/>
              </a:solidFill>
              <a:effectLst/>
              <a:uLnTx/>
              <a:uFillTx/>
              <a:latin typeface="+mj-ea"/>
              <a:ea typeface="+mj-ea"/>
              <a:cs typeface="+mn-cs"/>
            </a:endParaRPr>
          </a:p>
          <a:p>
            <a:pPr marL="0" marR="0" lvl="0" indent="0" algn="l" defTabSz="914400" rtl="0" eaLnBrk="0" fontAlgn="base" latinLnBrk="0" hangingPunct="0">
              <a:lnSpc>
                <a:spcPct val="210000"/>
              </a:lnSpc>
              <a:spcBef>
                <a:spcPct val="20000"/>
              </a:spcBef>
              <a:spcAft>
                <a:spcPct val="0"/>
              </a:spcAft>
              <a:buClrTx/>
              <a:buSzTx/>
              <a:buFont typeface="Arial" panose="020B0604020202020204" pitchFamily="34" charset="0"/>
              <a:buNone/>
              <a:defRPr/>
            </a:pPr>
            <a:r>
              <a:rPr lang="zh-CN" altLang="en-US" sz="4800" b="1" kern="0" smtClean="0">
                <a:ln>
                  <a:noFill/>
                </a:ln>
                <a:effectLst/>
                <a:uLnTx/>
                <a:uFillTx/>
                <a:latin typeface="+mj-ea"/>
                <a:ea typeface="+mj-ea"/>
                <a:sym typeface="+mn-ea"/>
              </a:rPr>
              <a:t>红润  </a:t>
            </a:r>
            <a:r>
              <a:rPr kumimoji="0" lang="zh-CN" altLang="en-US" sz="4800" b="1" i="0" u="none" strike="noStrike" kern="0" cap="none" spc="0" normalizeH="0" baseline="0" noProof="1" smtClean="0">
                <a:ln>
                  <a:noFill/>
                </a:ln>
                <a:solidFill>
                  <a:schemeClr val="tx1"/>
                </a:solidFill>
                <a:effectLst/>
                <a:uLnTx/>
                <a:uFillTx/>
                <a:latin typeface="+mj-ea"/>
                <a:ea typeface="+mj-ea"/>
                <a:cs typeface="+mn-cs"/>
              </a:rPr>
              <a:t>等待  呼吸 头发 粘住</a:t>
            </a:r>
            <a:endParaRPr kumimoji="0" lang="zh-CN" altLang="en-US" sz="4800" b="1" i="0" u="none" strike="noStrike" kern="0" cap="none" spc="0" normalizeH="0" baseline="0" noProof="1" smtClean="0">
              <a:ln>
                <a:noFill/>
              </a:ln>
              <a:solidFill>
                <a:schemeClr val="tx1"/>
              </a:solidFill>
              <a:effectLst/>
              <a:uLnTx/>
              <a:uFillTx/>
              <a:latin typeface="+mj-ea"/>
              <a:ea typeface="+mj-ea"/>
              <a:cs typeface="+mn-cs"/>
            </a:endParaRPr>
          </a:p>
          <a:p>
            <a:pPr marL="0" marR="0" lvl="0" indent="0" algn="l" defTabSz="914400" rtl="0" eaLnBrk="0" fontAlgn="base" latinLnBrk="0" hangingPunct="0">
              <a:lnSpc>
                <a:spcPct val="210000"/>
              </a:lnSpc>
              <a:spcBef>
                <a:spcPct val="20000"/>
              </a:spcBef>
              <a:spcAft>
                <a:spcPct val="0"/>
              </a:spcAft>
              <a:buClrTx/>
              <a:buSzTx/>
              <a:buFont typeface="Arial" panose="020B0604020202020204" pitchFamily="34" charset="0"/>
              <a:buNone/>
              <a:defRPr/>
            </a:pPr>
            <a:r>
              <a:rPr kumimoji="0" lang="zh-CN" altLang="en-US" sz="4800" b="1" i="0" u="none" strike="noStrike" kern="0" cap="none" spc="0" normalizeH="0" baseline="0" noProof="1" smtClean="0">
                <a:ln>
                  <a:noFill/>
                </a:ln>
                <a:solidFill>
                  <a:schemeClr val="tx1"/>
                </a:solidFill>
                <a:effectLst/>
                <a:uLnTx/>
                <a:uFillTx/>
                <a:latin typeface="+mj-ea"/>
                <a:ea typeface="+mj-ea"/>
                <a:cs typeface="+mn-cs"/>
              </a:rPr>
              <a:t>汗水  额头  </a:t>
            </a:r>
            <a:r>
              <a:rPr lang="zh-CN" altLang="en-US" sz="4400" b="1" kern="0" smtClean="0">
                <a:ln>
                  <a:noFill/>
                </a:ln>
                <a:effectLst/>
                <a:uLnTx/>
                <a:uFillTx/>
                <a:latin typeface="+mj-ea"/>
                <a:ea typeface="+mj-ea"/>
                <a:sym typeface="+mn-ea"/>
              </a:rPr>
              <a:t>沙子  困乏</a:t>
            </a:r>
            <a:endParaRPr kumimoji="0" lang="en-US" altLang="zh-CN" sz="4400" b="1" i="0" u="none" strike="noStrike" kern="0" cap="none" spc="0" normalizeH="0" baseline="0" noProof="1" smtClean="0">
              <a:ln>
                <a:noFill/>
              </a:ln>
              <a:solidFill>
                <a:schemeClr val="tx1"/>
              </a:solidFill>
              <a:effectLst/>
              <a:uLnTx/>
              <a:uFillTx/>
              <a:latin typeface="+mj-ea"/>
              <a:ea typeface="+mj-ea"/>
              <a:cs typeface="+mn-cs"/>
            </a:endParaRPr>
          </a:p>
          <a:p>
            <a:pPr marL="0" marR="0" lvl="0" indent="0" algn="l" defTabSz="914400" rtl="0" eaLnBrk="0" fontAlgn="base" latinLnBrk="0" hangingPunct="0">
              <a:lnSpc>
                <a:spcPct val="250000"/>
              </a:lnSpc>
              <a:spcBef>
                <a:spcPct val="20000"/>
              </a:spcBef>
              <a:spcAft>
                <a:spcPct val="0"/>
              </a:spcAft>
              <a:buClrTx/>
              <a:buSzTx/>
              <a:buFont typeface="Arial" panose="020B0604020202020204" pitchFamily="34" charset="0"/>
              <a:buNone/>
              <a:defRPr/>
            </a:pPr>
            <a:endParaRPr kumimoji="0" lang="zh-CN" altLang="en-US" sz="4400" b="0" i="0" u="none" strike="noStrike" kern="0" cap="none" spc="0" normalizeH="0" baseline="0" noProof="1">
              <a:ln>
                <a:noFill/>
              </a:ln>
              <a:solidFill>
                <a:srgbClr val="0000CC"/>
              </a:solidFill>
              <a:effectLst/>
              <a:uLnTx/>
              <a:uFillTx/>
              <a:latin typeface="+mj-ea"/>
              <a:ea typeface="+mj-ea"/>
              <a:cs typeface="+mn-cs"/>
            </a:endParaRPr>
          </a:p>
        </p:txBody>
      </p:sp>
      <p:sp>
        <p:nvSpPr>
          <p:cNvPr id="2" name="文本框 1"/>
          <p:cNvSpPr txBox="1"/>
          <p:nvPr/>
        </p:nvSpPr>
        <p:spPr>
          <a:xfrm>
            <a:off x="449580" y="228600"/>
            <a:ext cx="8932545" cy="4965700"/>
          </a:xfrm>
          <a:prstGeom prst="rect">
            <a:avLst/>
          </a:prstGeom>
          <a:noFill/>
        </p:spPr>
        <p:txBody>
          <a:bodyPr wrap="square" rtlCol="0">
            <a:spAutoFit/>
          </a:bodyPr>
          <a:p>
            <a:pPr algn="l">
              <a:lnSpc>
                <a:spcPct val="240000"/>
              </a:lnSpc>
            </a:pPr>
            <a:r>
              <a:rPr lang="en-US" altLang="zh-CN" sz="4400" b="1">
                <a:solidFill>
                  <a:srgbClr val="FF0000"/>
                </a:solidFill>
              </a:rPr>
              <a:t>hǒng      xiān       bì           jǐn jǐn     </a:t>
            </a:r>
            <a:endParaRPr lang="en-US" altLang="zh-CN" sz="4400" b="1">
              <a:solidFill>
                <a:srgbClr val="FF0000"/>
              </a:solidFill>
            </a:endParaRPr>
          </a:p>
          <a:p>
            <a:pPr algn="l">
              <a:lnSpc>
                <a:spcPct val="240000"/>
              </a:lnSpc>
            </a:pPr>
            <a:r>
              <a:rPr lang="en-US" altLang="zh-CN" sz="4400" b="1">
                <a:solidFill>
                  <a:srgbClr val="FF0000"/>
                </a:solidFill>
              </a:rPr>
              <a:t>      rùn  děng           xī         fà   zhān  </a:t>
            </a:r>
            <a:endParaRPr lang="en-US" altLang="zh-CN" sz="4400" b="1">
              <a:solidFill>
                <a:srgbClr val="FF0000"/>
              </a:solidFill>
            </a:endParaRPr>
          </a:p>
          <a:p>
            <a:pPr algn="l">
              <a:lnSpc>
                <a:spcPct val="240000"/>
              </a:lnSpc>
            </a:pPr>
            <a:r>
              <a:rPr lang="en-US" altLang="zh-CN" sz="4400" b="1">
                <a:solidFill>
                  <a:srgbClr val="FF0000"/>
                </a:solidFill>
              </a:rPr>
              <a:t>hàn         é          shā             fá</a:t>
            </a:r>
            <a:endParaRPr lang="en-US" altLang="zh-CN" sz="4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7" dur="500"/>
                                        <p:tgtEl>
                                          <p:spTgt spid="2">
                                            <p:txEl>
                                              <p:pRg st="0" end="0"/>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2">
                                            <p:txEl>
                                              <p:pRg st="0" end="0"/>
                                            </p:txEl>
                                          </p:spTgt>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1" dur="500"/>
                                        <p:tgtEl>
                                          <p:spTgt spid="2">
                                            <p:txEl>
                                              <p:pRg st="1" end="1"/>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2">
                                            <p:txEl>
                                              <p:pRg st="1" end="1"/>
                                            </p:txEl>
                                          </p:spTgt>
                                        </p:tgtEl>
                                        <p:attrNameLst>
                                          <p:attrName>style.visibility</p:attrName>
                                        </p:attrNameLst>
                                      </p:cBhvr>
                                      <p:to>
                                        <p:strVal val="hidden"/>
                                      </p:to>
                                    </p:set>
                                  </p:childTnLst>
                                </p:cTn>
                              </p:par>
                              <p:par>
                                <p:cTn id="13" presetID="2" presetClass="exit" presetSubtype="4" fill="hold" nodeType="withEffect">
                                  <p:stCondLst>
                                    <p:cond delay="0"/>
                                  </p:stCondLst>
                                  <p:childTnLst>
                                    <p:anim calcmode="lin" valueType="num">
                                      <p:cBhvr additive="base">
                                        <p:cTn id="14" dur="500"/>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5" dur="500"/>
                                        <p:tgtEl>
                                          <p:spTgt spid="2">
                                            <p:txEl>
                                              <p:pRg st="2" end="2"/>
                                            </p:txEl>
                                          </p:spTgt>
                                        </p:tgtEl>
                                        <p:attrNameLst>
                                          <p:attrName>ppt_y</p:attrName>
                                        </p:attrNameLst>
                                      </p:cBhvr>
                                      <p:tavLst>
                                        <p:tav tm="0">
                                          <p:val>
                                            <p:strVal val="ppt_y"/>
                                          </p:val>
                                        </p:tav>
                                        <p:tav tm="100000">
                                          <p:val>
                                            <p:strVal val="1+ppt_h/2"/>
                                          </p:val>
                                        </p:tav>
                                      </p:tavLst>
                                    </p:anim>
                                    <p:set>
                                      <p:cBhvr>
                                        <p:cTn id="16" dur="1" fill="hold">
                                          <p:stCondLst>
                                            <p:cond delay="499"/>
                                          </p:stCondLst>
                                        </p:cTn>
                                        <p:tgtEl>
                                          <p:spTgt spid="2">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750" y="2205038"/>
            <a:ext cx="8064500" cy="3878263"/>
          </a:xfrm>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lstStyle/>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3600" b="0" i="0" u="none" strike="noStrike" kern="0" cap="none" spc="0" normalizeH="0" baseline="0" noProof="1">
                <a:ln>
                  <a:noFill/>
                </a:ln>
                <a:solidFill>
                  <a:schemeClr val="dk1"/>
                </a:solidFill>
                <a:effectLst/>
                <a:uLnTx/>
                <a:uFillTx/>
                <a:latin typeface="楷体" panose="02010609060101010101" pitchFamily="49" charset="-122"/>
                <a:ea typeface="楷体" panose="02010609060101010101" pitchFamily="49" charset="-122"/>
                <a:cs typeface="+mn-cs"/>
              </a:rPr>
              <a:t>请同学们细细品读课文边读边想：</a:t>
            </a:r>
            <a:r>
              <a:rPr lang="zh-CN" altLang="en-US" sz="3600" b="1" dirty="0">
                <a:solidFill>
                  <a:srgbClr val="0000CC"/>
                </a:solidFill>
                <a:latin typeface="华文中宋" panose="02010600040101010101" charset="-122"/>
                <a:ea typeface="华文中宋" panose="02010600040101010101" charset="-122"/>
                <a:sym typeface="+mn-ea"/>
              </a:rPr>
              <a:t>睡梦中的妈妈是什么样子的？</a:t>
            </a:r>
            <a:r>
              <a:rPr lang="zh-CN" altLang="en-US" sz="3600" b="1" kern="100" smtClean="0">
                <a:ln>
                  <a:noFill/>
                </a:ln>
                <a:solidFill>
                  <a:srgbClr val="0000CC"/>
                </a:solidFill>
                <a:effectLst/>
                <a:uLnTx/>
                <a:uFillTx/>
                <a:latin typeface="华文中宋" panose="02010600040101010101" charset="-122"/>
                <a:ea typeface="华文中宋" panose="02010600040101010101" charset="-122"/>
                <a:cs typeface="Times New Roman" panose="02020603050405020304" pitchFamily="18" charset="0"/>
                <a:sym typeface="+mn-ea"/>
              </a:rPr>
              <a:t>找到课文中相关的句子用</a:t>
            </a:r>
            <a:r>
              <a:rPr lang="zh-CN" altLang="en-US" sz="3600" b="1" kern="100">
                <a:ln>
                  <a:noFill/>
                </a:ln>
                <a:solidFill>
                  <a:srgbClr val="0000CC"/>
                </a:solidFill>
                <a:effectLst/>
                <a:uLnTx/>
                <a:uFillTx/>
                <a:latin typeface="华文中宋" panose="02010600040101010101" charset="-122"/>
                <a:ea typeface="华文中宋" panose="02010600040101010101" charset="-122"/>
                <a:cs typeface="Times New Roman" panose="02020603050405020304" pitchFamily="18" charset="0"/>
                <a:sym typeface="+mn-ea"/>
              </a:rPr>
              <a:t>横线画出来。</a:t>
            </a:r>
            <a:endParaRPr kumimoji="0" lang="zh-CN" altLang="en-US" sz="3600" b="1" i="0" u="none" strike="noStrike" kern="100" cap="none" spc="0" normalizeH="0" baseline="0" noProof="1" dirty="0">
              <a:ln>
                <a:noFill/>
              </a:ln>
              <a:solidFill>
                <a:srgbClr val="0000CC"/>
              </a:solidFill>
              <a:effectLst/>
              <a:uLnTx/>
              <a:uFillTx/>
              <a:latin typeface="华文中宋" panose="02010600040101010101" charset="-122"/>
              <a:ea typeface="华文中宋" panose="02010600040101010101" charset="-122"/>
              <a:cs typeface="Times New Roman" panose="02020603050405020304" pitchFamily="18" charset="0"/>
              <a:sym typeface="+mn-ea"/>
            </a:endParaRPr>
          </a:p>
        </p:txBody>
      </p:sp>
      <p:sp>
        <p:nvSpPr>
          <p:cNvPr id="2" name="矩形 1"/>
          <p:cNvSpPr/>
          <p:nvPr/>
        </p:nvSpPr>
        <p:spPr>
          <a:xfrm>
            <a:off x="683568" y="1280949"/>
            <a:ext cx="3262432" cy="707886"/>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smtClean="0">
                <a:ln w="22225">
                  <a:solidFill>
                    <a:schemeClr val="accent2"/>
                  </a:solidFill>
                  <a:prstDash val="solid"/>
                </a:ln>
                <a:solidFill>
                  <a:schemeClr val="accent2">
                    <a:lumMod val="40000"/>
                    <a:lumOff val="60000"/>
                  </a:schemeClr>
                </a:solidFill>
                <a:effectLst/>
                <a:uLnTx/>
                <a:uFillTx/>
                <a:latin typeface="华文彩云" panose="02010800040101010101" pitchFamily="2" charset="-122"/>
                <a:ea typeface="华文彩云" panose="02010800040101010101" pitchFamily="2" charset="-122"/>
                <a:cs typeface="+mn-cs"/>
              </a:rPr>
              <a:t>学习提示二：</a:t>
            </a:r>
            <a:endParaRPr kumimoji="0" lang="en-US" altLang="zh-CN" sz="40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华文彩云" panose="02010800040101010101" pitchFamily="2" charset="-122"/>
              <a:ea typeface="华文彩云" panose="020108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9750" y="1268413"/>
            <a:ext cx="8334375" cy="4246563"/>
          </a:xfrm>
          <a:prstGeom prst="rect">
            <a:avLst/>
          </a:prstGeom>
          <a:noFill/>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    妈妈睡了。妈妈哄我午睡的时候，自己先睡着了，睡得好熟，好香。</a:t>
            </a:r>
            <a:endParaRPr kumimoji="0" lang="en-US" altLang="zh-CN"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36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 </a:t>
            </a:r>
            <a:r>
              <a:rPr kumimoji="0" lang="en-US" altLang="zh-CN"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   </a:t>
            </a: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睡梦中的妈妈真美丽。明亮的眼睛闭上了，紧紧地闭着</a:t>
            </a:r>
            <a:r>
              <a:rPr kumimoji="0" lang="en-US" altLang="zh-CN"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a:t>
            </a:r>
            <a:r>
              <a:rPr kumimoji="0" lang="zh-CN" altLang="en-US" sz="36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ea"/>
              </a:rPr>
              <a:t>弯弯的眉毛也在睡觉，睡在妈妈红润的脸蛋上。</a:t>
            </a:r>
            <a:endParaRPr kumimoji="0" lang="zh-CN" altLang="en-US" sz="36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6732588" y="5386388"/>
            <a:ext cx="1570037" cy="646112"/>
          </a:xfrm>
          <a:prstGeom prst="rect">
            <a:avLst/>
          </a:prstGeom>
          <a:solidFill>
            <a:srgbClr val="FFFF00"/>
          </a:solidFill>
          <a:ln w="9525">
            <a:noFill/>
          </a:ln>
        </p:spPr>
        <p:txBody>
          <a:bodyPr wrap="none">
            <a:spAutoFit/>
          </a:bodyPr>
          <a:p>
            <a:r>
              <a:rPr lang="zh-CN" altLang="zh-CN" sz="3600" dirty="0">
                <a:solidFill>
                  <a:srgbClr val="FF0000"/>
                </a:solidFill>
                <a:latin typeface="华文新魏" panose="02010800040101010101" pitchFamily="2" charset="-122"/>
                <a:ea typeface="华文新魏" panose="02010800040101010101" pitchFamily="2" charset="-122"/>
              </a:rPr>
              <a:t>很美丽</a:t>
            </a:r>
            <a:endParaRPr lang="zh-CN" altLang="en-US" sz="3600" dirty="0">
              <a:solidFill>
                <a:srgbClr val="FF0000"/>
              </a:solidFill>
              <a:latin typeface="华文新魏" panose="02010800040101010101" pitchFamily="2" charset="-122"/>
              <a:ea typeface="华文新魏" panose="02010800040101010101" pitchFamily="2" charset="-122"/>
            </a:endParaRPr>
          </a:p>
        </p:txBody>
      </p:sp>
      <p:sp>
        <p:nvSpPr>
          <p:cNvPr id="4" name="矩形 3"/>
          <p:cNvSpPr/>
          <p:nvPr/>
        </p:nvSpPr>
        <p:spPr>
          <a:xfrm>
            <a:off x="6084888" y="3067050"/>
            <a:ext cx="2374900" cy="576263"/>
          </a:xfrm>
          <a:prstGeom prst="rect">
            <a:avLst/>
          </a:prstGeom>
          <a:noFill/>
          <a:ln w="28575" cap="flat" cmpd="sng">
            <a:solidFill>
              <a:srgbClr val="FF0000"/>
            </a:solidFill>
            <a:prstDash val="solid"/>
            <a:round/>
            <a:headEnd type="none" w="med" len="med"/>
            <a:tailEnd type="none" w="med" len="med"/>
          </a:ln>
        </p:spPr>
        <p:txBody>
          <a:bodyPr/>
          <a:p>
            <a:endParaRPr lang="zh-CN" altLang="en-US" dirty="0">
              <a:latin typeface="Calibri" panose="020F0502020204030204" pitchFamily="34" charset="0"/>
            </a:endParaRPr>
          </a:p>
        </p:txBody>
      </p:sp>
      <p:sp>
        <p:nvSpPr>
          <p:cNvPr id="5" name="矩形 4"/>
          <p:cNvSpPr/>
          <p:nvPr/>
        </p:nvSpPr>
        <p:spPr>
          <a:xfrm>
            <a:off x="4986338" y="3938588"/>
            <a:ext cx="2374900" cy="576262"/>
          </a:xfrm>
          <a:prstGeom prst="rect">
            <a:avLst/>
          </a:prstGeom>
          <a:noFill/>
          <a:ln w="28575" cap="flat" cmpd="sng">
            <a:solidFill>
              <a:srgbClr val="FF0000"/>
            </a:solidFill>
            <a:prstDash val="solid"/>
            <a:round/>
            <a:headEnd type="none" w="med" len="med"/>
            <a:tailEnd type="none" w="med" len="med"/>
          </a:ln>
        </p:spPr>
        <p:txBody>
          <a:bodyPr/>
          <a:p>
            <a:endParaRPr lang="zh-CN" altLang="en-US" dirty="0">
              <a:latin typeface="Calibri" panose="020F0502020204030204" pitchFamily="34" charset="0"/>
            </a:endParaRPr>
          </a:p>
        </p:txBody>
      </p:sp>
      <p:sp>
        <p:nvSpPr>
          <p:cNvPr id="6" name="矩形 5"/>
          <p:cNvSpPr/>
          <p:nvPr/>
        </p:nvSpPr>
        <p:spPr>
          <a:xfrm>
            <a:off x="3322638" y="4810125"/>
            <a:ext cx="2319337" cy="576263"/>
          </a:xfrm>
          <a:prstGeom prst="rect">
            <a:avLst/>
          </a:prstGeom>
          <a:noFill/>
          <a:ln w="28575" cap="flat" cmpd="sng">
            <a:solidFill>
              <a:srgbClr val="FF0000"/>
            </a:solidFill>
            <a:prstDash val="solid"/>
            <a:round/>
            <a:headEnd type="none" w="med" len="med"/>
            <a:tailEnd type="none" w="med" len="med"/>
          </a:ln>
        </p:spPr>
        <p:txBody>
          <a:bodyPr/>
          <a:p>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290">
                                          <p:stCondLst>
                                            <p:cond delay="0"/>
                                          </p:stCondLst>
                                        </p:cTn>
                                        <p:tgtEl>
                                          <p:spTgt spid="3"/>
                                        </p:tgtEl>
                                      </p:cBhvr>
                                    </p:animEffect>
                                    <p:anim calcmode="lin" valueType="num">
                                      <p:cBhvr>
                                        <p:cTn id="23"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25" dur="332" tmFilter="0, 0; 0.125,0.2665; 0.25,0.4; 0.375,0.465; 0.5,0.5;  0.625,0.535; 0.75,0.6; 0.875,0.7335; 1,1">
                                          <p:stCondLst>
                                            <p:cond delay="332"/>
                                          </p:stCondLst>
                                        </p:cTn>
                                        <p:tgtEl>
                                          <p:spTgt spid="3"/>
                                        </p:tgtEl>
                                        <p:attrNameLst>
                                          <p:attrName>ppt_y</p:attrName>
                                        </p:attrNameLst>
                                      </p:cBhvr>
                                      <p:tavLst>
                                        <p:tav tm="0" fmla="#ppt_y-sin(pi*$)/9">
                                          <p:val>
                                            <p:fltVal val="0.000000"/>
                                          </p:val>
                                        </p:tav>
                                        <p:tav tm="100000">
                                          <p:val>
                                            <p:fltVal val="1.000000"/>
                                          </p:val>
                                        </p:tav>
                                      </p:tavLst>
                                    </p:anim>
                                    <p:anim calcmode="lin" valueType="num">
                                      <p:cBhvr>
                                        <p:cTn id="26" dur="166" tmFilter="0, 0; 0.125,0.2665; 0.25,0.4; 0.375,0.465; 0.5,0.5;  0.625,0.535; 0.75,0.6; 0.875,0.7335; 1,1">
                                          <p:stCondLst>
                                            <p:cond delay="662"/>
                                          </p:stCondLst>
                                        </p:cTn>
                                        <p:tgtEl>
                                          <p:spTgt spid="3"/>
                                        </p:tgtEl>
                                        <p:attrNameLst>
                                          <p:attrName>ppt_y</p:attrName>
                                        </p:attrNameLst>
                                      </p:cBhvr>
                                      <p:tavLst>
                                        <p:tav tm="0" fmla="#ppt_y-sin(pi*$)/27">
                                          <p:val>
                                            <p:fltVal val="0.000000"/>
                                          </p:val>
                                        </p:tav>
                                        <p:tav tm="100000">
                                          <p:val>
                                            <p:fltVal val="1.000000"/>
                                          </p:val>
                                        </p:tav>
                                      </p:tavLst>
                                    </p:anim>
                                    <p:anim calcmode="lin" valueType="num">
                                      <p:cBhvr>
                                        <p:cTn id="27" dur="82" tmFilter="0, 0; 0.125,0.2665; 0.25,0.4; 0.375,0.465; 0.5,0.5;  0.625,0.535; 0.75,0.6; 0.875,0.7335; 1,1">
                                          <p:stCondLst>
                                            <p:cond delay="828"/>
                                          </p:stCondLst>
                                        </p:cTn>
                                        <p:tgtEl>
                                          <p:spTgt spid="3"/>
                                        </p:tgtEl>
                                        <p:attrNameLst>
                                          <p:attrName>ppt_y</p:attrName>
                                        </p:attrNameLst>
                                      </p:cBhvr>
                                      <p:tavLst>
                                        <p:tav tm="0" fmla="#ppt_y-sin(pi*$)/81">
                                          <p:val>
                                            <p:fltVal val="0.000000"/>
                                          </p:val>
                                        </p:tav>
                                        <p:tav tm="100000">
                                          <p:val>
                                            <p:fltVal val="1.000000"/>
                                          </p:val>
                                        </p:tav>
                                      </p:tavLst>
                                    </p:anim>
                                    <p:animScale>
                                      <p:cBhvr>
                                        <p:cTn id="28" dur="13">
                                          <p:stCondLst>
                                            <p:cond delay="325"/>
                                          </p:stCondLst>
                                        </p:cTn>
                                        <p:tgtEl>
                                          <p:spTgt spid="3"/>
                                        </p:tgtEl>
                                      </p:cBhvr>
                                      <p:to x="100000" y="60000"/>
                                    </p:animScale>
                                    <p:animScale>
                                      <p:cBhvr>
                                        <p:cTn id="29" dur="83" decel="50000">
                                          <p:stCondLst>
                                            <p:cond delay="338"/>
                                          </p:stCondLst>
                                        </p:cTn>
                                        <p:tgtEl>
                                          <p:spTgt spid="3"/>
                                        </p:tgtEl>
                                      </p:cBhvr>
                                      <p:to x="100000" y="100000"/>
                                    </p:animScale>
                                    <p:animScale>
                                      <p:cBhvr>
                                        <p:cTn id="30" dur="13">
                                          <p:stCondLst>
                                            <p:cond delay="656"/>
                                          </p:stCondLst>
                                        </p:cTn>
                                        <p:tgtEl>
                                          <p:spTgt spid="3"/>
                                        </p:tgtEl>
                                      </p:cBhvr>
                                      <p:to x="100000" y="80000"/>
                                    </p:animScale>
                                    <p:animScale>
                                      <p:cBhvr>
                                        <p:cTn id="31" dur="83" decel="50000">
                                          <p:stCondLst>
                                            <p:cond delay="669"/>
                                          </p:stCondLst>
                                        </p:cTn>
                                        <p:tgtEl>
                                          <p:spTgt spid="3"/>
                                        </p:tgtEl>
                                      </p:cBhvr>
                                      <p:to x="100000" y="100000"/>
                                    </p:animScale>
                                    <p:animScale>
                                      <p:cBhvr>
                                        <p:cTn id="32" dur="13">
                                          <p:stCondLst>
                                            <p:cond delay="821"/>
                                          </p:stCondLst>
                                        </p:cTn>
                                        <p:tgtEl>
                                          <p:spTgt spid="3"/>
                                        </p:tgtEl>
                                      </p:cBhvr>
                                      <p:to x="100000" y="90000"/>
                                    </p:animScale>
                                    <p:animScale>
                                      <p:cBhvr>
                                        <p:cTn id="33" dur="83" decel="50000">
                                          <p:stCondLst>
                                            <p:cond delay="834"/>
                                          </p:stCondLst>
                                        </p:cTn>
                                        <p:tgtEl>
                                          <p:spTgt spid="3"/>
                                        </p:tgtEl>
                                      </p:cBhvr>
                                      <p:to x="100000" y="100000"/>
                                    </p:animScale>
                                    <p:animScale>
                                      <p:cBhvr>
                                        <p:cTn id="34" dur="13">
                                          <p:stCondLst>
                                            <p:cond delay="904"/>
                                          </p:stCondLst>
                                        </p:cTn>
                                        <p:tgtEl>
                                          <p:spTgt spid="3"/>
                                        </p:tgtEl>
                                      </p:cBhvr>
                                      <p:to x="100000" y="95000"/>
                                    </p:animScale>
                                    <p:animScale>
                                      <p:cBhvr>
                                        <p:cTn id="35"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sz="4000" b="1">
                <a:solidFill>
                  <a:schemeClr val="tx1"/>
                </a:solidFill>
              </a:rPr>
              <a:t>明亮的眼睛</a:t>
            </a:r>
            <a:endParaRPr lang="zh-CN" altLang="en-US" sz="4000" b="1">
              <a:solidFill>
                <a:schemeClr val="tx1"/>
              </a:solidFill>
            </a:endParaRPr>
          </a:p>
          <a:p>
            <a:r>
              <a:rPr lang="zh-CN" altLang="en-US" sz="4000" b="1">
                <a:solidFill>
                  <a:schemeClr val="tx1"/>
                </a:solidFill>
              </a:rPr>
              <a:t>（                ）的眼睛</a:t>
            </a:r>
            <a:endParaRPr lang="zh-CN" altLang="en-US" sz="4000" b="1">
              <a:solidFill>
                <a:schemeClr val="tx1"/>
              </a:solidFill>
            </a:endParaRPr>
          </a:p>
          <a:p>
            <a:r>
              <a:rPr lang="zh-CN" altLang="en-US" sz="4000" b="1">
                <a:solidFill>
                  <a:schemeClr val="tx1"/>
                </a:solidFill>
                <a:sym typeface="+mn-ea"/>
              </a:rPr>
              <a:t>（               ）的眼睛</a:t>
            </a:r>
            <a:endParaRPr lang="zh-CN" altLang="en-US"/>
          </a:p>
          <a:p>
            <a:endParaRPr lang="zh-CN" altLang="en-US"/>
          </a:p>
        </p:txBody>
      </p:sp>
      <p:sp>
        <p:nvSpPr>
          <p:cNvPr id="2" name="标题 1"/>
          <p:cNvSpPr>
            <a:spLocks noGrp="1"/>
          </p:cNvSpPr>
          <p:nvPr>
            <p:ph type="title"/>
          </p:nvPr>
        </p:nvSpPr>
        <p:spPr>
          <a:xfrm>
            <a:off x="-60325" y="2284095"/>
            <a:ext cx="4669790" cy="768985"/>
          </a:xfrm>
        </p:spPr>
        <p:txBody>
          <a:bodyPr/>
          <a:p>
            <a:r>
              <a:rPr lang="zh-CN" altLang="en-US" b="1">
                <a:solidFill>
                  <a:srgbClr val="0000CC"/>
                </a:solidFill>
                <a:sym typeface="+mn-ea"/>
              </a:rPr>
              <a:t>水汪汪</a:t>
            </a:r>
            <a:endParaRPr lang="zh-CN" altLang="en-US" b="1">
              <a:solidFill>
                <a:srgbClr val="0000CC"/>
              </a:solidFill>
              <a:sym typeface="+mn-ea"/>
            </a:endParaRPr>
          </a:p>
        </p:txBody>
      </p:sp>
      <p:sp>
        <p:nvSpPr>
          <p:cNvPr id="4" name="文本框 3"/>
          <p:cNvSpPr txBox="1"/>
          <p:nvPr/>
        </p:nvSpPr>
        <p:spPr>
          <a:xfrm>
            <a:off x="1402715" y="3118485"/>
            <a:ext cx="2713355" cy="706755"/>
          </a:xfrm>
          <a:prstGeom prst="rect">
            <a:avLst/>
          </a:prstGeom>
          <a:noFill/>
        </p:spPr>
        <p:txBody>
          <a:bodyPr wrap="square" rtlCol="0">
            <a:spAutoFit/>
          </a:bodyPr>
          <a:p>
            <a:r>
              <a:rPr lang="zh-CN" altLang="en-US" sz="4000" b="1">
                <a:solidFill>
                  <a:srgbClr val="0000CC"/>
                </a:solidFill>
                <a:sym typeface="+mn-ea"/>
              </a:rPr>
              <a:t>亮晶晶</a:t>
            </a:r>
            <a:endParaRPr lang="zh-CN" altLang="en-US" sz="4000" b="1">
              <a:solidFill>
                <a:srgbClr val="0000CC"/>
              </a:solidFill>
              <a:sym typeface="+mn-ea"/>
            </a:endParaRPr>
          </a:p>
        </p:txBody>
      </p:sp>
      <p:sp>
        <p:nvSpPr>
          <p:cNvPr id="5" name="文本框 4"/>
          <p:cNvSpPr txBox="1"/>
          <p:nvPr/>
        </p:nvSpPr>
        <p:spPr>
          <a:xfrm>
            <a:off x="972820" y="4488815"/>
            <a:ext cx="6360795" cy="1938020"/>
          </a:xfrm>
          <a:prstGeom prst="rect">
            <a:avLst/>
          </a:prstGeom>
          <a:noFill/>
        </p:spPr>
        <p:txBody>
          <a:bodyPr wrap="square" rtlCol="0">
            <a:spAutoFit/>
          </a:bodyPr>
          <a:p>
            <a:r>
              <a:rPr lang="zh-CN" altLang="en-US" sz="4000" b="1"/>
              <a:t>弯弯的眉毛</a:t>
            </a:r>
            <a:endParaRPr lang="zh-CN" altLang="en-US" sz="4000" b="1"/>
          </a:p>
          <a:p>
            <a:r>
              <a:rPr lang="zh-CN" altLang="en-US" sz="4000" b="1"/>
              <a:t>弯弯的 （               ）</a:t>
            </a:r>
            <a:endParaRPr lang="zh-CN" altLang="en-US" sz="4000" b="1"/>
          </a:p>
          <a:p>
            <a:r>
              <a:rPr lang="zh-CN" altLang="en-US" sz="4000" b="1">
                <a:sym typeface="+mn-ea"/>
              </a:rPr>
              <a:t>弯弯的 （               ）</a:t>
            </a:r>
            <a:r>
              <a:rPr lang="zh-CN" altLang="en-US" sz="4000" b="1"/>
              <a:t>          </a:t>
            </a:r>
            <a:r>
              <a:rPr lang="zh-CN" altLang="en-US"/>
              <a:t>                                                                                  </a:t>
            </a:r>
            <a:endParaRPr lang="zh-CN" altLang="en-US"/>
          </a:p>
        </p:txBody>
      </p:sp>
      <p:sp>
        <p:nvSpPr>
          <p:cNvPr id="6" name="文本框 5"/>
          <p:cNvSpPr txBox="1"/>
          <p:nvPr/>
        </p:nvSpPr>
        <p:spPr>
          <a:xfrm>
            <a:off x="3436620" y="5104765"/>
            <a:ext cx="3277870" cy="1322070"/>
          </a:xfrm>
          <a:prstGeom prst="rect">
            <a:avLst/>
          </a:prstGeom>
          <a:noFill/>
        </p:spPr>
        <p:txBody>
          <a:bodyPr wrap="square" rtlCol="0">
            <a:spAutoFit/>
          </a:bodyPr>
          <a:p>
            <a:r>
              <a:rPr lang="zh-CN" altLang="en-US" sz="4000" b="1">
                <a:solidFill>
                  <a:srgbClr val="CC00CC"/>
                </a:solidFill>
              </a:rPr>
              <a:t>小路</a:t>
            </a:r>
            <a:endParaRPr lang="zh-CN" altLang="en-US" sz="4000" b="1">
              <a:solidFill>
                <a:srgbClr val="CC00CC"/>
              </a:solidFill>
            </a:endParaRPr>
          </a:p>
          <a:p>
            <a:endParaRPr lang="zh-CN" altLang="en-US" sz="4000" b="1">
              <a:solidFill>
                <a:srgbClr val="CC00CC"/>
              </a:solidFill>
            </a:endParaRPr>
          </a:p>
        </p:txBody>
      </p:sp>
      <p:sp>
        <p:nvSpPr>
          <p:cNvPr id="7" name="文本框 6"/>
          <p:cNvSpPr txBox="1"/>
          <p:nvPr/>
        </p:nvSpPr>
        <p:spPr>
          <a:xfrm>
            <a:off x="3436620" y="5725160"/>
            <a:ext cx="2689225" cy="983615"/>
          </a:xfrm>
          <a:prstGeom prst="rect">
            <a:avLst/>
          </a:prstGeom>
          <a:noFill/>
        </p:spPr>
        <p:txBody>
          <a:bodyPr wrap="square" rtlCol="0">
            <a:spAutoFit/>
          </a:bodyPr>
          <a:p>
            <a:r>
              <a:rPr lang="zh-CN" altLang="en-US" sz="4000" b="1">
                <a:solidFill>
                  <a:srgbClr val="CC00CC"/>
                </a:solidFill>
                <a:sym typeface="+mn-ea"/>
              </a:rPr>
              <a:t>月牙</a:t>
            </a:r>
            <a:endParaRPr lang="zh-CN" altLang="en-US" b="1">
              <a:solidFill>
                <a:srgbClr val="CC00CC"/>
              </a:solidFill>
            </a:endParaRP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图片1"/>
          <p:cNvPicPr>
            <a:picLocks noChangeAspect="1"/>
          </p:cNvPicPr>
          <p:nvPr>
            <p:ph idx="1"/>
          </p:nvPr>
        </p:nvPicPr>
        <p:blipFill>
          <a:blip r:embed="rId1"/>
          <a:stretch>
            <a:fillRect/>
          </a:stretch>
        </p:blipFill>
        <p:spPr>
          <a:xfrm>
            <a:off x="-4445" y="-57150"/>
            <a:ext cx="9093835" cy="6823075"/>
          </a:xfrm>
          <a:prstGeom prst="rect">
            <a:avLst/>
          </a:prstGeom>
        </p:spPr>
      </p:pic>
      <p:sp>
        <p:nvSpPr>
          <p:cNvPr id="5" name="文本框 4"/>
          <p:cNvSpPr txBox="1"/>
          <p:nvPr/>
        </p:nvSpPr>
        <p:spPr>
          <a:xfrm>
            <a:off x="532765" y="156210"/>
            <a:ext cx="4681220" cy="1198880"/>
          </a:xfrm>
          <a:prstGeom prst="rect">
            <a:avLst/>
          </a:prstGeom>
          <a:noFill/>
        </p:spPr>
        <p:txBody>
          <a:bodyPr wrap="square" rtlCol="0">
            <a:spAutoFit/>
          </a:bodyPr>
          <a:p>
            <a:r>
              <a:rPr lang="zh-CN" altLang="en-US" sz="3600" b="1">
                <a:ln w="9525" cmpd="sng">
                  <a:solidFill>
                    <a:schemeClr val="accent1"/>
                  </a:solidFill>
                  <a:prstDash val="solid"/>
                </a:ln>
                <a:solidFill>
                  <a:srgbClr val="CC00CC"/>
                </a:solidFill>
                <a:effectLst>
                  <a:glow rad="38100">
                    <a:schemeClr val="accent1">
                      <a:alpha val="40000"/>
                    </a:schemeClr>
                  </a:glow>
                </a:effectLst>
              </a:rPr>
              <a:t>粉嘟嘟的嘴巴，</a:t>
            </a:r>
            <a:endParaRPr lang="zh-CN" altLang="en-US" sz="3600" b="1">
              <a:ln w="9525" cmpd="sng">
                <a:solidFill>
                  <a:schemeClr val="accent1"/>
                </a:solidFill>
                <a:prstDash val="solid"/>
              </a:ln>
              <a:solidFill>
                <a:srgbClr val="CC00CC"/>
              </a:solidFill>
              <a:effectLst>
                <a:glow rad="38100">
                  <a:schemeClr val="accent1">
                    <a:alpha val="40000"/>
                  </a:schemeClr>
                </a:glow>
              </a:effectLst>
            </a:endParaRPr>
          </a:p>
          <a:p>
            <a:r>
              <a:rPr lang="zh-CN" altLang="en-US" sz="3600" b="1">
                <a:ln w="9525" cmpd="sng">
                  <a:solidFill>
                    <a:schemeClr val="accent1"/>
                  </a:solidFill>
                  <a:prstDash val="solid"/>
                </a:ln>
                <a:solidFill>
                  <a:srgbClr val="CC00CC"/>
                </a:solidFill>
                <a:effectLst>
                  <a:glow rad="38100">
                    <a:schemeClr val="accent1">
                      <a:alpha val="40000"/>
                    </a:schemeClr>
                  </a:glow>
                </a:effectLst>
              </a:rPr>
              <a:t>柔软的头发</a:t>
            </a:r>
            <a:r>
              <a:rPr lang="en-US" altLang="zh-CN" sz="3600" b="1">
                <a:ln w="9525" cmpd="sng">
                  <a:solidFill>
                    <a:schemeClr val="accent1"/>
                  </a:solidFill>
                  <a:prstDash val="solid"/>
                </a:ln>
                <a:solidFill>
                  <a:srgbClr val="CC00CC"/>
                </a:solidFill>
                <a:effectLst>
                  <a:glow rad="38100">
                    <a:schemeClr val="accent1">
                      <a:alpha val="40000"/>
                    </a:schemeClr>
                  </a:glow>
                </a:effectLst>
              </a:rPr>
              <a:t>……</a:t>
            </a:r>
            <a:endParaRPr lang="en-US" altLang="zh-CN" sz="3600" b="1">
              <a:ln w="9525" cmpd="sng">
                <a:solidFill>
                  <a:schemeClr val="accent1"/>
                </a:solidFill>
                <a:prstDash val="solid"/>
              </a:ln>
              <a:solidFill>
                <a:srgbClr val="CC00CC"/>
              </a:solidFill>
              <a:effectLst>
                <a:glow rad="38100">
                  <a:schemeClr val="accent1">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波形.thmx</Template>
  <TotalTime>0</TotalTime>
  <Words>816</Words>
  <Application>WPS 演示</Application>
  <PresentationFormat/>
  <Paragraphs>57</Paragraphs>
  <Slides>13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Arial</vt:lpstr>
      <vt:lpstr>宋体</vt:lpstr>
      <vt:lpstr>Wingdings</vt:lpstr>
      <vt:lpstr>Calibri</vt:lpstr>
      <vt:lpstr>楷体</vt:lpstr>
      <vt:lpstr>华文彩云</vt:lpstr>
      <vt:lpstr>Times New Roman</vt:lpstr>
      <vt:lpstr>微软雅黑</vt:lpstr>
      <vt:lpstr>Arial Unicode MS</vt:lpstr>
      <vt:lpstr>华文新魏</vt:lpstr>
      <vt:lpstr>华文中宋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睡梦中的妈妈好温柔。妈妈微微地笑着。是的，她在微微地笑着，嘴巴、眼角都笑弯了，好像在睡梦中，妈妈又想好了一个故事，等会儿讲给我听……</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www.1kejian.com</dc:title>
  <dc:creator>www.1kejian.com</dc:creator>
  <dc:description>www.1kejian.com</dc:description>
  <dc:subject>www.1kejian.com</dc:subject>
  <cp:lastModifiedBy>wlw</cp:lastModifiedBy>
  <cp:revision>439</cp:revision>
  <dcterms:created xsi:type="dcterms:W3CDTF">2013-11-14T01:26:00Z</dcterms:created>
  <dcterms:modified xsi:type="dcterms:W3CDTF">2018-10-09T14:24:49Z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