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8" r:id="rId8"/>
    <p:sldId id="262" r:id="rId9"/>
    <p:sldId id="263" r:id="rId10"/>
    <p:sldId id="269" r:id="rId11"/>
    <p:sldId id="264" r:id="rId12"/>
    <p:sldId id="265" r:id="rId13"/>
    <p:sldId id="266" r:id="rId14"/>
    <p:sldId id="270" r:id="rId15"/>
    <p:sldId id="274" r:id="rId16"/>
    <p:sldId id="271" r:id="rId17"/>
    <p:sldId id="275" r:id="rId18"/>
    <p:sldId id="287" r:id="rId19"/>
    <p:sldId id="272" r:id="rId20"/>
    <p:sldId id="273" r:id="rId21"/>
    <p:sldId id="276" r:id="rId22"/>
    <p:sldId id="279" r:id="rId23"/>
    <p:sldId id="277" r:id="rId24"/>
    <p:sldId id="278" r:id="rId25"/>
    <p:sldId id="281" r:id="rId26"/>
    <p:sldId id="280" r:id="rId27"/>
    <p:sldId id="282" r:id="rId28"/>
    <p:sldId id="285" r:id="rId29"/>
    <p:sldId id="284" r:id="rId30"/>
    <p:sldId id="286" r:id="rId31"/>
    <p:sldId id="283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1893"/>
    <a:srgbClr val="FF2F92"/>
    <a:srgbClr val="FF9300"/>
    <a:srgbClr val="FF7E79"/>
    <a:srgbClr val="FFF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07"/>
  </p:normalViewPr>
  <p:slideViewPr>
    <p:cSldViewPr snapToGrid="0" snapToObjects="1">
      <p:cViewPr varScale="1">
        <p:scale>
          <a:sx n="106" d="100"/>
          <a:sy n="106" d="100"/>
        </p:scale>
        <p:origin x="79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notesMaster" Target="notesMasters/notesMaster1.xml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45CC3B-EAA3-0946-8980-F464DEC039A5}" type="datetimeFigureOut">
              <a:rPr kumimoji="1" lang="zh-CN" altLang="en-US" smtClean="0"/>
              <a:t>2017/3/18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2380A1-6EDF-6347-854E-75F0E4A9D8D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61537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4BC32-4A7D-BC43-90FD-7F9EA48B3021}" type="datetimeFigureOut">
              <a:rPr kumimoji="1" lang="zh-CN" altLang="en-US" smtClean="0"/>
              <a:t>2017/3/18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8AFCA-C002-8D47-99A6-8B638927255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7365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4BC32-4A7D-BC43-90FD-7F9EA48B3021}" type="datetimeFigureOut">
              <a:rPr kumimoji="1" lang="zh-CN" altLang="en-US" smtClean="0"/>
              <a:t>2017/3/18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8AFCA-C002-8D47-99A6-8B638927255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64939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4BC32-4A7D-BC43-90FD-7F9EA48B3021}" type="datetimeFigureOut">
              <a:rPr kumimoji="1" lang="zh-CN" altLang="en-US" smtClean="0"/>
              <a:t>2017/3/18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8AFCA-C002-8D47-99A6-8B638927255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19437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4BC32-4A7D-BC43-90FD-7F9EA48B3021}" type="datetimeFigureOut">
              <a:rPr kumimoji="1" lang="zh-CN" altLang="en-US" smtClean="0"/>
              <a:t>2017/3/18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8AFCA-C002-8D47-99A6-8B638927255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3234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4BC32-4A7D-BC43-90FD-7F9EA48B3021}" type="datetimeFigureOut">
              <a:rPr kumimoji="1" lang="zh-CN" altLang="en-US" smtClean="0"/>
              <a:t>2017/3/18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8AFCA-C002-8D47-99A6-8B638927255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95710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4BC32-4A7D-BC43-90FD-7F9EA48B3021}" type="datetimeFigureOut">
              <a:rPr kumimoji="1" lang="zh-CN" altLang="en-US" smtClean="0"/>
              <a:t>2017/3/18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8AFCA-C002-8D47-99A6-8B638927255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17955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4BC32-4A7D-BC43-90FD-7F9EA48B3021}" type="datetimeFigureOut">
              <a:rPr kumimoji="1" lang="zh-CN" altLang="en-US" smtClean="0"/>
              <a:t>2017/3/18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8AFCA-C002-8D47-99A6-8B638927255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45408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4BC32-4A7D-BC43-90FD-7F9EA48B3021}" type="datetimeFigureOut">
              <a:rPr kumimoji="1" lang="zh-CN" altLang="en-US" smtClean="0"/>
              <a:t>2017/3/18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8AFCA-C002-8D47-99A6-8B638927255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42710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4BC32-4A7D-BC43-90FD-7F9EA48B3021}" type="datetimeFigureOut">
              <a:rPr kumimoji="1" lang="zh-CN" altLang="en-US" smtClean="0"/>
              <a:t>2017/3/18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8AFCA-C002-8D47-99A6-8B638927255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73444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4BC32-4A7D-BC43-90FD-7F9EA48B3021}" type="datetimeFigureOut">
              <a:rPr kumimoji="1" lang="zh-CN" altLang="en-US" smtClean="0"/>
              <a:t>2017/3/18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8AFCA-C002-8D47-99A6-8B638927255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56540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4BC32-4A7D-BC43-90FD-7F9EA48B3021}" type="datetimeFigureOut">
              <a:rPr kumimoji="1" lang="zh-CN" altLang="en-US" smtClean="0"/>
              <a:t>2017/3/18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8AFCA-C002-8D47-99A6-8B638927255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7203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D4BC32-4A7D-BC43-90FD-7F9EA48B3021}" type="datetimeFigureOut">
              <a:rPr kumimoji="1" lang="zh-CN" altLang="en-US" smtClean="0"/>
              <a:t>2017/3/18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08AFCA-C002-8D47-99A6-8B638927255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38603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3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3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4" Type="http://schemas.openxmlformats.org/officeDocument/2006/relationships/image" Target="../media/image14.tiff"/><Relationship Id="rId5" Type="http://schemas.openxmlformats.org/officeDocument/2006/relationships/image" Target="../media/image15.jpg"/><Relationship Id="rId6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4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3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3" Type="http://schemas.microsoft.com/office/2007/relationships/hdphoto" Target="../media/hdphoto4.wdp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microsoft.com/office/2007/relationships/hdphoto" Target="../media/hdphoto5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24.jpg"/><Relationship Id="rId5" Type="http://schemas.openxmlformats.org/officeDocument/2006/relationships/image" Target="../media/image23.png"/><Relationship Id="rId6" Type="http://schemas.microsoft.com/office/2007/relationships/hdphoto" Target="../media/hdphoto5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4" Type="http://schemas.openxmlformats.org/officeDocument/2006/relationships/image" Target="../media/image4.jpg"/><Relationship Id="rId5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microsoft.com/office/2007/relationships/hdphoto" Target="../media/hdphoto5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microsoft.com/office/2007/relationships/hdphoto" Target="../media/hdphoto1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microsoft.com/office/2007/relationships/hdphoto" Target="../media/hdphoto1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5.jpg"/><Relationship Id="rId5" Type="http://schemas.openxmlformats.org/officeDocument/2006/relationships/image" Target="../media/image31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microsoft.com/office/2007/relationships/hdphoto" Target="../media/hdphoto1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microsoft.com/office/2007/relationships/hdphoto" Target="../media/hdphoto6.wdp"/><Relationship Id="rId5" Type="http://schemas.microsoft.com/office/2007/relationships/hdphoto" Target="../media/hdphoto7.wdp"/><Relationship Id="rId6" Type="http://schemas.openxmlformats.org/officeDocument/2006/relationships/image" Target="../media/image34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microsoft.com/office/2007/relationships/hdphoto" Target="../media/hdphoto8.wdp"/><Relationship Id="rId5" Type="http://schemas.microsoft.com/office/2007/relationships/hdphoto" Target="../media/hdphoto9.wdp"/><Relationship Id="rId6" Type="http://schemas.openxmlformats.org/officeDocument/2006/relationships/image" Target="../media/image34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tiff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7.png"/><Relationship Id="rId5" Type="http://schemas.microsoft.com/office/2007/relationships/hdphoto" Target="../media/hdphoto2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7.png"/><Relationship Id="rId5" Type="http://schemas.microsoft.com/office/2007/relationships/hdphoto" Target="../media/hdphoto2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7.png"/><Relationship Id="rId5" Type="http://schemas.microsoft.com/office/2007/relationships/hdphoto" Target="../media/hdphoto2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594" y="0"/>
            <a:ext cx="10058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28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129" y="3902"/>
            <a:ext cx="7471610" cy="463999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48563" y="5145323"/>
            <a:ext cx="116787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    雨停了，天上有一</a:t>
            </a:r>
            <a:r>
              <a:rPr kumimoji="1" lang="zh-CN" altLang="en-US" sz="6000" dirty="0" smtClean="0">
                <a:solidFill>
                  <a:srgbClr val="FF7E79"/>
                </a:solidFill>
                <a:latin typeface="KaiTi" charset="-122"/>
                <a:ea typeface="KaiTi" charset="-122"/>
                <a:cs typeface="KaiTi" charset="-122"/>
              </a:rPr>
              <a:t>座</a:t>
            </a:r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美丽的桥。</a:t>
            </a:r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860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675" y="0"/>
            <a:ext cx="8710862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8863" y="901602"/>
            <a:ext cx="1176688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    </a:t>
            </a:r>
            <a:r>
              <a:rPr kumimoji="1" lang="zh-CN" altLang="en-US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爸爸，你那把浇花用的水壶呢？如果我提着它，走到桥上，把水洒下来，那不就是我在下雨吗？你就不用挑水去浇田了，你高兴吗？</a:t>
            </a:r>
            <a:endParaRPr kumimoji="1" lang="en-US" altLang="zh-CN" sz="3600" dirty="0" smtClean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    </a:t>
            </a:r>
            <a:r>
              <a:rPr kumimoji="1" lang="zh-CN" altLang="en-US" sz="36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妈妈，你梳头用的那面镜子呢？如果我拿着它，走到桥上，天上不就多了一个月亮吗？我拿着圆圆的月亮照着你梳头，你高兴吗？</a:t>
            </a:r>
            <a:endParaRPr kumimoji="1" lang="en-US" altLang="zh-CN" sz="3600" dirty="0" smtClean="0">
              <a:solidFill>
                <a:srgbClr val="00B050"/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    </a:t>
            </a:r>
            <a:r>
              <a:rPr kumimoji="1" lang="zh-CN" altLang="en-US" sz="36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哥哥，你系在门前树上的秋千呢？如果我把它挂在彩虹桥上，坐着秋千荡来荡去，花裙子飘啊飘的，不就成了一朵彩云吗？你看见了，高兴吗？</a:t>
            </a:r>
          </a:p>
          <a:p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323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5064" y="4856293"/>
            <a:ext cx="11786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    爸爸</a:t>
            </a:r>
            <a:r>
              <a:rPr kumimoji="1"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，你那把</a:t>
            </a:r>
            <a:r>
              <a:rPr kumimoji="1" lang="zh-CN" altLang="en-US" sz="36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浇</a:t>
            </a:r>
            <a:r>
              <a:rPr kumimoji="1"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花用的水壶呢？如果我</a:t>
            </a:r>
            <a:r>
              <a:rPr kumimoji="1" lang="zh-CN" altLang="en-US" sz="36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提</a:t>
            </a:r>
            <a:r>
              <a:rPr kumimoji="1"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着它，走到桥上，把水</a:t>
            </a:r>
            <a:r>
              <a:rPr kumimoji="1" lang="zh-CN" altLang="en-US" sz="36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洒</a:t>
            </a:r>
            <a:r>
              <a:rPr kumimoji="1"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下来，那不就是我在下雨吗？你就不用</a:t>
            </a:r>
            <a:r>
              <a:rPr kumimoji="1" lang="zh-CN" altLang="en-US" sz="36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挑</a:t>
            </a:r>
            <a:r>
              <a:rPr kumimoji="1"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水去浇田了，你高兴吗？</a:t>
            </a:r>
            <a:endParaRPr kumimoji="1" lang="en-US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66473" y="0"/>
            <a:ext cx="7664117" cy="4812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8021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1480" y="1576731"/>
            <a:ext cx="1065546" cy="2608974"/>
          </a:xfrm>
          <a:prstGeom prst="rect">
            <a:avLst/>
          </a:prstGeom>
        </p:spPr>
      </p:pic>
      <p:sp>
        <p:nvSpPr>
          <p:cNvPr id="4" name="左大括号 3"/>
          <p:cNvSpPr/>
          <p:nvPr/>
        </p:nvSpPr>
        <p:spPr>
          <a:xfrm>
            <a:off x="2677026" y="1011255"/>
            <a:ext cx="1287379" cy="3739926"/>
          </a:xfrm>
          <a:prstGeom prst="leftBrace">
            <a:avLst/>
          </a:prstGeom>
          <a:noFill/>
          <a:ln w="38100">
            <a:solidFill>
              <a:srgbClr val="FF7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964405" y="503423"/>
            <a:ext cx="13001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smtClean="0">
                <a:latin typeface="KaiTi" charset="-122"/>
                <a:ea typeface="KaiTi" charset="-122"/>
                <a:cs typeface="KaiTi" charset="-122"/>
              </a:rPr>
              <a:t>洒</a:t>
            </a:r>
            <a:endParaRPr kumimoji="1" lang="zh-CN" altLang="en-US" sz="600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64405" y="4185704"/>
            <a:ext cx="13001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浇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23196" y="688088"/>
            <a:ext cx="6138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smtClean="0">
                <a:latin typeface="KaiTi" charset="-122"/>
                <a:ea typeface="KaiTi" charset="-122"/>
                <a:cs typeface="KaiTi" charset="-122"/>
              </a:rPr>
              <a:t>使水或其他东西分散</a:t>
            </a:r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的落下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23196" y="4370369"/>
            <a:ext cx="46923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用水浇灌植物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5112" y="5016700"/>
            <a:ext cx="1930400" cy="18288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912" y="1508944"/>
            <a:ext cx="4549942" cy="26869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653" y="0"/>
            <a:ext cx="6864893" cy="418570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653" y="2747021"/>
            <a:ext cx="6864894" cy="411097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071057" y="41757"/>
            <a:ext cx="936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FF0000"/>
                </a:solidFill>
              </a:rPr>
              <a:t>s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ǎ</a:t>
            </a:r>
            <a:endParaRPr kumimoji="1" lang="zh-CN" altLang="en-US" sz="3600" dirty="0">
              <a:solidFill>
                <a:srgbClr val="FF0000"/>
              </a:solidFill>
              <a:latin typeface="SimSun" charset="-122"/>
              <a:ea typeface="SimSun" charset="-122"/>
              <a:cs typeface="SimSun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67425" y="3720878"/>
            <a:ext cx="936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FF0000"/>
                </a:solidFill>
              </a:rPr>
              <a:t>ji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ā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o</a:t>
            </a:r>
            <a:endParaRPr kumimoji="1" lang="zh-CN" altLang="en-US" sz="3600" dirty="0">
              <a:solidFill>
                <a:srgbClr val="FF0000"/>
              </a:solidFill>
              <a:latin typeface="SimSun" charset="-122"/>
              <a:ea typeface="SimSun" charset="-122"/>
              <a:cs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203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868" y="2285998"/>
            <a:ext cx="1335696" cy="2562225"/>
          </a:xfrm>
          <a:prstGeom prst="rect">
            <a:avLst/>
          </a:prstGeom>
        </p:spPr>
      </p:pic>
      <p:sp>
        <p:nvSpPr>
          <p:cNvPr id="3" name="左大括号 2"/>
          <p:cNvSpPr/>
          <p:nvPr/>
        </p:nvSpPr>
        <p:spPr>
          <a:xfrm>
            <a:off x="2662739" y="1459024"/>
            <a:ext cx="1287379" cy="3739926"/>
          </a:xfrm>
          <a:prstGeom prst="leftBrace">
            <a:avLst/>
          </a:prstGeom>
          <a:noFill/>
          <a:ln w="38100">
            <a:solidFill>
              <a:srgbClr val="FF7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50118" y="955862"/>
            <a:ext cx="13001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提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50118" y="4729162"/>
            <a:ext cx="13001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挑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56770" y="522771"/>
            <a:ext cx="936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tí</a:t>
            </a:r>
            <a:endParaRPr kumimoji="1" lang="zh-CN" altLang="en-US" sz="3600" dirty="0">
              <a:solidFill>
                <a:srgbClr val="FF0000"/>
              </a:solidFill>
              <a:latin typeface="SimSun" charset="-122"/>
              <a:ea typeface="SimSun" charset="-122"/>
              <a:cs typeface="SimSun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56770" y="4201892"/>
            <a:ext cx="936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FF0000"/>
                </a:solidFill>
              </a:rPr>
              <a:t>ti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ā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o</a:t>
            </a:r>
            <a:endParaRPr kumimoji="1" lang="zh-CN" altLang="en-US" sz="3600" dirty="0">
              <a:solidFill>
                <a:srgbClr val="FF0000"/>
              </a:solidFill>
              <a:latin typeface="SimSun" charset="-122"/>
              <a:ea typeface="SimSun" charset="-122"/>
              <a:cs typeface="SimSun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932" y="3509517"/>
            <a:ext cx="4066673" cy="33788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858" y="0"/>
            <a:ext cx="2598820" cy="3509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5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5064" y="4856293"/>
            <a:ext cx="11786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    爸爸</a:t>
            </a:r>
            <a:r>
              <a:rPr kumimoji="1"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，你那把浇花用的水壶呢？如果我提着它，走到桥上，把水洒下来，那不就是我在下雨吗？你就不用挑水去浇田了，你</a:t>
            </a:r>
            <a:r>
              <a:rPr kumimoji="1" lang="zh-CN" altLang="en-US" sz="36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高兴</a:t>
            </a:r>
            <a:r>
              <a:rPr kumimoji="1"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吗？</a:t>
            </a:r>
            <a:endParaRPr kumimoji="1" lang="en-US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66473" y="0"/>
            <a:ext cx="7664117" cy="4812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710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3317" y="2081463"/>
            <a:ext cx="121518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dirty="0" smtClean="0">
                <a:latin typeface="KaiTi" charset="-122"/>
                <a:ea typeface="KaiTi" charset="-122"/>
                <a:cs typeface="KaiTi" charset="-122"/>
              </a:rPr>
              <a:t>高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8506" y="1976375"/>
            <a:ext cx="1780698" cy="1656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8506" y="1038150"/>
            <a:ext cx="1780698" cy="83313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34928" y="1958353"/>
            <a:ext cx="13475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9600" dirty="0" smtClean="0">
                <a:latin typeface="KaiTi" charset="-122"/>
                <a:ea typeface="KaiTi" charset="-122"/>
                <a:cs typeface="KaiTi" charset="-122"/>
              </a:rPr>
              <a:t>兴</a:t>
            </a:r>
            <a:endParaRPr kumimoji="1" lang="zh-CN" altLang="en-US" sz="9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11678" y="1044543"/>
            <a:ext cx="14437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 err="1" smtClean="0">
                <a:solidFill>
                  <a:srgbClr val="7030A0"/>
                </a:solidFill>
              </a:rPr>
              <a:t>x</a:t>
            </a:r>
            <a:r>
              <a:rPr kumimoji="1" lang="en-US" altLang="zh-CN" sz="4000" dirty="0" err="1" smtClean="0">
                <a:solidFill>
                  <a:srgbClr val="FFC000"/>
                </a:solidFill>
              </a:rPr>
              <a:t>ìng</a:t>
            </a:r>
            <a:endParaRPr kumimoji="1" lang="zh-CN" altLang="en-US" sz="4000" dirty="0">
              <a:solidFill>
                <a:srgbClr val="FFC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4639" y="1454719"/>
            <a:ext cx="5924679" cy="39517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57989" y="4196624"/>
            <a:ext cx="48727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近义词：开心、快乐</a:t>
            </a:r>
            <a:endParaRPr kumimoji="1" lang="zh-CN" altLang="en-US" sz="360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57299" y="5406479"/>
            <a:ext cx="3874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兴奋 </a:t>
            </a:r>
            <a:r>
              <a:rPr kumimoji="1" lang="zh-CN" altLang="en-US" sz="3600" smtClean="0">
                <a:latin typeface="KaiTi" charset="-122"/>
                <a:ea typeface="KaiTi" charset="-122"/>
                <a:cs typeface="KaiTi" charset="-122"/>
              </a:rPr>
              <a:t>兴盛 兴起</a:t>
            </a:r>
            <a:endParaRPr kumimoji="1" lang="zh-CN" altLang="en-US" sz="360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394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5064" y="4856293"/>
            <a:ext cx="11786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    爸爸</a:t>
            </a:r>
            <a:r>
              <a:rPr kumimoji="1"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，你那把浇花用的水壶呢？</a:t>
            </a:r>
            <a:r>
              <a:rPr kumimoji="1" lang="zh-CN" altLang="en-US" sz="3600" dirty="0">
                <a:solidFill>
                  <a:srgbClr val="FF7E79"/>
                </a:solidFill>
                <a:latin typeface="KaiTi" charset="-122"/>
                <a:ea typeface="KaiTi" charset="-122"/>
                <a:cs typeface="KaiTi" charset="-122"/>
              </a:rPr>
              <a:t>如果我提着它，走到桥上，把水洒下来，那不就是我在下雨吗？</a:t>
            </a:r>
            <a:r>
              <a:rPr kumimoji="1"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你就不用挑水去浇田了，你高兴吗？</a:t>
            </a:r>
            <a:endParaRPr kumimoji="1" lang="en-US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66473" y="0"/>
            <a:ext cx="7664117" cy="4812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3122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7200" y="2025209"/>
            <a:ext cx="10539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600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如果</a:t>
            </a:r>
            <a:r>
              <a:rPr kumimoji="1" lang="zh-CN" altLang="en-US" sz="3600" dirty="0">
                <a:solidFill>
                  <a:srgbClr val="FF7E79"/>
                </a:solidFill>
                <a:latin typeface="KaiTi" charset="-122"/>
                <a:ea typeface="KaiTi" charset="-122"/>
                <a:cs typeface="KaiTi" charset="-122"/>
              </a:rPr>
              <a:t>我提着它，走到桥上，把水洒下来，那</a:t>
            </a:r>
            <a:r>
              <a:rPr kumimoji="1" lang="zh-CN" altLang="en-US" sz="3600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不就</a:t>
            </a:r>
            <a:r>
              <a:rPr kumimoji="1" lang="zh-CN" altLang="en-US" sz="3600" dirty="0">
                <a:solidFill>
                  <a:srgbClr val="FF7E79"/>
                </a:solidFill>
                <a:latin typeface="KaiTi" charset="-122"/>
                <a:ea typeface="KaiTi" charset="-122"/>
                <a:cs typeface="KaiTi" charset="-122"/>
              </a:rPr>
              <a:t>是我在下雨吗？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457200" y="4235084"/>
            <a:ext cx="6328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如果</a:t>
            </a:r>
            <a:r>
              <a:rPr kumimoji="1" lang="en-US" altLang="zh-CN" sz="36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……</a:t>
            </a:r>
            <a:r>
              <a:rPr kumimoji="1" lang="zh-CN" altLang="en-US" sz="36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不就</a:t>
            </a:r>
            <a:r>
              <a:rPr kumimoji="1" lang="en-US" altLang="zh-CN" sz="36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……</a:t>
            </a:r>
            <a:endParaRPr kumimoji="1" lang="zh-CN" altLang="en-US" sz="3600" dirty="0">
              <a:solidFill>
                <a:srgbClr val="00B0F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284" y="0"/>
            <a:ext cx="87228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照样子，说句子。</a:t>
            </a:r>
            <a:endParaRPr kumimoji="1" lang="zh-CN" altLang="en-US" sz="600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8811" y="2667000"/>
            <a:ext cx="4263189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6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0894" y="4784103"/>
            <a:ext cx="120636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    妈妈</a:t>
            </a:r>
            <a:r>
              <a:rPr kumimoji="1"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，你梳头用的那面</a:t>
            </a:r>
            <a:r>
              <a:rPr kumimoji="1" lang="zh-CN" altLang="en-US" sz="36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镜</a:t>
            </a:r>
            <a:r>
              <a:rPr kumimoji="1"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子呢？如果我</a:t>
            </a:r>
            <a:r>
              <a:rPr kumimoji="1" lang="zh-CN" altLang="en-US" sz="36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拿</a:t>
            </a:r>
            <a:r>
              <a:rPr kumimoji="1"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着它，走到桥上，天上不就多了一个月亮吗？我拿着圆圆的月亮照着你梳头，你高兴吗？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979" y="-193728"/>
            <a:ext cx="9709484" cy="497783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 amt="8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4151635">
            <a:off x="6585520" y="105221"/>
            <a:ext cx="1034167" cy="1172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6396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6569" y="0"/>
            <a:ext cx="12657221" cy="6858000"/>
          </a:xfrm>
          <a:prstGeom prst="rect">
            <a:avLst/>
          </a:prstGeom>
        </p:spPr>
      </p:pic>
      <p:cxnSp>
        <p:nvCxnSpPr>
          <p:cNvPr id="4" name="直接连接符 12"/>
          <p:cNvCxnSpPr/>
          <p:nvPr/>
        </p:nvCxnSpPr>
        <p:spPr>
          <a:xfrm>
            <a:off x="3454540" y="5556595"/>
            <a:ext cx="492922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13"/>
          <p:cNvSpPr txBox="1"/>
          <p:nvPr/>
        </p:nvSpPr>
        <p:spPr>
          <a:xfrm>
            <a:off x="3763228" y="4540932"/>
            <a:ext cx="43761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行楷" pitchFamily="2" charset="-122"/>
                <a:ea typeface="华文行楷" pitchFamily="2" charset="-122"/>
              </a:rPr>
              <a:t>彩     虹</a:t>
            </a:r>
            <a:endParaRPr lang="zh-CN" altLang="en-US" sz="6000" dirty="0">
              <a:solidFill>
                <a:schemeClr val="tx1">
                  <a:lumMod val="95000"/>
                  <a:lumOff val="5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" name="TextBox 14"/>
          <p:cNvSpPr txBox="1"/>
          <p:nvPr/>
        </p:nvSpPr>
        <p:spPr>
          <a:xfrm>
            <a:off x="3847449" y="5664879"/>
            <a:ext cx="414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行楷" pitchFamily="2" charset="-122"/>
                <a:ea typeface="华文行楷" pitchFamily="2" charset="-122"/>
              </a:rPr>
              <a:t>一年级语文下册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4796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4458" y="4970731"/>
            <a:ext cx="113217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    妈妈</a:t>
            </a:r>
            <a:r>
              <a:rPr kumimoji="1"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，你梳头用的</a:t>
            </a:r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那面 </a:t>
            </a:r>
            <a:r>
              <a:rPr kumimoji="1" lang="zh-CN" altLang="en-US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       </a:t>
            </a:r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子</a:t>
            </a:r>
            <a:r>
              <a:rPr kumimoji="1"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呢？如果</a:t>
            </a:r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我</a:t>
            </a:r>
            <a:r>
              <a:rPr kumimoji="1" lang="zh-CN" altLang="en-US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     </a:t>
            </a:r>
            <a:endParaRPr kumimoji="1" lang="en-US" altLang="zh-CN" sz="3600" dirty="0" smtClean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36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着</a:t>
            </a:r>
            <a:r>
              <a:rPr kumimoji="1"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它，走到桥上，天上不就多了一个月亮吗？</a:t>
            </a:r>
            <a:endParaRPr lang="zh-CN" altLang="en-US" sz="36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5316" y="4454880"/>
            <a:ext cx="1780698" cy="1656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5316" y="3516655"/>
            <a:ext cx="1780698" cy="83313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991738" y="4436858"/>
            <a:ext cx="13475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9600" dirty="0" smtClean="0">
                <a:latin typeface="KaiTi" charset="-122"/>
                <a:ea typeface="KaiTi" charset="-122"/>
                <a:cs typeface="KaiTi" charset="-122"/>
              </a:rPr>
              <a:t>镜</a:t>
            </a:r>
            <a:endParaRPr kumimoji="1" lang="zh-CN" altLang="en-US" sz="9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84267" y="3523048"/>
            <a:ext cx="15520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smtClean="0">
                <a:solidFill>
                  <a:srgbClr val="7030A0"/>
                </a:solidFill>
              </a:rPr>
              <a:t> </a:t>
            </a:r>
            <a:r>
              <a:rPr kumimoji="1" lang="en-US" altLang="zh-CN" sz="4000" dirty="0" err="1" smtClean="0">
                <a:solidFill>
                  <a:srgbClr val="7030A0"/>
                </a:solidFill>
              </a:rPr>
              <a:t>j</a:t>
            </a:r>
            <a:r>
              <a:rPr kumimoji="1" lang="en-US" altLang="zh-CN" sz="4000" dirty="0" err="1" smtClean="0">
                <a:solidFill>
                  <a:srgbClr val="FFC000"/>
                </a:solidFill>
              </a:rPr>
              <a:t>ìng</a:t>
            </a:r>
            <a:endParaRPr kumimoji="1" lang="zh-CN" altLang="en-US" sz="4000" dirty="0">
              <a:solidFill>
                <a:srgbClr val="FFC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5050" y="4454880"/>
            <a:ext cx="1780698" cy="16567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5050" y="3516655"/>
            <a:ext cx="1780698" cy="83313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551695" y="4436858"/>
            <a:ext cx="12673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9600" smtClean="0">
                <a:latin typeface="KaiTi" charset="-122"/>
                <a:ea typeface="KaiTi" charset="-122"/>
                <a:cs typeface="KaiTi" charset="-122"/>
              </a:rPr>
              <a:t>拿</a:t>
            </a:r>
            <a:endParaRPr kumimoji="1" lang="zh-CN" altLang="en-US" sz="9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748222" y="3523048"/>
            <a:ext cx="14437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dirty="0" smtClean="0">
                <a:solidFill>
                  <a:srgbClr val="7030A0"/>
                </a:solidFill>
              </a:rPr>
              <a:t> </a:t>
            </a:r>
            <a:r>
              <a:rPr kumimoji="1" lang="en-US" altLang="zh-CN" sz="4000" dirty="0" err="1" smtClean="0">
                <a:solidFill>
                  <a:srgbClr val="7030A0"/>
                </a:solidFill>
              </a:rPr>
              <a:t>n</a:t>
            </a:r>
            <a:r>
              <a:rPr kumimoji="1" lang="en-US" altLang="zh-CN" sz="4000" dirty="0" err="1" smtClean="0">
                <a:solidFill>
                  <a:srgbClr val="FFC000"/>
                </a:solidFill>
                <a:latin typeface="SimSun" charset="-122"/>
                <a:ea typeface="SimSun" charset="-122"/>
                <a:cs typeface="SimSun" charset="-122"/>
              </a:rPr>
              <a:t>á</a:t>
            </a:r>
            <a:endParaRPr kumimoji="1" lang="zh-CN" altLang="en-US" sz="4000" dirty="0">
              <a:solidFill>
                <a:srgbClr val="FFC000"/>
              </a:solidFill>
              <a:latin typeface="SimSun" charset="-122"/>
              <a:ea typeface="SimSun" charset="-122"/>
              <a:cs typeface="SimSun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042" y="250021"/>
            <a:ext cx="5014120" cy="44102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alphaModFix amt="8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4151635">
            <a:off x="7691211" y="78563"/>
            <a:ext cx="3519114" cy="39912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683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699" y="131410"/>
            <a:ext cx="5283200" cy="3733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7551" y="274672"/>
            <a:ext cx="4860495" cy="37948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83338" y="5157356"/>
            <a:ext cx="105721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我拿着圆圆</a:t>
            </a:r>
            <a:r>
              <a:rPr kumimoji="1"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的</a:t>
            </a:r>
            <a:r>
              <a:rPr kumimoji="1" lang="zh-CN" altLang="en-US" sz="360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月亮         着</a:t>
            </a:r>
            <a:r>
              <a:rPr kumimoji="1"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你梳头，你高兴吗？</a:t>
            </a:r>
            <a:endParaRPr lang="zh-CN" altLang="en-US" sz="36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853" y="4647386"/>
            <a:ext cx="1780698" cy="1656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853" y="3709161"/>
            <a:ext cx="1780698" cy="83313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53275" y="4629364"/>
            <a:ext cx="13475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9600" dirty="0" smtClean="0">
                <a:latin typeface="KaiTi" charset="-122"/>
                <a:ea typeface="KaiTi" charset="-122"/>
                <a:cs typeface="KaiTi" charset="-122"/>
              </a:rPr>
              <a:t>照</a:t>
            </a:r>
            <a:endParaRPr kumimoji="1" lang="zh-CN" altLang="en-US" sz="9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97642" y="3715554"/>
            <a:ext cx="3224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 err="1" smtClean="0">
                <a:solidFill>
                  <a:srgbClr val="7030A0"/>
                </a:solidFill>
              </a:rPr>
              <a:t>zh</a:t>
            </a:r>
            <a:r>
              <a:rPr kumimoji="1" lang="en-US" altLang="zh-CN" sz="4000" dirty="0" err="1" smtClean="0">
                <a:solidFill>
                  <a:srgbClr val="FFC000"/>
                </a:solidFill>
                <a:latin typeface="SimSun" charset="-122"/>
                <a:ea typeface="SimSun" charset="-122"/>
                <a:cs typeface="SimSun" charset="-122"/>
              </a:rPr>
              <a:t>à</a:t>
            </a:r>
            <a:r>
              <a:rPr kumimoji="1" lang="en-US" altLang="zh-CN" sz="4000" dirty="0" err="1" smtClean="0">
                <a:solidFill>
                  <a:srgbClr val="FFC000"/>
                </a:solidFill>
              </a:rPr>
              <a:t>o</a:t>
            </a:r>
            <a:endParaRPr kumimoji="1" lang="zh-CN" altLang="en-US" sz="4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283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0894" y="4784103"/>
            <a:ext cx="120636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    妈妈</a:t>
            </a:r>
            <a:r>
              <a:rPr kumimoji="1"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，你梳头用的那面镜子呢？如果我拿着它，走到桥上，天上不就多了一个月亮吗？我拿着圆圆的月亮照着你梳头，你高兴吗？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979" y="-193728"/>
            <a:ext cx="9709484" cy="497783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 amt="8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4151635">
            <a:off x="6585520" y="105221"/>
            <a:ext cx="1034167" cy="1172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8011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100" y="0"/>
            <a:ext cx="8540473" cy="49164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04120" y="396536"/>
            <a:ext cx="2943723" cy="3598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/>
          <p:nvPr/>
        </p:nvSpPr>
        <p:spPr>
          <a:xfrm>
            <a:off x="292767" y="4916451"/>
            <a:ext cx="1173881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    哥哥</a:t>
            </a:r>
            <a:r>
              <a:rPr kumimoji="1"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，你系在门前树上的秋千呢？如果我把它挂在彩虹桥上，坐着秋千荡来荡去，花裙子飘啊飘的，不就成了一朵彩云吗？你看见了，高兴吗？</a:t>
            </a:r>
          </a:p>
        </p:txBody>
      </p:sp>
    </p:spTree>
    <p:extLst>
      <p:ext uri="{BB962C8B-B14F-4D97-AF65-F5344CB8AC3E}">
        <p14:creationId xmlns:p14="http://schemas.microsoft.com/office/powerpoint/2010/main" val="197362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729" y="1949"/>
            <a:ext cx="8318500" cy="49911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721729" y="5614554"/>
            <a:ext cx="89562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哥哥，你系在门前树上的</a:t>
            </a:r>
            <a:r>
              <a:rPr kumimoji="1" lang="zh-CN" altLang="en-US" sz="360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秋          呢</a:t>
            </a:r>
            <a:r>
              <a:rPr kumimoji="1"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？</a:t>
            </a:r>
            <a:endParaRPr lang="zh-CN" altLang="en-US" sz="36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1768" y="5105022"/>
            <a:ext cx="1780698" cy="1656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1768" y="4166797"/>
            <a:ext cx="1780698" cy="83313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736305" y="5087000"/>
            <a:ext cx="12994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9600" smtClean="0">
                <a:latin typeface="KaiTi" charset="-122"/>
                <a:ea typeface="KaiTi" charset="-122"/>
                <a:cs typeface="KaiTi" charset="-122"/>
              </a:rPr>
              <a:t>千</a:t>
            </a:r>
            <a:endParaRPr kumimoji="1" lang="zh-CN" altLang="en-US" sz="9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32557" y="4173190"/>
            <a:ext cx="3224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 err="1" smtClean="0">
                <a:solidFill>
                  <a:srgbClr val="7030A0"/>
                </a:solidFill>
              </a:rPr>
              <a:t>q</a:t>
            </a:r>
            <a:r>
              <a:rPr kumimoji="1" lang="en-US" altLang="zh-CN" sz="4000" dirty="0" err="1" smtClean="0">
                <a:solidFill>
                  <a:srgbClr val="FFC000"/>
                </a:solidFill>
              </a:rPr>
              <a:t>i</a:t>
            </a:r>
            <a:r>
              <a:rPr kumimoji="1" lang="en-US" altLang="zh-CN" sz="4000" dirty="0" err="1" smtClean="0">
                <a:solidFill>
                  <a:srgbClr val="FF7E79"/>
                </a:solidFill>
                <a:latin typeface="SimSun" charset="-122"/>
                <a:ea typeface="SimSun" charset="-122"/>
                <a:cs typeface="SimSun" charset="-122"/>
              </a:rPr>
              <a:t>ā</a:t>
            </a:r>
            <a:r>
              <a:rPr kumimoji="1" lang="en-US" altLang="zh-CN" sz="4000" dirty="0" err="1" smtClean="0">
                <a:solidFill>
                  <a:srgbClr val="FF7E79"/>
                </a:solidFill>
              </a:rPr>
              <a:t>n</a:t>
            </a:r>
            <a:endParaRPr kumimoji="1" lang="zh-CN" altLang="en-US" sz="4000" dirty="0">
              <a:solidFill>
                <a:srgbClr val="FF7E79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36305" y="685799"/>
            <a:ext cx="210553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00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荡秋千</a:t>
            </a:r>
            <a:endParaRPr kumimoji="1" lang="zh-CN" altLang="en-US" sz="400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560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100" y="0"/>
            <a:ext cx="8540473" cy="49164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04120" y="396536"/>
            <a:ext cx="2943723" cy="3598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/>
          <p:nvPr/>
        </p:nvSpPr>
        <p:spPr>
          <a:xfrm>
            <a:off x="292767" y="4916451"/>
            <a:ext cx="1173881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    哥哥</a:t>
            </a:r>
            <a:r>
              <a:rPr kumimoji="1"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，你系在门前树上的秋千呢？如果我把它挂在彩虹桥上，坐着秋千荡来荡去，花</a:t>
            </a:r>
            <a:r>
              <a:rPr kumimoji="1" lang="zh-CN" altLang="en-US" sz="36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裙子</a:t>
            </a:r>
            <a:r>
              <a:rPr kumimoji="1"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飘啊飘的，不就成了一朵彩云吗？你看见了，高兴吗？</a:t>
            </a:r>
          </a:p>
        </p:txBody>
      </p:sp>
    </p:spTree>
    <p:extLst>
      <p:ext uri="{BB962C8B-B14F-4D97-AF65-F5344CB8AC3E}">
        <p14:creationId xmlns:p14="http://schemas.microsoft.com/office/powerpoint/2010/main" val="87619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3805" y="139032"/>
            <a:ext cx="5223711" cy="65505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614" y="2855116"/>
            <a:ext cx="1780698" cy="1656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614" y="1916891"/>
            <a:ext cx="1780698" cy="83313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97151" y="2837094"/>
            <a:ext cx="12994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9600" dirty="0" smtClean="0">
                <a:latin typeface="KaiTi" charset="-122"/>
                <a:ea typeface="KaiTi" charset="-122"/>
                <a:cs typeface="KaiTi" charset="-122"/>
              </a:rPr>
              <a:t>裙</a:t>
            </a:r>
            <a:endParaRPr kumimoji="1" lang="zh-CN" altLang="en-US" sz="9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93403" y="1923284"/>
            <a:ext cx="3224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 err="1" smtClean="0">
                <a:solidFill>
                  <a:srgbClr val="7030A0"/>
                </a:solidFill>
              </a:rPr>
              <a:t>q</a:t>
            </a:r>
            <a:r>
              <a:rPr kumimoji="1" lang="en-US" altLang="zh-CN" sz="4000" dirty="0" err="1" smtClean="0">
                <a:solidFill>
                  <a:srgbClr val="FF7E79"/>
                </a:solidFill>
              </a:rPr>
              <a:t>ún</a:t>
            </a:r>
            <a:endParaRPr kumimoji="1" lang="zh-CN" altLang="en-US" sz="4000" dirty="0">
              <a:solidFill>
                <a:srgbClr val="FF7E79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4100" y="1923284"/>
            <a:ext cx="1744555" cy="258855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095393" y="1786401"/>
            <a:ext cx="134553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600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衣字旁</a:t>
            </a:r>
            <a:endParaRPr kumimoji="1" lang="zh-CN" altLang="en-US" sz="6000">
              <a:solidFill>
                <a:srgbClr val="00B0F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74100" y="770738"/>
            <a:ext cx="28996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600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defRPr>
            </a:lvl1pPr>
          </a:lstStyle>
          <a:p>
            <a:pPr algn="l"/>
            <a:r>
              <a:rPr lang="zh-CN" altLang="en-US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偏旁：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92614" y="5510463"/>
            <a:ext cx="5029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smtClean="0">
                <a:latin typeface="KaiTi" charset="-122"/>
                <a:ea typeface="KaiTi" charset="-122"/>
                <a:cs typeface="KaiTi" charset="-122"/>
              </a:rPr>
              <a:t>围裙 裙子</a:t>
            </a:r>
            <a:endParaRPr kumimoji="1" lang="zh-CN" altLang="en-US" sz="360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890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100" y="0"/>
            <a:ext cx="8540473" cy="49164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04120" y="396536"/>
            <a:ext cx="2943723" cy="3598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/>
          <p:nvPr/>
        </p:nvSpPr>
        <p:spPr>
          <a:xfrm>
            <a:off x="292767" y="4916451"/>
            <a:ext cx="1173881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    哥哥</a:t>
            </a:r>
            <a:r>
              <a:rPr kumimoji="1"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，</a:t>
            </a:r>
            <a:r>
              <a:rPr kumimoji="1" lang="zh-CN" altLang="en-US" sz="3600" dirty="0">
                <a:solidFill>
                  <a:srgbClr val="7030A0"/>
                </a:solidFill>
                <a:latin typeface="KaiTi" charset="-122"/>
                <a:ea typeface="KaiTi" charset="-122"/>
                <a:cs typeface="KaiTi" charset="-122"/>
              </a:rPr>
              <a:t>你系在门前树上的秋千呢？</a:t>
            </a:r>
            <a:r>
              <a:rPr kumimoji="1"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如果我把它挂在彩虹桥上，坐着秋千</a:t>
            </a:r>
            <a:r>
              <a:rPr kumimoji="1" lang="zh-CN" altLang="en-US" sz="3600" dirty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荡来荡去</a:t>
            </a:r>
            <a:r>
              <a:rPr kumimoji="1"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，花裙子</a:t>
            </a:r>
            <a:r>
              <a:rPr kumimoji="1" lang="zh-CN" altLang="en-US" sz="36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飘啊飘的</a:t>
            </a:r>
            <a:r>
              <a:rPr kumimoji="1"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，不就成了一朵彩云吗？你看见了，高兴吗？</a:t>
            </a:r>
          </a:p>
        </p:txBody>
      </p:sp>
      <p:sp>
        <p:nvSpPr>
          <p:cNvPr id="5" name="云形标注 4"/>
          <p:cNvSpPr/>
          <p:nvPr/>
        </p:nvSpPr>
        <p:spPr>
          <a:xfrm>
            <a:off x="545347" y="614364"/>
            <a:ext cx="6498391" cy="2900362"/>
          </a:xfrm>
          <a:prstGeom prst="cloudCallout">
            <a:avLst>
              <a:gd name="adj1" fmla="val 27620"/>
              <a:gd name="adj2" fmla="val 121768"/>
            </a:avLst>
          </a:prstGeom>
          <a:gradFill flip="none" rotWithShape="1">
            <a:gsLst>
              <a:gs pos="0">
                <a:schemeClr val="accent5">
                  <a:lumMod val="5000"/>
                  <a:lumOff val="95000"/>
                  <a:alpha val="12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 w="25400">
            <a:solidFill>
              <a:srgbClr val="FFFC00">
                <a:alpha val="3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dirty="0" smtClean="0">
                <a:solidFill>
                  <a:srgbClr val="011893"/>
                </a:solidFill>
                <a:latin typeface="Heiti SC Light" charset="-122"/>
                <a:ea typeface="Heiti SC Light" charset="-122"/>
                <a:cs typeface="Heiti SC Light" charset="-122"/>
              </a:rPr>
              <a:t>荡来荡去 </a:t>
            </a:r>
            <a:r>
              <a:rPr kumimoji="1" lang="zh-CN" altLang="en-US" sz="3600" dirty="0">
                <a:solidFill>
                  <a:srgbClr val="011893"/>
                </a:solidFill>
                <a:latin typeface="Heiti SC Light" charset="-122"/>
                <a:ea typeface="Heiti SC Light" charset="-122"/>
                <a:cs typeface="Heiti SC Light" charset="-122"/>
              </a:rPr>
              <a:t> </a:t>
            </a:r>
            <a:r>
              <a:rPr kumimoji="1" lang="zh-CN" altLang="en-US" sz="3600" dirty="0" smtClean="0">
                <a:solidFill>
                  <a:srgbClr val="011893"/>
                </a:solidFill>
                <a:latin typeface="Heiti SC Light" charset="-122"/>
                <a:ea typeface="Heiti SC Light" charset="-122"/>
                <a:cs typeface="Heiti SC Light" charset="-122"/>
              </a:rPr>
              <a:t>飘来飘去 </a:t>
            </a:r>
            <a:endParaRPr kumimoji="1" lang="en-US" altLang="zh-CN" sz="3600" dirty="0" smtClean="0">
              <a:solidFill>
                <a:srgbClr val="011893"/>
              </a:solidFill>
              <a:latin typeface="Heiti SC Light" charset="-122"/>
              <a:ea typeface="Heiti SC Light" charset="-122"/>
              <a:cs typeface="Heiti SC Light" charset="-122"/>
            </a:endParaRPr>
          </a:p>
          <a:p>
            <a:pPr algn="ctr"/>
            <a:r>
              <a:rPr kumimoji="1" lang="zh-CN" altLang="en-US" sz="3600" dirty="0" smtClean="0">
                <a:solidFill>
                  <a:srgbClr val="011893"/>
                </a:solidFill>
                <a:latin typeface="Heiti SC Light" charset="-122"/>
                <a:ea typeface="Heiti SC Light" charset="-122"/>
                <a:cs typeface="Heiti SC Light" charset="-122"/>
              </a:rPr>
              <a:t>游来游去 跑来跑去</a:t>
            </a:r>
            <a:endParaRPr kumimoji="1" lang="zh-CN" altLang="en-US" sz="3600" dirty="0">
              <a:solidFill>
                <a:srgbClr val="011893"/>
              </a:solidFill>
              <a:latin typeface="Heiti SC Light" charset="-122"/>
              <a:ea typeface="Heiti SC Light" charset="-122"/>
              <a:cs typeface="Heiti SC Light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7116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78905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32358" y="1351235"/>
            <a:ext cx="557062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虹 座 浇 提 洒</a:t>
            </a:r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挑 兴 镜 拿 照</a:t>
            </a:r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千 裙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39852" y="926432"/>
            <a:ext cx="73272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FF0000"/>
                </a:solidFill>
              </a:rPr>
              <a:t>hóng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zuò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ji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ā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o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tí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s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ǎ</a:t>
            </a:r>
            <a:endParaRPr kumimoji="1" lang="zh-CN" altLang="en-US" sz="3600" dirty="0">
              <a:solidFill>
                <a:srgbClr val="FF0000"/>
              </a:solidFill>
              <a:latin typeface="SimSun" charset="-122"/>
              <a:ea typeface="SimSun" charset="-122"/>
              <a:cs typeface="SimSun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39853" y="2727158"/>
            <a:ext cx="7423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rgbClr val="FF0000"/>
                </a:solidFill>
              </a:rPr>
              <a:t>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ti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ā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o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xìng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jìng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n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á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zh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à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o</a:t>
            </a:r>
            <a:endParaRPr kumimoji="1" lang="zh-CN" altLang="en-US" sz="3600" dirty="0">
              <a:solidFill>
                <a:srgbClr val="FF0000"/>
              </a:solidFill>
              <a:latin typeface="SimSun" charset="-122"/>
              <a:ea typeface="SimSun" charset="-122"/>
              <a:cs typeface="SimSun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39853" y="4527884"/>
            <a:ext cx="6797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qi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ā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n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qún</a:t>
            </a:r>
            <a:endParaRPr kumimoji="1" lang="zh-CN" altLang="en-US" sz="3600" dirty="0">
              <a:solidFill>
                <a:srgbClr val="FF0000"/>
              </a:solidFill>
              <a:latin typeface="SimSun" charset="-122"/>
              <a:ea typeface="SimSun" charset="-122"/>
              <a:cs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440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alphaModFix amt="8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8113243">
            <a:off x="73814" y="3620748"/>
            <a:ext cx="2012877" cy="2520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alphaModFix amt="8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8759393">
            <a:off x="1228002" y="1877503"/>
            <a:ext cx="2012877" cy="2520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alphaModFix amt="85000"/>
          </a:blip>
          <a:stretch>
            <a:fillRect/>
          </a:stretch>
        </p:blipFill>
        <p:spPr>
          <a:xfrm rot="19905844">
            <a:off x="2876068" y="582635"/>
            <a:ext cx="2012877" cy="2520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alphaModFix amt="85000"/>
          </a:blip>
          <a:stretch>
            <a:fillRect/>
          </a:stretch>
        </p:blipFill>
        <p:spPr>
          <a:xfrm>
            <a:off x="4880672" y="0"/>
            <a:ext cx="2012877" cy="2520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alphaModFix amt="85000"/>
          </a:blip>
          <a:stretch>
            <a:fillRect/>
          </a:stretch>
        </p:blipFill>
        <p:spPr>
          <a:xfrm rot="1601077">
            <a:off x="6919548" y="435257"/>
            <a:ext cx="2012877" cy="2520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alphaModFix amt="85000"/>
          </a:blip>
          <a:stretch>
            <a:fillRect/>
          </a:stretch>
        </p:blipFill>
        <p:spPr>
          <a:xfrm rot="2686226">
            <a:off x="8512849" y="1747148"/>
            <a:ext cx="2012877" cy="2520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alphaModFix amt="85000"/>
          </a:blip>
          <a:stretch>
            <a:fillRect/>
          </a:stretch>
        </p:blipFill>
        <p:spPr>
          <a:xfrm rot="3356856">
            <a:off x="9737353" y="3416946"/>
            <a:ext cx="2012877" cy="2520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文本框 10"/>
          <p:cNvSpPr txBox="1"/>
          <p:nvPr/>
        </p:nvSpPr>
        <p:spPr>
          <a:xfrm>
            <a:off x="466641" y="4076858"/>
            <a:ext cx="12272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smtClean="0">
                <a:latin typeface="KaiTi" charset="-122"/>
                <a:ea typeface="KaiTi" charset="-122"/>
                <a:cs typeface="KaiTi" charset="-122"/>
              </a:rPr>
              <a:t>裙</a:t>
            </a:r>
            <a:endParaRPr kumimoji="1" lang="zh-CN" altLang="en-US" sz="720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41030" y="2407415"/>
            <a:ext cx="12272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smtClean="0">
                <a:latin typeface="KaiTi" charset="-122"/>
                <a:ea typeface="KaiTi" charset="-122"/>
                <a:cs typeface="KaiTi" charset="-122"/>
              </a:rPr>
              <a:t>镜</a:t>
            </a:r>
            <a:endParaRPr kumimoji="1" lang="zh-CN" altLang="en-US" sz="720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40983" y="1095169"/>
            <a:ext cx="12272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smtClean="0">
                <a:latin typeface="KaiTi" charset="-122"/>
                <a:ea typeface="KaiTi" charset="-122"/>
                <a:cs typeface="KaiTi" charset="-122"/>
              </a:rPr>
              <a:t>浇</a:t>
            </a:r>
            <a:endParaRPr kumimoji="1" lang="zh-CN" altLang="en-US" sz="720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55055" y="495004"/>
            <a:ext cx="12272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smtClean="0">
                <a:latin typeface="KaiTi" charset="-122"/>
                <a:ea typeface="KaiTi" charset="-122"/>
                <a:cs typeface="KaiTi" charset="-122"/>
              </a:rPr>
              <a:t>挑</a:t>
            </a:r>
            <a:endParaRPr kumimoji="1" lang="zh-CN" altLang="en-US" sz="720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93438" y="943420"/>
            <a:ext cx="12272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dirty="0" smtClean="0">
                <a:latin typeface="KaiTi" charset="-122"/>
                <a:ea typeface="KaiTi" charset="-122"/>
                <a:cs typeface="KaiTi" charset="-122"/>
              </a:rPr>
              <a:t>虹</a:t>
            </a:r>
            <a:endParaRPr kumimoji="1" lang="zh-CN" altLang="en-US" sz="72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046932" y="2313943"/>
            <a:ext cx="1316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dirty="0" smtClean="0">
                <a:latin typeface="KaiTi" charset="-122"/>
                <a:ea typeface="KaiTi" charset="-122"/>
                <a:cs typeface="KaiTi" charset="-122"/>
              </a:rPr>
              <a:t>千</a:t>
            </a:r>
            <a:endParaRPr kumimoji="1" lang="zh-CN" altLang="en-US" sz="72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286012" y="3958436"/>
            <a:ext cx="12272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dirty="0" smtClean="0">
                <a:latin typeface="KaiTi" charset="-122"/>
                <a:ea typeface="KaiTi" charset="-122"/>
                <a:cs typeface="KaiTi" charset="-122"/>
              </a:rPr>
              <a:t>提</a:t>
            </a:r>
            <a:endParaRPr kumimoji="1" lang="zh-CN" altLang="en-US" sz="72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6622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76" y="0"/>
            <a:ext cx="7995653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964905" y="4475747"/>
            <a:ext cx="16122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9600" smtClean="0">
                <a:latin typeface="KaiTi" charset="-122"/>
                <a:ea typeface="KaiTi" charset="-122"/>
                <a:cs typeface="KaiTi" charset="-122"/>
              </a:rPr>
              <a:t>彩</a:t>
            </a:r>
            <a:endParaRPr kumimoji="1" lang="zh-CN" altLang="en-US" sz="960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315" y="4475747"/>
            <a:ext cx="1687118" cy="15696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315" y="3429000"/>
            <a:ext cx="1687118" cy="9271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420726" y="3429000"/>
            <a:ext cx="16242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400" dirty="0" err="1" smtClean="0">
                <a:solidFill>
                  <a:srgbClr val="7030A0"/>
                </a:solidFill>
              </a:rPr>
              <a:t>h</a:t>
            </a:r>
            <a:r>
              <a:rPr kumimoji="1" lang="en-US" altLang="zh-CN" sz="4400" dirty="0" err="1" smtClean="0">
                <a:solidFill>
                  <a:srgbClr val="FF7E79"/>
                </a:solidFill>
              </a:rPr>
              <a:t>óng</a:t>
            </a:r>
            <a:endParaRPr kumimoji="1" lang="zh-CN" altLang="en-US" sz="4400" dirty="0">
              <a:solidFill>
                <a:srgbClr val="FF7E79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420726" y="4361654"/>
            <a:ext cx="16122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9600" dirty="0" smtClean="0">
                <a:latin typeface="KaiTi" charset="-122"/>
                <a:ea typeface="KaiTi" charset="-122"/>
                <a:cs typeface="KaiTi" charset="-122"/>
              </a:rPr>
              <a:t>虹</a:t>
            </a:r>
            <a:endParaRPr kumimoji="1" lang="zh-CN" altLang="en-US" sz="96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38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alphaModFix amt="8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8113243">
            <a:off x="73814" y="3620748"/>
            <a:ext cx="2012877" cy="2520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alphaModFix amt="8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8759393">
            <a:off x="1228002" y="1877503"/>
            <a:ext cx="2012877" cy="2520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alphaModFix amt="85000"/>
          </a:blip>
          <a:stretch>
            <a:fillRect/>
          </a:stretch>
        </p:blipFill>
        <p:spPr>
          <a:xfrm rot="19905844">
            <a:off x="2876068" y="582635"/>
            <a:ext cx="2012877" cy="2520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alphaModFix amt="85000"/>
          </a:blip>
          <a:stretch>
            <a:fillRect/>
          </a:stretch>
        </p:blipFill>
        <p:spPr>
          <a:xfrm>
            <a:off x="4880672" y="0"/>
            <a:ext cx="2012877" cy="2520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alphaModFix amt="85000"/>
          </a:blip>
          <a:stretch>
            <a:fillRect/>
          </a:stretch>
        </p:blipFill>
        <p:spPr>
          <a:xfrm rot="1601077">
            <a:off x="6919548" y="435257"/>
            <a:ext cx="2012877" cy="2520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alphaModFix amt="85000"/>
          </a:blip>
          <a:stretch>
            <a:fillRect/>
          </a:stretch>
        </p:blipFill>
        <p:spPr>
          <a:xfrm rot="2686226">
            <a:off x="8512849" y="1747148"/>
            <a:ext cx="2012877" cy="2520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alphaModFix amt="85000"/>
          </a:blip>
          <a:stretch>
            <a:fillRect/>
          </a:stretch>
        </p:blipFill>
        <p:spPr>
          <a:xfrm rot="3356856">
            <a:off x="9737353" y="3416946"/>
            <a:ext cx="2012877" cy="2520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文本框 10"/>
          <p:cNvSpPr txBox="1"/>
          <p:nvPr/>
        </p:nvSpPr>
        <p:spPr>
          <a:xfrm>
            <a:off x="466641" y="4076858"/>
            <a:ext cx="12272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dirty="0" smtClean="0">
                <a:latin typeface="KaiTi" charset="-122"/>
                <a:ea typeface="KaiTi" charset="-122"/>
                <a:cs typeface="KaiTi" charset="-122"/>
              </a:rPr>
              <a:t>照</a:t>
            </a:r>
            <a:endParaRPr kumimoji="1" lang="zh-CN" altLang="en-US" sz="72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41030" y="2407415"/>
            <a:ext cx="12272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dirty="0" smtClean="0">
                <a:latin typeface="KaiTi" charset="-122"/>
                <a:ea typeface="KaiTi" charset="-122"/>
                <a:cs typeface="KaiTi" charset="-122"/>
              </a:rPr>
              <a:t>座</a:t>
            </a:r>
            <a:endParaRPr kumimoji="1" lang="zh-CN" altLang="en-US" sz="72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40983" y="1095169"/>
            <a:ext cx="12272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dirty="0" smtClean="0">
                <a:latin typeface="KaiTi" charset="-122"/>
                <a:ea typeface="KaiTi" charset="-122"/>
                <a:cs typeface="KaiTi" charset="-122"/>
              </a:rPr>
              <a:t>拿</a:t>
            </a:r>
            <a:endParaRPr kumimoji="1" lang="zh-CN" altLang="en-US" sz="72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55055" y="495004"/>
            <a:ext cx="12272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dirty="0" smtClean="0">
                <a:latin typeface="KaiTi" charset="-122"/>
                <a:ea typeface="KaiTi" charset="-122"/>
                <a:cs typeface="KaiTi" charset="-122"/>
              </a:rPr>
              <a:t>洒</a:t>
            </a:r>
            <a:endParaRPr kumimoji="1" lang="zh-CN" altLang="en-US" sz="72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93438" y="943420"/>
            <a:ext cx="12272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dirty="0" smtClean="0">
                <a:latin typeface="KaiTi" charset="-122"/>
                <a:ea typeface="KaiTi" charset="-122"/>
                <a:cs typeface="KaiTi" charset="-122"/>
              </a:rPr>
              <a:t>兴</a:t>
            </a:r>
            <a:endParaRPr kumimoji="1" lang="zh-CN" altLang="en-US" sz="72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046932" y="2313943"/>
            <a:ext cx="1316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dirty="0" smtClean="0">
                <a:latin typeface="KaiTi" charset="-122"/>
                <a:ea typeface="KaiTi" charset="-122"/>
                <a:cs typeface="KaiTi" charset="-122"/>
              </a:rPr>
              <a:t>虹</a:t>
            </a:r>
            <a:endParaRPr kumimoji="1" lang="zh-CN" altLang="en-US" sz="72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286012" y="3958436"/>
            <a:ext cx="12272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7200" dirty="0" smtClean="0">
                <a:latin typeface="KaiTi" charset="-122"/>
                <a:ea typeface="KaiTi" charset="-122"/>
                <a:cs typeface="KaiTi" charset="-122"/>
              </a:rPr>
              <a:t>座</a:t>
            </a:r>
            <a:endParaRPr kumimoji="1" lang="zh-CN" altLang="en-US" sz="72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0886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8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97358" y="204537"/>
            <a:ext cx="3035012" cy="35854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96254" y="2968137"/>
            <a:ext cx="4066675" cy="3889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文本框 2"/>
          <p:cNvSpPr txBox="1"/>
          <p:nvPr/>
        </p:nvSpPr>
        <p:spPr>
          <a:xfrm>
            <a:off x="240632" y="192505"/>
            <a:ext cx="117548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    雨停了，天上有一座美丽的桥。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>
                <a:latin typeface="KaiTi" charset="-122"/>
                <a:ea typeface="KaiTi" charset="-122"/>
                <a:cs typeface="KaiTi" charset="-122"/>
              </a:rPr>
              <a:t> </a:t>
            </a:r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   </a:t>
            </a:r>
            <a:r>
              <a:rPr kumimoji="1" lang="zh-CN" altLang="en-US" sz="36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爸爸，你那把浇花用的水壶呢？如果我提着它，走到桥上，把水洒下来，那不就是我在下雨吗？你就不用挑水去浇田了，你高兴吗？</a:t>
            </a:r>
            <a:endParaRPr kumimoji="1" lang="en-US" altLang="zh-CN" sz="3600" dirty="0" smtClean="0">
              <a:solidFill>
                <a:srgbClr val="00B050"/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>
                <a:latin typeface="KaiTi" charset="-122"/>
                <a:ea typeface="KaiTi" charset="-122"/>
                <a:cs typeface="KaiTi" charset="-122"/>
              </a:rPr>
              <a:t> </a:t>
            </a:r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   </a:t>
            </a:r>
            <a:r>
              <a:rPr kumimoji="1" lang="zh-CN" altLang="en-US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妈妈，你梳头用的那面镜子呢？如果我拿着它，走到</a:t>
            </a:r>
            <a:endParaRPr kumimoji="1" lang="zh-CN" altLang="en-US" sz="36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70421" y="2968137"/>
            <a:ext cx="802506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桥上，天上不就多了一个月亮吗？我拿着圆圆的月亮照着你梳头，你高兴吗？</a:t>
            </a:r>
            <a:endParaRPr kumimoji="1" lang="en-US" altLang="zh-CN" sz="3600" dirty="0" smtClean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>
                <a:latin typeface="KaiTi" charset="-122"/>
                <a:ea typeface="KaiTi" charset="-122"/>
                <a:cs typeface="KaiTi" charset="-122"/>
              </a:rPr>
              <a:t> </a:t>
            </a:r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   </a:t>
            </a:r>
            <a:r>
              <a:rPr kumimoji="1" lang="zh-CN" altLang="en-US" sz="36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哥哥，你系在门前树上的秋千呢？如果我把它挂在彩虹桥上，坐着秋千荡来荡去，花裙子飘啊飘的，不就成了一朵彩云吗？你看见了，高兴吗？</a:t>
            </a:r>
            <a:endParaRPr kumimoji="1" lang="zh-CN" altLang="en-US" sz="3600" dirty="0">
              <a:solidFill>
                <a:srgbClr val="00B0F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56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97358" y="204537"/>
            <a:ext cx="3035012" cy="35854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96254" y="2968137"/>
            <a:ext cx="4066675" cy="3889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文本框 2"/>
          <p:cNvSpPr txBox="1"/>
          <p:nvPr/>
        </p:nvSpPr>
        <p:spPr>
          <a:xfrm>
            <a:off x="240632" y="192505"/>
            <a:ext cx="117548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    雨停了，天上有一座美丽的桥。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>
                <a:latin typeface="KaiTi" charset="-122"/>
                <a:ea typeface="KaiTi" charset="-122"/>
                <a:cs typeface="KaiTi" charset="-122"/>
              </a:rPr>
              <a:t> </a:t>
            </a:r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   爸爸，你那把浇花用的水壶呢？如果我提着它，走到桥上，把水洒下来，那不就是我在下雨吗？你就不用挑水去浇田了，你高兴吗？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>
                <a:latin typeface="KaiTi" charset="-122"/>
                <a:ea typeface="KaiTi" charset="-122"/>
                <a:cs typeface="KaiTi" charset="-122"/>
              </a:rPr>
              <a:t> </a:t>
            </a:r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   妈妈，你梳头用的那面镜子呢？如果我拿着它，走到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70421" y="2968137"/>
            <a:ext cx="802506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桥上，天上不就多了一个月亮吗？我拿着圆圆的月亮照着你梳头，你高兴吗？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>
                <a:latin typeface="KaiTi" charset="-122"/>
                <a:ea typeface="KaiTi" charset="-122"/>
                <a:cs typeface="KaiTi" charset="-122"/>
              </a:rPr>
              <a:t> </a:t>
            </a:r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   哥哥，你系在门前树上的秋千呢？如果我把它挂在彩虹桥上，坐着秋千荡来荡去，花裙子飘啊飘的，不就成了一朵彩云吗？你看见了，高兴吗？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047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78905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32358" y="1351235"/>
            <a:ext cx="557062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虹 座 浇 提 洒</a:t>
            </a:r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挑 兴 镜 拿 照</a:t>
            </a:r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千 裙</a:t>
            </a:r>
            <a:endParaRPr kumimoji="1" lang="zh-CN" altLang="en-US" sz="6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39852" y="926432"/>
            <a:ext cx="73272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dirty="0" err="1" smtClean="0">
                <a:solidFill>
                  <a:srgbClr val="FF0000"/>
                </a:solidFill>
              </a:rPr>
              <a:t>hóng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zuò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ji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ā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o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tí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s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ǎ</a:t>
            </a:r>
            <a:endParaRPr kumimoji="1" lang="zh-CN" altLang="en-US" sz="3600" dirty="0">
              <a:solidFill>
                <a:srgbClr val="FF0000"/>
              </a:solidFill>
              <a:latin typeface="SimSun" charset="-122"/>
              <a:ea typeface="SimSun" charset="-122"/>
              <a:cs typeface="SimSun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39853" y="2727158"/>
            <a:ext cx="7423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rgbClr val="FF0000"/>
                </a:solidFill>
              </a:rPr>
              <a:t>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ti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ā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o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xìng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jìng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n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á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zh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à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o</a:t>
            </a:r>
            <a:endParaRPr kumimoji="1" lang="zh-CN" altLang="en-US" sz="3600" dirty="0">
              <a:solidFill>
                <a:srgbClr val="FF0000"/>
              </a:solidFill>
              <a:latin typeface="SimSun" charset="-122"/>
              <a:ea typeface="SimSun" charset="-122"/>
              <a:cs typeface="SimSun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39853" y="4527884"/>
            <a:ext cx="6797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qi</a:t>
            </a:r>
            <a:r>
              <a:rPr kumimoji="1" lang="en-US" altLang="zh-CN" sz="3600" dirty="0" err="1" smtClean="0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ā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n</a:t>
            </a:r>
            <a:r>
              <a:rPr kumimoji="1" lang="zh-CN" altLang="en-US" sz="3600" dirty="0" smtClean="0">
                <a:solidFill>
                  <a:srgbClr val="FF0000"/>
                </a:solidFill>
              </a:rPr>
              <a:t>   </a:t>
            </a:r>
            <a:r>
              <a:rPr kumimoji="1" lang="en-US" altLang="zh-CN" sz="3600" dirty="0" err="1" smtClean="0">
                <a:solidFill>
                  <a:srgbClr val="FF0000"/>
                </a:solidFill>
              </a:rPr>
              <a:t>qún</a:t>
            </a:r>
            <a:endParaRPr kumimoji="1" lang="zh-CN" altLang="en-US" sz="3600" dirty="0">
              <a:solidFill>
                <a:srgbClr val="FF0000"/>
              </a:solidFill>
              <a:latin typeface="SimSun" charset="-122"/>
              <a:ea typeface="SimSun" charset="-122"/>
              <a:cs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742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095" y="0"/>
            <a:ext cx="5678905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3452" y="978257"/>
            <a:ext cx="557062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彩虹 水壶 提着 挑水 高兴 梳头 拿着 秋千 坐着 </a:t>
            </a:r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美丽的 圆圆的</a:t>
            </a:r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荡来荡去</a:t>
            </a:r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360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97358" y="204537"/>
            <a:ext cx="3035012" cy="35854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96254" y="2968137"/>
            <a:ext cx="4066675" cy="3889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文本框 2"/>
          <p:cNvSpPr txBox="1"/>
          <p:nvPr/>
        </p:nvSpPr>
        <p:spPr>
          <a:xfrm>
            <a:off x="240632" y="192505"/>
            <a:ext cx="117548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    雨停了，天上有一座美丽的桥。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>
                <a:latin typeface="KaiTi" charset="-122"/>
                <a:ea typeface="KaiTi" charset="-122"/>
                <a:cs typeface="KaiTi" charset="-122"/>
              </a:rPr>
              <a:t> </a:t>
            </a:r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   爸爸，你那把浇花用的水壶呢？如果我提着它，走到桥上，把水洒下来，那不就是我在下雨吗？你就不用挑水去浇田了，你高兴吗？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>
                <a:latin typeface="KaiTi" charset="-122"/>
                <a:ea typeface="KaiTi" charset="-122"/>
                <a:cs typeface="KaiTi" charset="-122"/>
              </a:rPr>
              <a:t> </a:t>
            </a:r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   妈妈，你梳头用的那面镜子呢？如果我拿着它，走到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70421" y="2968137"/>
            <a:ext cx="802506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桥上，天上不就多了一个月亮吗？我拿着圆圆的月亮照着你梳头，你高兴吗？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>
                <a:latin typeface="KaiTi" charset="-122"/>
                <a:ea typeface="KaiTi" charset="-122"/>
                <a:cs typeface="KaiTi" charset="-122"/>
              </a:rPr>
              <a:t> </a:t>
            </a:r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   哥哥，你系在门前树上的秋千呢？如果我把它挂在彩虹桥上，坐着秋千荡来荡去，花裙子飘啊飘的，不就成了一朵彩云吗？你看见了，高兴吗？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35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129" y="3902"/>
            <a:ext cx="7471610" cy="463999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2785" y="4639997"/>
            <a:ext cx="1167874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6000" dirty="0" smtClean="0">
                <a:latin typeface="KaiTi" charset="-122"/>
                <a:ea typeface="KaiTi" charset="-122"/>
                <a:cs typeface="KaiTi" charset="-122"/>
              </a:rPr>
              <a:t>    雨停了，天上有一      美丽的桥。</a:t>
            </a:r>
            <a:endParaRPr kumimoji="1" lang="en-US" altLang="zh-CN" sz="6000" dirty="0" smtClean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287" y="4415589"/>
            <a:ext cx="1687118" cy="15696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287" y="3368842"/>
            <a:ext cx="1687118" cy="9271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538698" y="3368842"/>
            <a:ext cx="16242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>
                <a:solidFill>
                  <a:srgbClr val="7030A0"/>
                </a:solidFill>
              </a:rPr>
              <a:t> </a:t>
            </a:r>
            <a:r>
              <a:rPr kumimoji="1" lang="en-US" altLang="zh-CN" sz="4400" dirty="0" err="1" smtClean="0">
                <a:solidFill>
                  <a:srgbClr val="7030A0"/>
                </a:solidFill>
              </a:rPr>
              <a:t>z</a:t>
            </a:r>
            <a:r>
              <a:rPr kumimoji="1" lang="en-US" altLang="zh-CN" sz="4400" dirty="0" err="1" smtClean="0">
                <a:solidFill>
                  <a:srgbClr val="FFC000"/>
                </a:solidFill>
              </a:rPr>
              <a:t>u</a:t>
            </a:r>
            <a:r>
              <a:rPr kumimoji="1" lang="en-US" altLang="zh-CN" sz="4400" dirty="0" err="1" smtClean="0">
                <a:solidFill>
                  <a:srgbClr val="FF7E79"/>
                </a:solidFill>
              </a:rPr>
              <a:t>ò</a:t>
            </a:r>
            <a:endParaRPr kumimoji="1" lang="zh-CN" altLang="en-US" sz="4400" dirty="0">
              <a:solidFill>
                <a:srgbClr val="FF7E79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38698" y="4362690"/>
            <a:ext cx="16122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smtClean="0">
                <a:latin typeface="KaiTi" charset="-122"/>
                <a:ea typeface="KaiTi" charset="-122"/>
                <a:cs typeface="KaiTi" charset="-122"/>
              </a:rPr>
              <a:t>座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673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319" y="2959768"/>
            <a:ext cx="1687118" cy="15696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319" y="1913021"/>
            <a:ext cx="1687118" cy="9271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92730" y="1913021"/>
            <a:ext cx="16242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>
                <a:solidFill>
                  <a:srgbClr val="7030A0"/>
                </a:solidFill>
              </a:rPr>
              <a:t> </a:t>
            </a:r>
            <a:r>
              <a:rPr kumimoji="1" lang="en-US" altLang="zh-CN" sz="4400" dirty="0" err="1" smtClean="0">
                <a:solidFill>
                  <a:srgbClr val="7030A0"/>
                </a:solidFill>
              </a:rPr>
              <a:t>z</a:t>
            </a:r>
            <a:r>
              <a:rPr kumimoji="1" lang="en-US" altLang="zh-CN" sz="4400" dirty="0" err="1" smtClean="0">
                <a:solidFill>
                  <a:srgbClr val="FFC000"/>
                </a:solidFill>
              </a:rPr>
              <a:t>u</a:t>
            </a:r>
            <a:r>
              <a:rPr kumimoji="1" lang="en-US" altLang="zh-CN" sz="4400" dirty="0" err="1" smtClean="0">
                <a:solidFill>
                  <a:srgbClr val="FF7E79"/>
                </a:solidFill>
              </a:rPr>
              <a:t>ò</a:t>
            </a:r>
            <a:endParaRPr kumimoji="1" lang="zh-CN" altLang="en-US" sz="4400" dirty="0">
              <a:solidFill>
                <a:srgbClr val="FF7E79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92730" y="2906869"/>
            <a:ext cx="16122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8800" smtClean="0">
                <a:latin typeface="KaiTi" charset="-122"/>
                <a:ea typeface="KaiTi" charset="-122"/>
                <a:cs typeface="KaiTi" charset="-122"/>
              </a:rPr>
              <a:t>座</a:t>
            </a:r>
            <a:endParaRPr kumimoji="1" lang="zh-CN" altLang="en-US" sz="88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084" y="1118706"/>
            <a:ext cx="6978315" cy="436144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64820" y="5156987"/>
            <a:ext cx="30680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一</a:t>
            </a:r>
            <a:r>
              <a:rPr kumimoji="1" lang="zh-CN" altLang="en-US" sz="3600" smtClean="0">
                <a:latin typeface="KaiTi" charset="-122"/>
                <a:ea typeface="KaiTi" charset="-122"/>
                <a:cs typeface="KaiTi" charset="-122"/>
              </a:rPr>
              <a:t>座桥</a:t>
            </a:r>
            <a:r>
              <a:rPr kumimoji="1" lang="zh-CN" altLang="en-US" sz="3600" dirty="0">
                <a:latin typeface="KaiTi" charset="-122"/>
                <a:ea typeface="KaiTi" charset="-122"/>
                <a:cs typeface="KaiTi" charset="-122"/>
              </a:rPr>
              <a:t> </a:t>
            </a:r>
            <a:r>
              <a:rPr kumimoji="1" lang="zh-CN" altLang="en-US" sz="3600" smtClean="0">
                <a:latin typeface="KaiTi" charset="-122"/>
                <a:ea typeface="KaiTi" charset="-122"/>
                <a:cs typeface="KaiTi" charset="-122"/>
              </a:rPr>
              <a:t>座位</a:t>
            </a:r>
            <a:endParaRPr kumimoji="1" lang="zh-CN" altLang="en-US" sz="36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736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1313</Words>
  <Application>Microsoft Macintosh PowerPoint</Application>
  <PresentationFormat>宽屏</PresentationFormat>
  <Paragraphs>110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9" baseType="lpstr">
      <vt:lpstr>DengXian</vt:lpstr>
      <vt:lpstr>DengXian Light</vt:lpstr>
      <vt:lpstr>Heiti SC Light</vt:lpstr>
      <vt:lpstr>KaiTi</vt:lpstr>
      <vt:lpstr>SimSun</vt:lpstr>
      <vt:lpstr>华文行楷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刘伊宁</dc:creator>
  <cp:lastModifiedBy>刘伊宁</cp:lastModifiedBy>
  <cp:revision>31</cp:revision>
  <dcterms:created xsi:type="dcterms:W3CDTF">2017-03-15T11:15:44Z</dcterms:created>
  <dcterms:modified xsi:type="dcterms:W3CDTF">2017-03-18T06:06:16Z</dcterms:modified>
</cp:coreProperties>
</file>