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96" r:id="rId4"/>
    <p:sldMasterId id="2147483698" r:id="rId5"/>
    <p:sldMasterId id="2147483741" r:id="rId6"/>
  </p:sldMasterIdLst>
  <p:notesMasterIdLst>
    <p:notesMasterId r:id="rId9"/>
  </p:notesMasterIdLst>
  <p:sldIdLst>
    <p:sldId id="588" r:id="rId7"/>
    <p:sldId id="497" r:id="rId8"/>
    <p:sldId id="464" r:id="rId10"/>
    <p:sldId id="256" r:id="rId11"/>
    <p:sldId id="465" r:id="rId12"/>
    <p:sldId id="466" r:id="rId13"/>
    <p:sldId id="468" r:id="rId14"/>
    <p:sldId id="545" r:id="rId15"/>
    <p:sldId id="595" r:id="rId16"/>
    <p:sldId id="637" r:id="rId17"/>
    <p:sldId id="469" r:id="rId18"/>
    <p:sldId id="470" r:id="rId19"/>
    <p:sldId id="471" r:id="rId20"/>
    <p:sldId id="490" r:id="rId21"/>
    <p:sldId id="590" r:id="rId22"/>
    <p:sldId id="654" r:id="rId23"/>
    <p:sldId id="591" r:id="rId24"/>
    <p:sldId id="351" r:id="rId25"/>
    <p:sldId id="376" r:id="rId26"/>
    <p:sldId id="378" r:id="rId27"/>
    <p:sldId id="592" r:id="rId28"/>
    <p:sldId id="379" r:id="rId29"/>
    <p:sldId id="475" r:id="rId30"/>
    <p:sldId id="593" r:id="rId31"/>
    <p:sldId id="635" r:id="rId32"/>
    <p:sldId id="636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819F"/>
    <a:srgbClr val="8AD8C9"/>
    <a:srgbClr val="C2BD00"/>
    <a:srgbClr val="FEDD69"/>
    <a:srgbClr val="F59D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30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FF47-6970-4336-B23A-459CBF19C527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1394" y="-213147"/>
            <a:ext cx="12554787" cy="38267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V="1">
            <a:off x="-181394" y="3268663"/>
            <a:ext cx="12554787" cy="38267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F3819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54B-D49D-47B7-86DA-85FF1D9AEC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1E05-D33C-4FF0-A3CD-8150BC97BC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85333" y="276225"/>
            <a:ext cx="10428817" cy="7969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 hasCustomPrompt="1"/>
          </p:nvPr>
        </p:nvSpPr>
        <p:spPr>
          <a:xfrm>
            <a:off x="838200" y="1247775"/>
            <a:ext cx="10775951" cy="486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9D0D457-4B56-4E5C-A730-9C3412F4D53B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2098676" y="2108201"/>
            <a:ext cx="7994651" cy="123507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D17D003-9C10-4D81-BFA0-0935D1D42D90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85333" y="276225"/>
            <a:ext cx="10428817" cy="7969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 hasCustomPrompt="1"/>
          </p:nvPr>
        </p:nvSpPr>
        <p:spPr>
          <a:xfrm>
            <a:off x="1399823" y="1244602"/>
            <a:ext cx="50800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KSO_BC2"/>
          <p:cNvSpPr>
            <a:spLocks noGrp="1"/>
          </p:cNvSpPr>
          <p:nvPr>
            <p:ph sz="half" idx="2" hasCustomPrompt="1"/>
          </p:nvPr>
        </p:nvSpPr>
        <p:spPr>
          <a:xfrm>
            <a:off x="6519333" y="1244602"/>
            <a:ext cx="5094116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5" name="KSO_FD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AE961BA-0A5D-4DA1-A8F4-E5C508388934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99436" y="1376362"/>
            <a:ext cx="5157787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KSO_BC1"/>
          <p:cNvSpPr>
            <a:spLocks noGrp="1"/>
          </p:cNvSpPr>
          <p:nvPr>
            <p:ph sz="half" idx="2" hasCustomPrompt="1"/>
          </p:nvPr>
        </p:nvSpPr>
        <p:spPr>
          <a:xfrm>
            <a:off x="1099436" y="2200274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431847" y="1376362"/>
            <a:ext cx="518318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6" name="KSO_BC2"/>
          <p:cNvSpPr>
            <a:spLocks noGrp="1"/>
          </p:cNvSpPr>
          <p:nvPr>
            <p:ph sz="quarter" idx="4" hasCustomPrompt="1"/>
          </p:nvPr>
        </p:nvSpPr>
        <p:spPr>
          <a:xfrm>
            <a:off x="6431847" y="2200274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7" name="KSO_FD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KSO_FT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KSO_FN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09A0F31-CF32-4564-93FB-D8C4FF1836F5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85333" y="276225"/>
            <a:ext cx="10428817" cy="7969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AD847-8271-41D8-B58A-652BED356D81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B99E8F-43FF-420F-9D94-7D70E39FE4C3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7950" y="1600200"/>
            <a:ext cx="8416101" cy="334168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1697" y="1185863"/>
            <a:ext cx="6628606" cy="2852737"/>
          </a:xfrm>
        </p:spPr>
        <p:txBody>
          <a:bodyPr anchor="b"/>
          <a:lstStyle>
            <a:lvl1pPr algn="ctr">
              <a:defRPr sz="4400">
                <a:solidFill>
                  <a:srgbClr val="F3819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445124" y="4065588"/>
            <a:ext cx="5301753" cy="1500187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 hasCustomPrompt="1"/>
          </p:nvPr>
        </p:nvSpPr>
        <p:spPr>
          <a:xfrm>
            <a:off x="5487989" y="1063630"/>
            <a:ext cx="617220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KSO_BC2"/>
          <p:cNvSpPr>
            <a:spLocks noGrp="1"/>
          </p:cNvSpPr>
          <p:nvPr>
            <p:ph type="body" sz="half" idx="2" hasCustomPrompt="1"/>
          </p:nvPr>
        </p:nvSpPr>
        <p:spPr>
          <a:xfrm>
            <a:off x="1144591" y="2133602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5" name="KSO_FD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8BBCF0-B707-4047-8BF5-0A44C99E8965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8"/>
            <a:ext cx="6172200" cy="487362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0" fontAlgn="base" latinLnBrk="0" hangingPunct="0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6C930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单击图标添加图片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6C930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 hasCustomPrompt="1"/>
          </p:nvPr>
        </p:nvSpPr>
        <p:spPr>
          <a:xfrm>
            <a:off x="1246192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5" name="KSO_FD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DBE97B8-B5DC-4D0B-BFD3-0F3A926E3A83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85333" y="276225"/>
            <a:ext cx="10428817" cy="7969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247775"/>
            <a:ext cx="10775951" cy="48625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0E9EEF-20FA-4C2F-894E-312C70CCDAB4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 hasCustomPrompt="1"/>
          </p:nvPr>
        </p:nvSpPr>
        <p:spPr>
          <a:xfrm>
            <a:off x="2113843" y="365125"/>
            <a:ext cx="793326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2DA642-8B43-4E7F-B7DD-F48D62059A10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7"/>
          <p:cNvPicPr>
            <a:picLocks noChangeAspect="1"/>
          </p:cNvPicPr>
          <p:nvPr userDrawn="1"/>
        </p:nvPicPr>
        <p:blipFill>
          <a:blip r:embed="rId2"/>
          <a:srcRect t="529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23451" y="514350"/>
            <a:ext cx="1439333" cy="396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CF42EBB-6855-411C-88CC-A40DE0ED4306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541E57-0859-4178-992E-2277E22C0641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19C73C9-3A06-48E2-9E51-5CF8BD192450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FE0033-6493-425A-A27A-910B3D43BA0F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78A008-E7EC-476A-AA59-6327AAF1562A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000">
                <a:solidFill>
                  <a:srgbClr val="F3819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844517" y="735153"/>
            <a:ext cx="8502967" cy="524890"/>
            <a:chOff x="2297891" y="795769"/>
            <a:chExt cx="7521023" cy="46427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466462" y="795769"/>
              <a:ext cx="1352452" cy="46427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flipH="1">
              <a:off x="2297891" y="795769"/>
              <a:ext cx="1352452" cy="464274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73063"/>
            <a:ext cx="9514417" cy="66357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FC60FCB-B699-4BBC-87E2-29DFC97ED032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52C0E5F-89FD-466F-9C57-74C03609A89E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D108DF-23CF-49EB-A139-BEC4ABEED700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215F2C-2B6B-4DA1-B784-48C41EC14DED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77E514-0354-4686-8AB9-3DAD7CD5A24C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74B73A-8E40-4DDB-A17E-74695F4C7182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E3A348-5724-45D8-8BDB-A6D5DB1D4242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DFEECE-7541-45CF-84DC-413EBEC82CA6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7771AA-745D-46F7-92FC-914CDA09DB03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016C28-B384-44B0-964F-E6C0579FF5F8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7BCE8D-FCDD-4C54-B980-97B89EFCEAC8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428482D-4201-4690-9BAD-D754A24CC514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E83573-3ADB-4F8C-A33B-6DA93BC0252E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2F86AC3-AA40-419E-B186-B137938ED268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3993656-95F5-4700-A447-472A2622BB56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D7369DB-EF1C-4B9C-9937-948F095EF613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C4FA98-C797-47CE-8DFD-B2275F1FD2BF}" type="slidenum"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幼圆" panose="02010509060101010101" pitchFamily="49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61979" y="43546"/>
            <a:ext cx="2701777" cy="895238"/>
          </a:xfrm>
          <a:prstGeom prst="rect">
            <a:avLst/>
          </a:prstGeom>
        </p:spPr>
      </p:pic>
    </p:spTree>
  </p:cSld>
  <p:clrMapOvr>
    <a:masterClrMapping/>
  </p:clrMapOvr>
  <p:hf sldNum="0"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54B-D49D-47B7-86DA-85FF1D9AEC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1E05-D33C-4FF0-A3CD-8150BC97BC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54B-D49D-47B7-86DA-85FF1D9AEC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1E05-D33C-4FF0-A3CD-8150BC97BC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54B-D49D-47B7-86DA-85FF1D9AEC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1E05-D33C-4FF0-A3CD-8150BC97BC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54B-D49D-47B7-86DA-85FF1D9AEC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1E05-D33C-4FF0-A3CD-8150BC97BC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54B-D49D-47B7-86DA-85FF1D9AEC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1E05-D33C-4FF0-A3CD-8150BC97BC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54B-D49D-47B7-86DA-85FF1D9AEC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1E05-D33C-4FF0-A3CD-8150BC97BC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54B-D49D-47B7-86DA-85FF1D9AEC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1E05-D33C-4FF0-A3CD-8150BC97BC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54B-D49D-47B7-86DA-85FF1D9AEC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1E05-D33C-4FF0-A3CD-8150BC97BC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54B-D49D-47B7-86DA-85FF1D9AEC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1E05-D33C-4FF0-A3CD-8150BC97BC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54B-D49D-47B7-86DA-85FF1D9AEC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B1E05-D33C-4FF0-A3CD-8150BC97BC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6" Type="http://schemas.openxmlformats.org/officeDocument/2006/relationships/theme" Target="../theme/theme2.xml"/><Relationship Id="rId35" Type="http://schemas.openxmlformats.org/officeDocument/2006/relationships/image" Target="../media/image7.jpeg"/><Relationship Id="rId34" Type="http://schemas.openxmlformats.org/officeDocument/2006/relationships/slideLayout" Target="../slideLayouts/slideLayout46.xml"/><Relationship Id="rId33" Type="http://schemas.openxmlformats.org/officeDocument/2006/relationships/slideLayout" Target="../slideLayouts/slideLayout45.xml"/><Relationship Id="rId32" Type="http://schemas.openxmlformats.org/officeDocument/2006/relationships/slideLayout" Target="../slideLayouts/slideLayout44.xml"/><Relationship Id="rId31" Type="http://schemas.openxmlformats.org/officeDocument/2006/relationships/slideLayout" Target="../slideLayouts/slideLayout43.xml"/><Relationship Id="rId30" Type="http://schemas.openxmlformats.org/officeDocument/2006/relationships/slideLayout" Target="../slideLayouts/slideLayout42.xml"/><Relationship Id="rId3" Type="http://schemas.openxmlformats.org/officeDocument/2006/relationships/slideLayout" Target="../slideLayouts/slideLayout15.xml"/><Relationship Id="rId29" Type="http://schemas.openxmlformats.org/officeDocument/2006/relationships/slideLayout" Target="../slideLayouts/slideLayout41.xml"/><Relationship Id="rId28" Type="http://schemas.openxmlformats.org/officeDocument/2006/relationships/slideLayout" Target="../slideLayouts/slideLayout40.xml"/><Relationship Id="rId27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3" Type="http://schemas.openxmlformats.org/officeDocument/2006/relationships/theme" Target="../theme/theme4.xml"/><Relationship Id="rId42" Type="http://schemas.openxmlformats.org/officeDocument/2006/relationships/slideLayout" Target="../slideLayouts/slideLayout89.xml"/><Relationship Id="rId41" Type="http://schemas.openxmlformats.org/officeDocument/2006/relationships/slideLayout" Target="../slideLayouts/slideLayout88.xml"/><Relationship Id="rId4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51.xml"/><Relationship Id="rId39" Type="http://schemas.openxmlformats.org/officeDocument/2006/relationships/slideLayout" Target="../slideLayouts/slideLayout86.xml"/><Relationship Id="rId38" Type="http://schemas.openxmlformats.org/officeDocument/2006/relationships/slideLayout" Target="../slideLayouts/slideLayout85.xml"/><Relationship Id="rId37" Type="http://schemas.openxmlformats.org/officeDocument/2006/relationships/slideLayout" Target="../slideLayouts/slideLayout84.xml"/><Relationship Id="rId36" Type="http://schemas.openxmlformats.org/officeDocument/2006/relationships/slideLayout" Target="../slideLayouts/slideLayout83.xml"/><Relationship Id="rId35" Type="http://schemas.openxmlformats.org/officeDocument/2006/relationships/slideLayout" Target="../slideLayouts/slideLayout82.xml"/><Relationship Id="rId34" Type="http://schemas.openxmlformats.org/officeDocument/2006/relationships/slideLayout" Target="../slideLayouts/slideLayout81.xml"/><Relationship Id="rId33" Type="http://schemas.openxmlformats.org/officeDocument/2006/relationships/slideLayout" Target="../slideLayouts/slideLayout80.xml"/><Relationship Id="rId32" Type="http://schemas.openxmlformats.org/officeDocument/2006/relationships/slideLayout" Target="../slideLayouts/slideLayout79.xml"/><Relationship Id="rId31" Type="http://schemas.openxmlformats.org/officeDocument/2006/relationships/slideLayout" Target="../slideLayouts/slideLayout78.xml"/><Relationship Id="rId30" Type="http://schemas.openxmlformats.org/officeDocument/2006/relationships/slideLayout" Target="../slideLayouts/slideLayout77.xml"/><Relationship Id="rId3" Type="http://schemas.openxmlformats.org/officeDocument/2006/relationships/slideLayout" Target="../slideLayouts/slideLayout50.xml"/><Relationship Id="rId29" Type="http://schemas.openxmlformats.org/officeDocument/2006/relationships/slideLayout" Target="../slideLayouts/slideLayout76.xml"/><Relationship Id="rId28" Type="http://schemas.openxmlformats.org/officeDocument/2006/relationships/slideLayout" Target="../slideLayouts/slideLayout75.xml"/><Relationship Id="rId27" Type="http://schemas.openxmlformats.org/officeDocument/2006/relationships/slideLayout" Target="../slideLayouts/slideLayout74.xml"/><Relationship Id="rId26" Type="http://schemas.openxmlformats.org/officeDocument/2006/relationships/slideLayout" Target="../slideLayouts/slideLayout73.xml"/><Relationship Id="rId25" Type="http://schemas.openxmlformats.org/officeDocument/2006/relationships/slideLayout" Target="../slideLayouts/slideLayout72.xml"/><Relationship Id="rId24" Type="http://schemas.openxmlformats.org/officeDocument/2006/relationships/slideLayout" Target="../slideLayouts/slideLayout71.xml"/><Relationship Id="rId23" Type="http://schemas.openxmlformats.org/officeDocument/2006/relationships/slideLayout" Target="../slideLayouts/slideLayout70.xml"/><Relationship Id="rId22" Type="http://schemas.openxmlformats.org/officeDocument/2006/relationships/slideLayout" Target="../slideLayouts/slideLayout69.xml"/><Relationship Id="rId21" Type="http://schemas.openxmlformats.org/officeDocument/2006/relationships/slideLayout" Target="../slideLayouts/slideLayout68.xml"/><Relationship Id="rId20" Type="http://schemas.openxmlformats.org/officeDocument/2006/relationships/slideLayout" Target="../slideLayouts/slideLayout67.xml"/><Relationship Id="rId2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64.xml"/><Relationship Id="rId16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8.xml"/><Relationship Id="rId8" Type="http://schemas.openxmlformats.org/officeDocument/2006/relationships/slideLayout" Target="../slideLayouts/slideLayout97.xml"/><Relationship Id="rId7" Type="http://schemas.openxmlformats.org/officeDocument/2006/relationships/slideLayout" Target="../slideLayouts/slideLayout96.xml"/><Relationship Id="rId6" Type="http://schemas.openxmlformats.org/officeDocument/2006/relationships/slideLayout" Target="../slideLayouts/slideLayout95.xml"/><Relationship Id="rId5" Type="http://schemas.openxmlformats.org/officeDocument/2006/relationships/slideLayout" Target="../slideLayouts/slideLayout94.xml"/><Relationship Id="rId4" Type="http://schemas.openxmlformats.org/officeDocument/2006/relationships/slideLayout" Target="../slideLayouts/slideLayout93.xml"/><Relationship Id="rId3" Type="http://schemas.openxmlformats.org/officeDocument/2006/relationships/slideLayout" Target="../slideLayouts/slideLayout92.xml"/><Relationship Id="rId2" Type="http://schemas.openxmlformats.org/officeDocument/2006/relationships/slideLayout" Target="../slideLayouts/slideLayout91.xml"/><Relationship Id="rId14" Type="http://schemas.openxmlformats.org/officeDocument/2006/relationships/theme" Target="../theme/theme5.xml"/><Relationship Id="rId13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11"/>
          <p:cNvPicPr>
            <a:picLocks noChangeAspect="1"/>
          </p:cNvPicPr>
          <p:nvPr userDrawn="1"/>
        </p:nvPicPr>
        <p:blipFill>
          <a:blip r:embed="rId35"/>
          <a:srcRect r="27654" b="18073"/>
          <a:stretch>
            <a:fillRect/>
          </a:stretch>
        </p:blipFill>
        <p:spPr>
          <a:xfrm>
            <a:off x="0" y="1239838"/>
            <a:ext cx="12192000" cy="5618162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6C930E"/>
          </a:solidFill>
          <a:latin typeface="+mj-ea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charset="-122"/>
          <a:ea typeface="微软雅黑" panose="020B050302020402020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charset="-122"/>
          <a:ea typeface="微软雅黑" panose="020B050302020402020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charset="-122"/>
          <a:ea typeface="微软雅黑" panose="020B050302020402020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charset="-122"/>
          <a:ea typeface="微软雅黑" panose="020B050302020402020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charset="-122"/>
          <a:ea typeface="微软雅黑" panose="020B050302020402020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charset="-122"/>
          <a:ea typeface="微软雅黑" panose="020B050302020402020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charset="-122"/>
          <a:ea typeface="微软雅黑" panose="020B050302020402020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C930E"/>
          </a:solidFill>
          <a:latin typeface="微软雅黑" panose="020B0503020204020204" charset="-122"/>
          <a:ea typeface="微软雅黑" panose="020B0503020204020204" charset="-122"/>
        </a:defRPr>
      </a:lvl9pPr>
    </p:titleStyle>
    <p:bodyStyle>
      <a:lvl1pPr marL="361950" indent="-361950" algn="just" defTabSz="685800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lang="zh-CN" altLang="en-US" sz="2400" kern="1200" dirty="0">
          <a:solidFill>
            <a:srgbClr val="6C930E"/>
          </a:solidFill>
          <a:latin typeface="+mn-ea"/>
          <a:ea typeface="+mn-ea"/>
          <a:cs typeface="+mn-cs"/>
        </a:defRPr>
      </a:lvl1pPr>
      <a:lvl2pPr marL="361950" indent="-361950" algn="just" defTabSz="68580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Clr>
          <a:srgbClr val="D7D989"/>
        </a:buClr>
        <a:buFont typeface="幼圆" panose="02010509060101010101" pitchFamily="49" charset="-122"/>
        <a:buChar char=" 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61979" y="43546"/>
            <a:ext cx="2701777" cy="8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4950" y="6672580"/>
            <a:ext cx="3737610" cy="1854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  <p:sldLayoutId id="2147483718" r:id="rId20"/>
    <p:sldLayoutId id="2147483719" r:id="rId21"/>
    <p:sldLayoutId id="2147483720" r:id="rId22"/>
    <p:sldLayoutId id="2147483721" r:id="rId23"/>
    <p:sldLayoutId id="2147483722" r:id="rId24"/>
    <p:sldLayoutId id="2147483723" r:id="rId25"/>
    <p:sldLayoutId id="2147483724" r:id="rId26"/>
    <p:sldLayoutId id="2147483725" r:id="rId27"/>
    <p:sldLayoutId id="2147483726" r:id="rId28"/>
    <p:sldLayoutId id="2147483727" r:id="rId29"/>
    <p:sldLayoutId id="2147483728" r:id="rId30"/>
    <p:sldLayoutId id="2147483729" r:id="rId31"/>
    <p:sldLayoutId id="2147483730" r:id="rId32"/>
    <p:sldLayoutId id="2147483731" r:id="rId33"/>
    <p:sldLayoutId id="2147483732" r:id="rId34"/>
    <p:sldLayoutId id="2147483733" r:id="rId35"/>
    <p:sldLayoutId id="2147483734" r:id="rId36"/>
    <p:sldLayoutId id="2147483735" r:id="rId37"/>
    <p:sldLayoutId id="2147483736" r:id="rId38"/>
    <p:sldLayoutId id="2147483737" r:id="rId39"/>
    <p:sldLayoutId id="2147483738" r:id="rId40"/>
    <p:sldLayoutId id="2147483739" r:id="rId41"/>
    <p:sldLayoutId id="2147483740" r:id="rId4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2254B-D49D-47B7-86DA-85FF1D9AEC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B1E05-D33C-4FF0-A3CD-8150BC97BC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microsoft.com/office/2007/relationships/media" Target="../media/media4.mp4"/><Relationship Id="rId1" Type="http://schemas.openxmlformats.org/officeDocument/2006/relationships/video" Target="../media/media4.mp4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5.xml"/><Relationship Id="rId6" Type="http://schemas.openxmlformats.org/officeDocument/2006/relationships/image" Target="../media/image44.pn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1.xml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44.png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tags" Target="../tags/tag8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8.png"/><Relationship Id="rId3" Type="http://schemas.openxmlformats.org/officeDocument/2006/relationships/image" Target="../media/image44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tags" Target="../tags/tag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2" descr="982cdd54cb4a4fc4aa28f73a3a4c7bb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文本框 3"/>
          <p:cNvSpPr txBox="1">
            <a:spLocks noChangeArrowheads="1"/>
          </p:cNvSpPr>
          <p:nvPr/>
        </p:nvSpPr>
        <p:spPr bwMode="auto">
          <a:xfrm>
            <a:off x="2480734" y="1824567"/>
            <a:ext cx="763693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1515A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南山实验教育集团荔湾小学</a:t>
            </a:r>
            <a:endParaRPr lang="zh-CN" altLang="en-US" sz="4800" b="1">
              <a:solidFill>
                <a:srgbClr val="1515AB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4800" b="1">
                <a:solidFill>
                  <a:srgbClr val="1515A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“</a:t>
            </a:r>
            <a:r>
              <a:rPr lang="zh-CN" altLang="en-US" sz="4800" b="1">
                <a:solidFill>
                  <a:srgbClr val="1515A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空中课堂</a:t>
            </a:r>
            <a:r>
              <a:rPr lang="en-US" altLang="zh-CN" sz="4800" b="1">
                <a:solidFill>
                  <a:srgbClr val="1515A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”</a:t>
            </a:r>
            <a:r>
              <a:rPr lang="zh-CN" altLang="en-US" sz="4800" b="1">
                <a:solidFill>
                  <a:srgbClr val="1515A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在线教学</a:t>
            </a:r>
            <a:endParaRPr lang="zh-CN" altLang="en-US" sz="4800" b="1">
              <a:solidFill>
                <a:srgbClr val="1515AB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256" y="0"/>
            <a:ext cx="6865888" cy="123371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0" y="754063"/>
            <a:ext cx="1793875" cy="1725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4"/>
          <p:cNvSpPr txBox="1"/>
          <p:nvPr/>
        </p:nvSpPr>
        <p:spPr>
          <a:xfrm>
            <a:off x="857568" y="102235"/>
            <a:ext cx="28082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3819F"/>
                </a:solidFill>
                <a:latin typeface="+mj-lt"/>
                <a:ea typeface="+mj-ea"/>
                <a:cs typeface="+mj-cs"/>
              </a:rPr>
              <a:t>我会读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pic>
        <p:nvPicPr>
          <p:cNvPr id="1741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3063" y="792163"/>
            <a:ext cx="1811337" cy="1741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6463" y="788988"/>
            <a:ext cx="1728787" cy="166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5538" y="762000"/>
            <a:ext cx="1785937" cy="171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2667000"/>
            <a:ext cx="1785937" cy="171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50" y="2667000"/>
            <a:ext cx="1800225" cy="173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1163" y="2667000"/>
            <a:ext cx="1901825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6463" y="2667000"/>
            <a:ext cx="1785937" cy="171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9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4583113"/>
            <a:ext cx="1730375" cy="166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0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75" y="4570730"/>
            <a:ext cx="1755775" cy="168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1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9425" y="4659313"/>
            <a:ext cx="1765300" cy="1697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4400" y="4657725"/>
            <a:ext cx="1765300" cy="169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内容占位符 14"/>
          <p:cNvSpPr>
            <a:spLocks noGrp="1"/>
          </p:cNvSpPr>
          <p:nvPr>
            <p:ph idx="1"/>
          </p:nvPr>
        </p:nvSpPr>
        <p:spPr>
          <a:xfrm>
            <a:off x="1936750" y="1339850"/>
            <a:ext cx="1992313" cy="554038"/>
          </a:xfrm>
        </p:spPr>
        <p:txBody>
          <a:bodyPr vert="horz" wrap="square" lIns="91440" tIns="45720" rIns="91440" bIns="45720" anchor="t">
            <a:noAutofit/>
          </a:bodyPr>
          <a:p>
            <a:pPr marL="0" indent="0" eaLnBrk="1" hangingPunct="1">
              <a:buNone/>
            </a:pPr>
            <a:r>
              <a:rPr lang="zh-CN" altLang="en-US" sz="3900" b="1" dirty="0">
                <a:latin typeface="楷体_GB2312" panose="02010609030101010101" charset="-122"/>
                <a:ea typeface="楷体_GB2312" panose="02010609030101010101" charset="-122"/>
              </a:rPr>
              <a:t>邮递员</a:t>
            </a:r>
            <a:endParaRPr lang="zh-CN" altLang="en-US" sz="39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6" name="内容占位符 14"/>
          <p:cNvSpPr/>
          <p:nvPr/>
        </p:nvSpPr>
        <p:spPr>
          <a:xfrm>
            <a:off x="3970338" y="1301750"/>
            <a:ext cx="1285875" cy="552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  <a:t>包裹</a:t>
            </a:r>
            <a:endParaRPr lang="zh-CN" altLang="en-US" sz="40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7" name="内容占位符 14"/>
          <p:cNvSpPr/>
          <p:nvPr/>
        </p:nvSpPr>
        <p:spPr>
          <a:xfrm>
            <a:off x="7098030" y="1344930"/>
            <a:ext cx="1257300" cy="552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  <a:t>寄出</a:t>
            </a:r>
            <a:endParaRPr lang="zh-CN" altLang="en-US" sz="4000" b="1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8" name="内容占位符 14"/>
          <p:cNvSpPr/>
          <p:nvPr/>
        </p:nvSpPr>
        <p:spPr>
          <a:xfrm>
            <a:off x="8824913" y="1260475"/>
            <a:ext cx="1303337" cy="5540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  <a:t>邮局</a:t>
            </a:r>
            <a:endParaRPr lang="zh-CN" altLang="en-US" sz="4000" b="1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0" name="内容占位符 14"/>
          <p:cNvSpPr/>
          <p:nvPr/>
        </p:nvSpPr>
        <p:spPr>
          <a:xfrm>
            <a:off x="2032000" y="3248025"/>
            <a:ext cx="1285875" cy="5540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懊丧</a:t>
            </a:r>
            <a:endParaRPr lang="zh-CN" altLang="en-US" sz="4000" b="1" dirty="0">
              <a:latin typeface="黑体" panose="02010600030101010101" charset="-122"/>
              <a:ea typeface="黑体" panose="02010600030101010101" charset="-122"/>
              <a:sym typeface="宋体" panose="02010600030101010101" pitchFamily="2" charset="-122"/>
            </a:endParaRPr>
          </a:p>
        </p:txBody>
      </p:sp>
      <p:sp>
        <p:nvSpPr>
          <p:cNvPr id="21" name="内容占位符 14"/>
          <p:cNvSpPr/>
          <p:nvPr/>
        </p:nvSpPr>
        <p:spPr>
          <a:xfrm>
            <a:off x="3916363" y="3248025"/>
            <a:ext cx="1285875" cy="5540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  <a:t>颗粒</a:t>
            </a:r>
            <a:endParaRPr lang="zh-CN" altLang="en-US" sz="4000" b="1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2" name="内容占位符 14"/>
          <p:cNvSpPr/>
          <p:nvPr/>
        </p:nvSpPr>
        <p:spPr>
          <a:xfrm>
            <a:off x="7069138" y="3248025"/>
            <a:ext cx="1285875" cy="5540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破坏</a:t>
            </a:r>
            <a:endParaRPr lang="zh-CN" altLang="en-US" sz="4000" b="1" dirty="0">
              <a:latin typeface="黑体" panose="02010600030101010101" charset="-122"/>
              <a:ea typeface="黑体" panose="02010600030101010101" charset="-122"/>
              <a:sym typeface="宋体" panose="02010600030101010101" pitchFamily="2" charset="-122"/>
            </a:endParaRPr>
          </a:p>
        </p:txBody>
      </p:sp>
      <p:sp>
        <p:nvSpPr>
          <p:cNvPr id="23" name="内容占位符 14"/>
          <p:cNvSpPr/>
          <p:nvPr/>
        </p:nvSpPr>
        <p:spPr>
          <a:xfrm>
            <a:off x="8824913" y="3248025"/>
            <a:ext cx="1285875" cy="5540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礼物</a:t>
            </a:r>
            <a:endParaRPr lang="zh-CN" altLang="en-US" sz="4000" b="1" dirty="0">
              <a:latin typeface="黑体" panose="02010600030101010101" charset="-122"/>
              <a:ea typeface="黑体" panose="02010600030101010101" charset="-122"/>
              <a:sym typeface="宋体" panose="02010600030101010101" pitchFamily="2" charset="-122"/>
            </a:endParaRPr>
          </a:p>
        </p:txBody>
      </p:sp>
      <p:sp>
        <p:nvSpPr>
          <p:cNvPr id="24" name="内容占位符 14"/>
          <p:cNvSpPr/>
          <p:nvPr/>
        </p:nvSpPr>
        <p:spPr>
          <a:xfrm>
            <a:off x="1986280" y="5064125"/>
            <a:ext cx="1285875" cy="552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一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堆</a:t>
            </a:r>
            <a:endParaRPr lang="zh-CN" altLang="en-US" sz="4000" b="1" dirty="0">
              <a:latin typeface="黑体" panose="02010600030101010101" charset="-122"/>
              <a:ea typeface="黑体" panose="02010600030101010101" charset="-122"/>
              <a:sym typeface="宋体" panose="02010600030101010101" pitchFamily="2" charset="-122"/>
            </a:endParaRPr>
          </a:p>
        </p:txBody>
      </p:sp>
      <p:sp>
        <p:nvSpPr>
          <p:cNvPr id="26" name="内容占位符 14"/>
          <p:cNvSpPr/>
          <p:nvPr/>
        </p:nvSpPr>
        <p:spPr>
          <a:xfrm>
            <a:off x="3916363" y="5064125"/>
            <a:ext cx="1285875" cy="552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花籽</a:t>
            </a:r>
            <a:endParaRPr lang="zh-CN" altLang="en-US" sz="4000" b="1" dirty="0">
              <a:latin typeface="黑体" panose="02010600030101010101" charset="-122"/>
              <a:ea typeface="黑体" panose="02010600030101010101" charset="-122"/>
              <a:sym typeface="宋体" panose="02010600030101010101" pitchFamily="2" charset="-122"/>
            </a:endParaRPr>
          </a:p>
        </p:txBody>
      </p:sp>
      <p:sp>
        <p:nvSpPr>
          <p:cNvPr id="27" name="内容占位符 14"/>
          <p:cNvSpPr/>
          <p:nvPr/>
        </p:nvSpPr>
        <p:spPr>
          <a:xfrm>
            <a:off x="8842058" y="5230495"/>
            <a:ext cx="1285875" cy="552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漏水</a:t>
            </a:r>
            <a:endParaRPr lang="zh-CN" altLang="en-US" sz="4000" b="1" dirty="0">
              <a:latin typeface="黑体" panose="02010600030101010101" charset="-122"/>
              <a:ea typeface="黑体" panose="02010600030101010101" charset="-122"/>
              <a:sym typeface="宋体" panose="02010600030101010101" pitchFamily="2" charset="-122"/>
            </a:endParaRPr>
          </a:p>
        </p:txBody>
      </p:sp>
      <p:pic>
        <p:nvPicPr>
          <p:cNvPr id="1743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9225" y="1854200"/>
            <a:ext cx="1733550" cy="1666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内容占位符 14"/>
          <p:cNvSpPr/>
          <p:nvPr/>
        </p:nvSpPr>
        <p:spPr>
          <a:xfrm>
            <a:off x="5016500" y="2370138"/>
            <a:ext cx="2387600" cy="5540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绚丽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多彩</a:t>
            </a:r>
            <a:endParaRPr lang="zh-CN" altLang="en-US" sz="4000" b="1" dirty="0">
              <a:latin typeface="黑体" panose="02010600030101010101" charset="-122"/>
              <a:ea typeface="黑体" panose="02010600030101010101" charset="-122"/>
              <a:sym typeface="宋体" panose="02010600030101010101" pitchFamily="2" charset="-122"/>
            </a:endParaRPr>
          </a:p>
        </p:txBody>
      </p:sp>
      <p:sp>
        <p:nvSpPr>
          <p:cNvPr id="30" name="内容占位符 14"/>
          <p:cNvSpPr/>
          <p:nvPr/>
        </p:nvSpPr>
        <p:spPr>
          <a:xfrm>
            <a:off x="7097713" y="5230178"/>
            <a:ext cx="1285875" cy="552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刺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宋体" panose="02010600030101010101" pitchFamily="2" charset="-122"/>
              </a:rPr>
              <a:t>猬</a:t>
            </a:r>
            <a:endParaRPr lang="zh-CN" altLang="zh-CN" sz="4000" b="1" dirty="0">
              <a:latin typeface="黑体" panose="02010600030101010101" charset="-122"/>
              <a:ea typeface="黑体" panose="0201060003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/>
      <p:bldP spid="17" grpId="0"/>
      <p:bldP spid="18" grpId="0"/>
      <p:bldP spid="20" grpId="0"/>
      <p:bldP spid="21" grpId="0"/>
      <p:bldP spid="22" grpId="0"/>
      <p:bldP spid="22" grpId="1"/>
      <p:bldP spid="23" grpId="0"/>
      <p:bldP spid="24" grpId="0"/>
      <p:bldP spid="24" grpId="1"/>
      <p:bldP spid="26" grpId="0"/>
      <p:bldP spid="27" grpId="0"/>
      <p:bldP spid="25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124605" y="347018"/>
            <a:ext cx="3335448" cy="1325563"/>
          </a:xfrm>
          <a:prstGeom prst="cloud">
            <a:avLst/>
          </a:prstGeom>
          <a:ln>
            <a:solidFill>
              <a:srgbClr val="F480B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初读感知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7675" y="1749425"/>
            <a:ext cx="92335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600" dirty="0" smtClean="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zh-CN" sz="3600" dirty="0" smtClean="0">
                <a:latin typeface="楷体_GB2312" panose="02010609030101010101" charset="-122"/>
                <a:ea typeface="楷体_GB2312" panose="02010609030101010101" charset="-122"/>
              </a:rPr>
              <a:t>自由</a:t>
            </a:r>
            <a:r>
              <a:rPr lang="zh-CN" altLang="zh-CN" sz="3600" dirty="0">
                <a:latin typeface="楷体_GB2312" panose="02010609030101010101" charset="-122"/>
                <a:ea typeface="楷体_GB2312" panose="02010609030101010101" charset="-122"/>
              </a:rPr>
              <a:t>朗读课文，找一找文中出现了哪些</a:t>
            </a:r>
            <a:endParaRPr lang="zh-CN" altLang="zh-CN" sz="3600" dirty="0">
              <a:latin typeface="楷体_GB2312" panose="02010609030101010101" charset="-122"/>
              <a:ea typeface="楷体_GB2312" panose="02010609030101010101" charset="-122"/>
            </a:endParaRPr>
          </a:p>
          <a:p>
            <a:pPr lvl="0"/>
            <a:r>
              <a:rPr lang="zh-CN" altLang="zh-CN" sz="3600" dirty="0">
                <a:latin typeface="楷体_GB2312" panose="02010609030101010101" charset="-122"/>
                <a:ea typeface="楷体_GB2312" panose="02010609030101010101" charset="-122"/>
              </a:rPr>
              <a:t>动物朋友，用笔把它们圈画出来。</a:t>
            </a:r>
            <a:endParaRPr lang="zh-CN" altLang="zh-CN" sz="36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33750" y="5365629"/>
            <a:ext cx="2035834" cy="7159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</a:rPr>
              <a:t>黄狗</a:t>
            </a:r>
            <a:endParaRPr lang="zh-CN" altLang="en-US" sz="2800" dirty="0" smtClean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380" y="3502626"/>
            <a:ext cx="2126411" cy="1748973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3051380" y="5365629"/>
            <a:ext cx="1805292" cy="7159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</a:rPr>
              <a:t>鼹鼠先生</a:t>
            </a:r>
            <a:endParaRPr lang="zh-CN" altLang="en-US" sz="2800" dirty="0" smtClean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079" y="3494780"/>
            <a:ext cx="1756819" cy="1756819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5369010" y="5331123"/>
            <a:ext cx="1756409" cy="7159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</a:rPr>
              <a:t>松鼠太太</a:t>
            </a:r>
            <a:endParaRPr lang="zh-CN" altLang="en-US" sz="28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164" y="3502626"/>
            <a:ext cx="2324099" cy="15097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7648660" y="5331123"/>
            <a:ext cx="1788638" cy="7159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</a:rPr>
              <a:t>刺猬太太</a:t>
            </a:r>
            <a:endParaRPr lang="zh-CN" altLang="en-US" sz="28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13"/>
          <a:stretch>
            <a:fillRect/>
          </a:stretch>
        </p:blipFill>
        <p:spPr>
          <a:xfrm>
            <a:off x="9799347" y="3178472"/>
            <a:ext cx="1519687" cy="215265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9788610" y="5331122"/>
            <a:ext cx="1710401" cy="7159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楷体_GB2312" panose="02010609030101010101" charset="-122"/>
                <a:ea typeface="楷体_GB2312" panose="02010609030101010101" charset="-122"/>
              </a:rPr>
              <a:t>狐狸太太</a:t>
            </a:r>
            <a:endParaRPr lang="zh-CN" altLang="en-US" sz="28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6"/>
          <a:stretch>
            <a:fillRect/>
          </a:stretch>
        </p:blipFill>
        <p:spPr>
          <a:xfrm>
            <a:off x="373812" y="3429000"/>
            <a:ext cx="2755711" cy="1794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939105" y="755529"/>
            <a:ext cx="2035834" cy="7159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</a:rPr>
              <a:t>邮递员</a:t>
            </a:r>
            <a:endParaRPr lang="zh-CN" altLang="en-US" sz="2800" dirty="0"/>
          </a:p>
        </p:txBody>
      </p:sp>
      <p:pic>
        <p:nvPicPr>
          <p:cNvPr id="13" name="邮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627133" y="2255961"/>
            <a:ext cx="7391400" cy="4114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305" y="2618740"/>
            <a:ext cx="3218815" cy="31997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600" y="113665"/>
            <a:ext cx="2456815" cy="2256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905250" y="1371600"/>
            <a:ext cx="7391400" cy="4114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695" y="1371600"/>
            <a:ext cx="3303270" cy="3618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原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68190" y="1371600"/>
            <a:ext cx="7391400" cy="4114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-5134" r="2232"/>
          <a:stretch>
            <a:fillRect/>
          </a:stretch>
        </p:blipFill>
        <p:spPr>
          <a:xfrm>
            <a:off x="-248285" y="1210945"/>
            <a:ext cx="4785360" cy="461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045" y="1944370"/>
            <a:ext cx="164655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0824" y="2476897"/>
            <a:ext cx="5761384" cy="17532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 </a:t>
            </a:r>
            <a:r>
              <a:rPr lang="zh-CN" altLang="en-US" sz="3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 </a:t>
            </a:r>
            <a:r>
              <a:rPr lang="zh-CN" altLang="zh-CN" sz="3600" dirty="0">
                <a:latin typeface="楷体_GB2312" panose="02010609030101010101" charset="-122"/>
                <a:ea typeface="楷体_GB2312" panose="02010609030101010101" charset="-122"/>
              </a:rPr>
              <a:t> 读读前两个自然段，看看是谁给鼹鼠先生寄来了东西呢？</a:t>
            </a:r>
            <a:endParaRPr lang="zh-CN" altLang="zh-CN" sz="36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508760" y="1853565"/>
            <a:ext cx="9350375" cy="34150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glow rad="127000">
              <a:schemeClr val="tx2">
                <a:lumMod val="20000"/>
                <a:lumOff val="8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邮递员</a:t>
            </a:r>
            <a:r>
              <a:rPr lang="zh-CN" altLang="en-US" sz="3600" b="1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yóu dì</a:t>
            </a:r>
            <a:r>
              <a:rPr lang="zh-CN" altLang="en-US" sz="3600" b="1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黄狗在门口喊：“鼹鼠</a:t>
            </a:r>
            <a:r>
              <a:rPr lang="zh-CN" altLang="en-US" sz="3600" b="1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yǎn shǔ</a:t>
            </a:r>
            <a:r>
              <a:rPr lang="zh-CN" altLang="en-US" sz="3600" b="1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先生，您的包裹</a:t>
            </a:r>
            <a:r>
              <a:rPr lang="zh-CN" altLang="en-US" sz="3600" b="1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guǒ</a:t>
            </a:r>
            <a:r>
              <a:rPr lang="zh-CN" altLang="en-US" sz="3600" b="1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单！”</a:t>
            </a:r>
            <a:endParaRPr lang="zh-CN" altLang="en-US" sz="36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原来，长颈</a:t>
            </a:r>
            <a:r>
              <a:rPr lang="zh-CN" altLang="en-US" sz="3600" b="1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jǐng</a:t>
            </a:r>
            <a:r>
              <a:rPr lang="zh-CN" altLang="en-US" sz="3600" b="1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鹿大叔给鼹鼠先生寄</a:t>
            </a:r>
            <a:r>
              <a:rPr lang="zh-CN" altLang="en-US" sz="3600" b="1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jì</a:t>
            </a:r>
            <a:r>
              <a:rPr lang="zh-CN" altLang="en-US" sz="3600" b="1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来了一个包裹。</a:t>
            </a:r>
            <a:endParaRPr lang="zh-CN" altLang="en-US" sz="36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5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0030" y="4543425"/>
            <a:ext cx="2887980" cy="1849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+mn-cs"/>
              </a:rPr>
              <a:t>裹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733750" y="5365629"/>
            <a:ext cx="2035834" cy="7159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包裹</a:t>
            </a:r>
            <a:endParaRPr lang="zh-CN" altLang="en-US" sz="2800" dirty="0"/>
          </a:p>
        </p:txBody>
      </p:sp>
      <p:sp>
        <p:nvSpPr>
          <p:cNvPr id="9" name="圆角矩形 8"/>
          <p:cNvSpPr/>
          <p:nvPr/>
        </p:nvSpPr>
        <p:spPr>
          <a:xfrm>
            <a:off x="9343595" y="5365629"/>
            <a:ext cx="1805292" cy="7159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包裹单</a:t>
            </a:r>
            <a:endParaRPr lang="zh-CN" altLang="en-US" sz="2800" dirty="0"/>
          </a:p>
        </p:txBody>
      </p:sp>
      <p:sp>
        <p:nvSpPr>
          <p:cNvPr id="13" name="圆角矩形 12"/>
          <p:cNvSpPr/>
          <p:nvPr/>
        </p:nvSpPr>
        <p:spPr>
          <a:xfrm>
            <a:off x="3415115" y="5366048"/>
            <a:ext cx="1788638" cy="7159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邮局</a:t>
            </a:r>
            <a:endParaRPr lang="zh-CN" altLang="en-US" sz="2800" dirty="0"/>
          </a:p>
        </p:txBody>
      </p:sp>
      <p:sp>
        <p:nvSpPr>
          <p:cNvPr id="15" name="圆角矩形 14"/>
          <p:cNvSpPr/>
          <p:nvPr/>
        </p:nvSpPr>
        <p:spPr>
          <a:xfrm>
            <a:off x="5934075" y="5313045"/>
            <a:ext cx="2746375" cy="716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寄包裹、取包裹</a:t>
            </a:r>
            <a:endParaRPr lang="zh-CN" altLang="en-US" sz="2800" dirty="0"/>
          </a:p>
        </p:txBody>
      </p:sp>
      <p:pic>
        <p:nvPicPr>
          <p:cNvPr id="2050" name="Picture 2" descr="http://www.people.com.cn/mediafile/pic/20150216/74/1841458159857143833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587" y="3494780"/>
            <a:ext cx="1978160" cy="175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15.sinaimg.cn/mw690/001kBiLtzy77hdiAMcCee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9785" y="3646694"/>
            <a:ext cx="1809027" cy="151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1.gtimg.com/gd/pics/hv1/184/60/2189/1423552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170" y="3492500"/>
            <a:ext cx="2495550" cy="175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dimg07.c-ctrip.com/images/10020j000000ajy5q557A_R_1024_10000_Q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475" y="3495040"/>
            <a:ext cx="2033905" cy="1818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 22"/>
          <p:cNvSpPr/>
          <p:nvPr/>
        </p:nvSpPr>
        <p:spPr>
          <a:xfrm>
            <a:off x="2914681" y="1690820"/>
            <a:ext cx="2706624" cy="6980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衣被果撑破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339878" y="1666541"/>
            <a:ext cx="807720" cy="72237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裹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6633350" y="1690731"/>
            <a:ext cx="2706624" cy="6980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衣＋果＝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  <p:bldP spid="15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2660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课文朗读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8205" y="1391285"/>
            <a:ext cx="8121015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邮递（</a:t>
            </a:r>
            <a:r>
              <a:rPr kumimoji="0" lang="en-US" altLang="zh-CN" sz="3200" b="1" i="0" u="none" strike="noStrike" kern="1200" cap="none" spc="0" normalizeH="0" baseline="0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yóu dì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）员黄狗在门口</a:t>
            </a:r>
            <a:r>
              <a:rPr kumimoji="0" lang="zh-CN" altLang="en-US" sz="3200" b="1" i="0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喊：</a:t>
            </a:r>
            <a:r>
              <a:rPr lang="en-US" altLang="zh-CN" sz="3200" b="1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“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鼹鼠（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yǎn shǔ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）先生，您的包裹（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g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uǒ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）单！</a:t>
            </a:r>
            <a:r>
              <a:rPr lang="zh-CN" altLang="en-US" sz="3200" b="1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”</a:t>
            </a:r>
            <a:endParaRPr kumimoji="0" lang="en-US" altLang="zh-CN" sz="3200" b="1" i="0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8660" y="3253105"/>
            <a:ext cx="8017510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原来，长颈（</a:t>
            </a:r>
            <a:r>
              <a:rPr kumimoji="0" lang="en-US" altLang="zh-CN" sz="3200" b="1" i="0" u="none" strike="noStrike" kern="1200" cap="none" spc="0" normalizeH="0" baseline="0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jǐng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）鹿大叔给鼹鼠先生寄（</a:t>
            </a:r>
            <a:r>
              <a:rPr kumimoji="0" lang="en-US" altLang="zh-CN" sz="3200" b="1" i="0" u="none" strike="noStrike" kern="1200" cap="none" spc="0" normalizeH="0" baseline="0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jì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）来了一个包裹。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47111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" y="4960620"/>
            <a:ext cx="2460625" cy="1668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3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6150" y="5129213"/>
            <a:ext cx="2205038" cy="201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7" t="14137" r="14166" b="6471"/>
          <a:stretch>
            <a:fillRect/>
          </a:stretch>
        </p:blipFill>
        <p:spPr bwMode="auto">
          <a:xfrm>
            <a:off x="8999378" y="1797193"/>
            <a:ext cx="1516062" cy="1814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A_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5066" name="PA_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爆炸形: 8 pt  10"/>
          <p:cNvSpPr/>
          <p:nvPr/>
        </p:nvSpPr>
        <p:spPr>
          <a:xfrm>
            <a:off x="9649037" y="-380246"/>
            <a:ext cx="2552700" cy="2479769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喊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3352800" y="4748530"/>
            <a:ext cx="3943350" cy="7308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交代了故事的起因。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32"/>
          <p:cNvSpPr txBox="1"/>
          <p:nvPr/>
        </p:nvSpPr>
        <p:spPr>
          <a:xfrm>
            <a:off x="59668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文本框 34"/>
          <p:cNvSpPr txBox="1"/>
          <p:nvPr/>
        </p:nvSpPr>
        <p:spPr>
          <a:xfrm rot="-280097">
            <a:off x="10754784" y="2169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文本框 36"/>
          <p:cNvSpPr txBox="1"/>
          <p:nvPr/>
        </p:nvSpPr>
        <p:spPr>
          <a:xfrm rot="-5350866">
            <a:off x="7808384" y="17483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37"/>
          <p:cNvSpPr txBox="1"/>
          <p:nvPr/>
        </p:nvSpPr>
        <p:spPr>
          <a:xfrm rot="-4150866">
            <a:off x="7105651" y="2296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文本框 46"/>
          <p:cNvSpPr txBox="1"/>
          <p:nvPr/>
        </p:nvSpPr>
        <p:spPr>
          <a:xfrm rot="-424911">
            <a:off x="9423400" y="2093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文本框 47"/>
          <p:cNvSpPr txBox="1"/>
          <p:nvPr/>
        </p:nvSpPr>
        <p:spPr>
          <a:xfrm rot="-4150866">
            <a:off x="10204451" y="3329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文本框 49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2" name="文本框 51"/>
          <p:cNvSpPr txBox="1"/>
          <p:nvPr/>
        </p:nvSpPr>
        <p:spPr>
          <a:xfrm rot="-5350866">
            <a:off x="11152717" y="3617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文本框 32"/>
          <p:cNvSpPr txBox="1"/>
          <p:nvPr/>
        </p:nvSpPr>
        <p:spPr>
          <a:xfrm>
            <a:off x="4349751" y="4747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4" name="文本框 22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5" name="文本框 36"/>
          <p:cNvSpPr txBox="1"/>
          <p:nvPr/>
        </p:nvSpPr>
        <p:spPr>
          <a:xfrm rot="-1380000">
            <a:off x="5200651" y="1735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6" name="文本框 37"/>
          <p:cNvSpPr txBox="1"/>
          <p:nvPr/>
        </p:nvSpPr>
        <p:spPr>
          <a:xfrm rot="-180000">
            <a:off x="5507567" y="2738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7" name="文本框 45"/>
          <p:cNvSpPr txBox="1"/>
          <p:nvPr/>
        </p:nvSpPr>
        <p:spPr>
          <a:xfrm rot="-1380000">
            <a:off x="5947833" y="176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8" name="文本框 46"/>
          <p:cNvSpPr txBox="1"/>
          <p:nvPr/>
        </p:nvSpPr>
        <p:spPr>
          <a:xfrm rot="-1380000">
            <a:off x="6441017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文本框 47"/>
          <p:cNvSpPr txBox="1"/>
          <p:nvPr/>
        </p:nvSpPr>
        <p:spPr>
          <a:xfrm rot="-180000">
            <a:off x="6752167" y="2980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0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1" name="文本框 50"/>
          <p:cNvSpPr txBox="1"/>
          <p:nvPr/>
        </p:nvSpPr>
        <p:spPr>
          <a:xfrm rot="-170103">
            <a:off x="7452784" y="3454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2" name="文本框 51"/>
          <p:cNvSpPr txBox="1"/>
          <p:nvPr/>
        </p:nvSpPr>
        <p:spPr>
          <a:xfrm rot="-5350866">
            <a:off x="7787217" y="45720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3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4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5" name="文本框 36"/>
          <p:cNvSpPr txBox="1"/>
          <p:nvPr/>
        </p:nvSpPr>
        <p:spPr>
          <a:xfrm rot="-1380000">
            <a:off x="2139951" y="430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6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7" name="文本框 45"/>
          <p:cNvSpPr txBox="1"/>
          <p:nvPr/>
        </p:nvSpPr>
        <p:spPr>
          <a:xfrm rot="-1380000">
            <a:off x="4216400" y="4195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8" name="文本框 46"/>
          <p:cNvSpPr txBox="1"/>
          <p:nvPr/>
        </p:nvSpPr>
        <p:spPr>
          <a:xfrm rot="-170103">
            <a:off x="1049867" y="2040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9" name="文本框 47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0" name="文本框 49"/>
          <p:cNvSpPr txBox="1"/>
          <p:nvPr/>
        </p:nvSpPr>
        <p:spPr>
          <a:xfrm rot="-170103">
            <a:off x="4013200" y="5115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1" name="文本框 50"/>
          <p:cNvSpPr txBox="1"/>
          <p:nvPr/>
        </p:nvSpPr>
        <p:spPr>
          <a:xfrm rot="-170103">
            <a:off x="5543551" y="4226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2" name="文本框 51"/>
          <p:cNvSpPr txBox="1"/>
          <p:nvPr/>
        </p:nvSpPr>
        <p:spPr>
          <a:xfrm rot="-170103">
            <a:off x="5765800" y="5238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3" name="文本框 32"/>
          <p:cNvSpPr txBox="1"/>
          <p:nvPr/>
        </p:nvSpPr>
        <p:spPr>
          <a:xfrm rot="-5070842">
            <a:off x="423333" y="2715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4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5" name="文本框 36"/>
          <p:cNvSpPr txBox="1"/>
          <p:nvPr/>
        </p:nvSpPr>
        <p:spPr>
          <a:xfrm rot="-170103">
            <a:off x="429684" y="1782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6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7" name="文本框 45"/>
          <p:cNvSpPr txBox="1"/>
          <p:nvPr/>
        </p:nvSpPr>
        <p:spPr>
          <a:xfrm rot="-1380000">
            <a:off x="2823633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8" name="文本框 46"/>
          <p:cNvSpPr txBox="1"/>
          <p:nvPr/>
        </p:nvSpPr>
        <p:spPr>
          <a:xfrm rot="-1380000">
            <a:off x="3583517" y="1754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9" name="文本框 47"/>
          <p:cNvSpPr txBox="1"/>
          <p:nvPr/>
        </p:nvSpPr>
        <p:spPr>
          <a:xfrm rot="-180000">
            <a:off x="3221567" y="2506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0" name="文本框 49"/>
          <p:cNvSpPr txBox="1"/>
          <p:nvPr/>
        </p:nvSpPr>
        <p:spPr>
          <a:xfrm rot="-1380000">
            <a:off x="4368800" y="2051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1" name="文本框 50"/>
          <p:cNvSpPr txBox="1"/>
          <p:nvPr/>
        </p:nvSpPr>
        <p:spPr>
          <a:xfrm rot="-1380000">
            <a:off x="3799417" y="2825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2" name="文本框 51"/>
          <p:cNvSpPr txBox="1"/>
          <p:nvPr/>
        </p:nvSpPr>
        <p:spPr>
          <a:xfrm rot="-1380000">
            <a:off x="4646084" y="3007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3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4" name="文本框 34"/>
          <p:cNvSpPr txBox="1"/>
          <p:nvPr/>
        </p:nvSpPr>
        <p:spPr>
          <a:xfrm rot="-1030866">
            <a:off x="8417984" y="5192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5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6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7" name="文本框 45"/>
          <p:cNvSpPr txBox="1"/>
          <p:nvPr/>
        </p:nvSpPr>
        <p:spPr>
          <a:xfrm rot="-4502722">
            <a:off x="9031817" y="3327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8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9" name="文本框 47"/>
          <p:cNvSpPr txBox="1"/>
          <p:nvPr/>
        </p:nvSpPr>
        <p:spPr>
          <a:xfrm rot="-3456638">
            <a:off x="8989484" y="4536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0" name="文本框 49"/>
          <p:cNvSpPr txBox="1"/>
          <p:nvPr/>
        </p:nvSpPr>
        <p:spPr>
          <a:xfrm rot="-3180423">
            <a:off x="10809817" y="435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1" name="文本框 50"/>
          <p:cNvSpPr txBox="1"/>
          <p:nvPr/>
        </p:nvSpPr>
        <p:spPr>
          <a:xfrm rot="-3640556">
            <a:off x="9649884" y="478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2" name="文本框 51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3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4" name="文本框 34"/>
          <p:cNvSpPr txBox="1"/>
          <p:nvPr/>
        </p:nvSpPr>
        <p:spPr>
          <a:xfrm rot="8340000">
            <a:off x="6563784" y="4184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5" name="文本框 36"/>
          <p:cNvSpPr txBox="1"/>
          <p:nvPr/>
        </p:nvSpPr>
        <p:spPr>
          <a:xfrm rot="-1160763">
            <a:off x="7698317" y="2334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6" name="文本框 37"/>
          <p:cNvSpPr txBox="1"/>
          <p:nvPr/>
        </p:nvSpPr>
        <p:spPr>
          <a:xfrm rot="39237">
            <a:off x="7533217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7" name="文本框 45"/>
          <p:cNvSpPr txBox="1"/>
          <p:nvPr/>
        </p:nvSpPr>
        <p:spPr>
          <a:xfrm rot="-1160763">
            <a:off x="8445500" y="236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8" name="文本框 46"/>
          <p:cNvSpPr txBox="1"/>
          <p:nvPr/>
        </p:nvSpPr>
        <p:spPr>
          <a:xfrm rot="-1160763">
            <a:off x="8938684" y="2650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9" name="文本框 47"/>
          <p:cNvSpPr txBox="1"/>
          <p:nvPr/>
        </p:nvSpPr>
        <p:spPr>
          <a:xfrm rot="39237">
            <a:off x="9580033" y="3276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0" name="文本框 49"/>
          <p:cNvSpPr txBox="1"/>
          <p:nvPr/>
        </p:nvSpPr>
        <p:spPr>
          <a:xfrm rot="-1160763">
            <a:off x="10695517" y="2755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1" name="文本框 50"/>
          <p:cNvSpPr txBox="1"/>
          <p:nvPr/>
        </p:nvSpPr>
        <p:spPr>
          <a:xfrm rot="-1160763">
            <a:off x="9984317" y="2578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2" name="文本框 51"/>
          <p:cNvSpPr txBox="1"/>
          <p:nvPr/>
        </p:nvSpPr>
        <p:spPr>
          <a:xfrm rot="-1160763">
            <a:off x="10619317" y="3725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3" name="文本框 32"/>
          <p:cNvSpPr txBox="1"/>
          <p:nvPr/>
        </p:nvSpPr>
        <p:spPr>
          <a:xfrm rot="4190103">
            <a:off x="3685117" y="4451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4" name="文本框 34"/>
          <p:cNvSpPr txBox="1"/>
          <p:nvPr/>
        </p:nvSpPr>
        <p:spPr>
          <a:xfrm rot="8340000">
            <a:off x="5232400" y="37549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5" name="文本框 36"/>
          <p:cNvSpPr txBox="1"/>
          <p:nvPr/>
        </p:nvSpPr>
        <p:spPr>
          <a:xfrm rot="2810103">
            <a:off x="5077884" y="2307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6" name="文本框 37"/>
          <p:cNvSpPr txBox="1"/>
          <p:nvPr/>
        </p:nvSpPr>
        <p:spPr>
          <a:xfrm rot="4010103">
            <a:off x="5077884" y="30310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7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8" name="文本框 46"/>
          <p:cNvSpPr txBox="1"/>
          <p:nvPr/>
        </p:nvSpPr>
        <p:spPr>
          <a:xfrm rot="2810103">
            <a:off x="6322484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9" name="文本框 47"/>
          <p:cNvSpPr txBox="1"/>
          <p:nvPr/>
        </p:nvSpPr>
        <p:spPr>
          <a:xfrm rot="4010103">
            <a:off x="6322484" y="3350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0" name="文本框 49"/>
          <p:cNvSpPr txBox="1"/>
          <p:nvPr/>
        </p:nvSpPr>
        <p:spPr>
          <a:xfrm rot="-1160763">
            <a:off x="8299451" y="3393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1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2" name="文本框 51"/>
          <p:cNvSpPr txBox="1"/>
          <p:nvPr/>
        </p:nvSpPr>
        <p:spPr>
          <a:xfrm rot="-1160763">
            <a:off x="7465484" y="429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3" name="文本框 32"/>
          <p:cNvSpPr txBox="1"/>
          <p:nvPr/>
        </p:nvSpPr>
        <p:spPr>
          <a:xfrm rot="5400000">
            <a:off x="1515533" y="42989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4" name="文本框 34"/>
          <p:cNvSpPr txBox="1"/>
          <p:nvPr/>
        </p:nvSpPr>
        <p:spPr>
          <a:xfrm rot="8340000">
            <a:off x="2508251" y="4737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5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6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7" name="文本框 45"/>
          <p:cNvSpPr txBox="1"/>
          <p:nvPr/>
        </p:nvSpPr>
        <p:spPr>
          <a:xfrm rot="2810103">
            <a:off x="3744384" y="3659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8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9" name="文本框 47"/>
          <p:cNvSpPr txBox="1"/>
          <p:nvPr/>
        </p:nvSpPr>
        <p:spPr>
          <a:xfrm rot="5220000">
            <a:off x="929217" y="38565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0" name="文本框 49"/>
          <p:cNvSpPr txBox="1"/>
          <p:nvPr/>
        </p:nvSpPr>
        <p:spPr>
          <a:xfrm rot="4020000">
            <a:off x="3282951" y="4984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1" name="文本框 50"/>
          <p:cNvSpPr txBox="1"/>
          <p:nvPr/>
        </p:nvSpPr>
        <p:spPr>
          <a:xfrm rot="4020000">
            <a:off x="4929717" y="4483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2" name="文本框 51"/>
          <p:cNvSpPr txBox="1"/>
          <p:nvPr/>
        </p:nvSpPr>
        <p:spPr>
          <a:xfrm rot="4020000">
            <a:off x="5422900" y="47688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3" name="文本框 32"/>
          <p:cNvSpPr txBox="1"/>
          <p:nvPr/>
        </p:nvSpPr>
        <p:spPr>
          <a:xfrm rot="-880739">
            <a:off x="685800" y="3352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4" name="文本框 34"/>
          <p:cNvSpPr txBox="1"/>
          <p:nvPr/>
        </p:nvSpPr>
        <p:spPr>
          <a:xfrm rot="8340000">
            <a:off x="1672167" y="3456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5" name="文本框 36"/>
          <p:cNvSpPr txBox="1"/>
          <p:nvPr/>
        </p:nvSpPr>
        <p:spPr>
          <a:xfrm rot="4020000">
            <a:off x="2224617" y="20129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6" name="文本框 37"/>
          <p:cNvSpPr txBox="1"/>
          <p:nvPr/>
        </p:nvSpPr>
        <p:spPr>
          <a:xfrm rot="5220000">
            <a:off x="2224617" y="27368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7" name="文本框 45"/>
          <p:cNvSpPr txBox="1"/>
          <p:nvPr/>
        </p:nvSpPr>
        <p:spPr>
          <a:xfrm rot="2810103">
            <a:off x="2967567" y="2038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8" name="文本框 46"/>
          <p:cNvSpPr txBox="1"/>
          <p:nvPr/>
        </p:nvSpPr>
        <p:spPr>
          <a:xfrm rot="2810103">
            <a:off x="3460751" y="23241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9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0" name="文本框 49"/>
          <p:cNvSpPr txBox="1"/>
          <p:nvPr/>
        </p:nvSpPr>
        <p:spPr>
          <a:xfrm rot="2810103">
            <a:off x="4248151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1" name="文本框 50"/>
          <p:cNvSpPr txBox="1"/>
          <p:nvPr/>
        </p:nvSpPr>
        <p:spPr>
          <a:xfrm rot="2810103">
            <a:off x="4093633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2" name="文本框 51"/>
          <p:cNvSpPr txBox="1"/>
          <p:nvPr/>
        </p:nvSpPr>
        <p:spPr>
          <a:xfrm rot="2810103">
            <a:off x="4586817" y="34882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3" name="文本框 32"/>
          <p:cNvSpPr txBox="1"/>
          <p:nvPr/>
        </p:nvSpPr>
        <p:spPr>
          <a:xfrm rot="5400000">
            <a:off x="6328833" y="4904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4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5" name="文本框 36"/>
          <p:cNvSpPr txBox="1"/>
          <p:nvPr/>
        </p:nvSpPr>
        <p:spPr>
          <a:xfrm rot="-1160763">
            <a:off x="8316384" y="3901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6" name="文本框 37"/>
          <p:cNvSpPr txBox="1"/>
          <p:nvPr/>
        </p:nvSpPr>
        <p:spPr>
          <a:xfrm rot="39237">
            <a:off x="8316384" y="4624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7" name="文本框 45"/>
          <p:cNvSpPr txBox="1"/>
          <p:nvPr/>
        </p:nvSpPr>
        <p:spPr>
          <a:xfrm rot="-1160763">
            <a:off x="9063567" y="39306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8" name="文本框 46"/>
          <p:cNvSpPr txBox="1"/>
          <p:nvPr/>
        </p:nvSpPr>
        <p:spPr>
          <a:xfrm rot="-1160763">
            <a:off x="9556751" y="4216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9" name="文本框 47"/>
          <p:cNvSpPr txBox="1"/>
          <p:nvPr/>
        </p:nvSpPr>
        <p:spPr>
          <a:xfrm rot="39237">
            <a:off x="9139767" y="49741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0" name="文本框 49"/>
          <p:cNvSpPr txBox="1"/>
          <p:nvPr/>
        </p:nvSpPr>
        <p:spPr>
          <a:xfrm rot="-1160763">
            <a:off x="10251017" y="4603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1" name="文本框 50"/>
          <p:cNvSpPr txBox="1"/>
          <p:nvPr/>
        </p:nvSpPr>
        <p:spPr>
          <a:xfrm rot="-1160763">
            <a:off x="10189633" y="50948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2" name="文本框 51"/>
          <p:cNvSpPr txBox="1"/>
          <p:nvPr/>
        </p:nvSpPr>
        <p:spPr>
          <a:xfrm rot="-1160763">
            <a:off x="9040284" y="1528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665" dirty="0">
                <a:solidFill>
                  <a:srgbClr val="F7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7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3" name="矩形 1"/>
          <p:cNvSpPr/>
          <p:nvPr/>
        </p:nvSpPr>
        <p:spPr>
          <a:xfrm>
            <a:off x="2809875" y="1346624"/>
            <a:ext cx="8642351" cy="2553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265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鼹鼠先生赶紧骑（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qí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）着摩托车，到邮局（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jú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）去领包裹。他回家后打开包裹，看见一堆（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duī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）小颗粒，可认不出是什么东西。</a:t>
            </a:r>
            <a:endParaRPr lang="zh-CN" altLang="en-US" sz="32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1853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898" r="33295" b="9537"/>
          <a:stretch>
            <a:fillRect/>
          </a:stretch>
        </p:blipFill>
        <p:spPr>
          <a:xfrm>
            <a:off x="425662" y="434976"/>
            <a:ext cx="2125133" cy="39941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 7"/>
          <p:cNvSpPr/>
          <p:nvPr/>
        </p:nvSpPr>
        <p:spPr>
          <a:xfrm>
            <a:off x="4979670" y="1624330"/>
            <a:ext cx="955040" cy="698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标注: 线形 9"/>
          <p:cNvSpPr/>
          <p:nvPr/>
        </p:nvSpPr>
        <p:spPr>
          <a:xfrm>
            <a:off x="3570182" y="4581737"/>
            <a:ext cx="6493933" cy="1352551"/>
          </a:xfrm>
          <a:prstGeom prst="borderCallout1">
            <a:avLst>
              <a:gd name="adj1" fmla="val -6894"/>
              <a:gd name="adj2" fmla="val 40699"/>
              <a:gd name="adj3" fmla="val -169581"/>
              <a:gd name="adj4" fmla="val 33376"/>
            </a:avLst>
          </a:prstGeom>
          <a:solidFill>
            <a:srgbClr val="FFFFFF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  <a:sym typeface="+mn-ea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+mn-cs"/>
                <a:sym typeface="+mn-ea"/>
              </a:rPr>
              <a:t>说明了鼹鼠先生对包裹非常喜欢，迫切地想拿到它。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688" y="3517520"/>
            <a:ext cx="12503918" cy="35838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4157679"/>
            <a:ext cx="12190413" cy="2673298"/>
          </a:xfrm>
          <a:prstGeom prst="rect">
            <a:avLst/>
          </a:prstGeom>
          <a:effectLst>
            <a:outerShdw blurRad="228600" dist="127000" dir="16200000" rotWithShape="0">
              <a:prstClr val="black">
                <a:alpha val="15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3" t="1" b="40838"/>
          <a:stretch>
            <a:fillRect/>
          </a:stretch>
        </p:blipFill>
        <p:spPr>
          <a:xfrm>
            <a:off x="7955551" y="137"/>
            <a:ext cx="4138659" cy="4057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8390" y="97155"/>
            <a:ext cx="4359275" cy="4531360"/>
          </a:xfrm>
          <a:prstGeom prst="ellipse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13815" y="97790"/>
            <a:ext cx="1044575" cy="4639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游欣欣</a:t>
            </a:r>
            <a:endParaRPr lang="zh-CN" altLang="en-US" sz="2800" b="1" dirty="0" smtClean="0">
              <a:solidFill>
                <a:prstClr val="black">
                  <a:lumMod val="75000"/>
                  <a:lumOff val="25000"/>
                </a:prstClr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南山实验教育集团荔湾小学</a:t>
            </a:r>
            <a:endParaRPr lang="zh-CN" altLang="en-US" sz="2800"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0000">
        <p14:vortex dir="r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435610" y="46069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课文朗读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24380" y="1515110"/>
            <a:ext cx="6804025" cy="3290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鼹鼠先生拿着包裹，来到松鼠太太家。他问松鼠太太：“长颈鹿大叔寄来一个包裹，请您看看是什么东西？”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5143500" y="2476500"/>
            <a:ext cx="1905000" cy="1905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5143500" y="2857500"/>
            <a:ext cx="1905000" cy="1143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110" name="图片 3"/>
          <p:cNvPicPr>
            <a:picLocks noChangeAspect="1"/>
          </p:cNvPicPr>
          <p:nvPr/>
        </p:nvPicPr>
        <p:blipFill>
          <a:blip r:embed="rId1"/>
          <a:srcRect r="4803" b="8403"/>
          <a:stretch>
            <a:fillRect/>
          </a:stretch>
        </p:blipFill>
        <p:spPr>
          <a:xfrm>
            <a:off x="10431463" y="264478"/>
            <a:ext cx="1541462" cy="209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3175000" y="4314508"/>
            <a:ext cx="4906963" cy="13709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要有礼貌地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读出请教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别人的语气哦！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4711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95" y="2857500"/>
            <a:ext cx="2298700" cy="229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PA_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7114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1746865" y="6487795"/>
            <a:ext cx="45466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8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045" y="1944370"/>
            <a:ext cx="164655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0824" y="2476897"/>
            <a:ext cx="5761384" cy="17532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 </a:t>
            </a:r>
            <a:r>
              <a:rPr lang="zh-CN" altLang="en-US" sz="3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 </a:t>
            </a:r>
            <a:r>
              <a:rPr lang="zh-CN" altLang="zh-CN" sz="3600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zh-CN" sz="3600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松</a:t>
            </a:r>
            <a:r>
              <a:rPr lang="zh-CN" altLang="zh-CN" sz="3600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鼠太太知道长颈鹿大叔寄来的是什么吗？我们继续来读第五自然段的内容吧！</a:t>
            </a:r>
            <a:endParaRPr lang="zh-CN" altLang="zh-CN" sz="36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2660650" y="671513"/>
            <a:ext cx="2665413" cy="71913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课文朗读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5740" y="1484630"/>
            <a:ext cx="9084310" cy="2651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松鼠太太拿过来一看，里面空空的，什么也没有。原来，包裹破（</a:t>
            </a:r>
            <a:r>
              <a:rPr kumimoji="0" lang="en-US" altLang="zh-CN" sz="3200" b="1" i="0" u="none" strike="noStrike" kern="1200" cap="none" spc="0" normalizeH="0" baseline="0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p</a:t>
            </a:r>
            <a:r>
              <a:rPr kumimoji="0" lang="en-US" altLang="zh-CN" sz="3200" b="1" i="0" u="none" strike="noStrike" kern="1200" cap="none" spc="0" normalizeH="0" baseline="0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ò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）了，里面的东西不见了。看来都漏（</a:t>
            </a:r>
            <a:r>
              <a:rPr kumimoji="0" lang="en-US" altLang="zh-CN" sz="3200" b="1" i="0" u="none" strike="noStrike" kern="1200" cap="none" spc="0" normalizeH="0" baseline="0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lòu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）在来时的路上啦！鼹鼠先生很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懊丧（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ào sànɡ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9462" name="矩形 5"/>
          <p:cNvSpPr/>
          <p:nvPr/>
        </p:nvSpPr>
        <p:spPr>
          <a:xfrm>
            <a:off x="2418715" y="4300855"/>
            <a:ext cx="7197725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怎样的心情是懊丧呢？你能不能读出来呢？</a:t>
            </a:r>
            <a:endParaRPr lang="zh-CN" altLang="en-US" sz="3200" b="1" dirty="0">
              <a:solidFill>
                <a:srgbClr val="00B0F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20132" y="6629400"/>
            <a:ext cx="1219200" cy="10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  <a:alpha val="0"/>
                  </a:schemeClr>
                </a:solidFill>
                <a:effectLst/>
                <a:uLnTx/>
                <a:uFillTx/>
                <a:latin typeface="优教通专用字体logo" panose="02000500000000000000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  <a:alpha val="0"/>
                </a:schemeClr>
              </a:solidFill>
              <a:effectLst/>
              <a:uLnTx/>
              <a:uFillTx/>
              <a:latin typeface="优教通专用字体logo" panose="02000500000000000000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3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5288" y="76200"/>
            <a:ext cx="4762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78286" y="223894"/>
            <a:ext cx="1866667" cy="8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 3"/>
          <p:cNvSpPr/>
          <p:nvPr/>
        </p:nvSpPr>
        <p:spPr>
          <a:xfrm>
            <a:off x="4873054" y="760491"/>
            <a:ext cx="1964599" cy="1159997"/>
          </a:xfrm>
          <a:prstGeom prst="cloud">
            <a:avLst/>
          </a:prstGeom>
          <a:noFill/>
          <a:ln>
            <a:solidFill>
              <a:srgbClr val="F381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30560" y="1034459"/>
            <a:ext cx="136706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3819F"/>
                </a:solidFill>
                <a:latin typeface="楷体_GB2312" panose="02010609030101010101" charset="-122"/>
                <a:ea typeface="楷体_GB2312" panose="02010609030101010101" charset="-122"/>
                <a:cs typeface="+mj-cs"/>
              </a:rPr>
              <a:t>懊丧</a:t>
            </a:r>
            <a:endParaRPr lang="zh-CN" altLang="en-US" sz="4000" b="1" dirty="0">
              <a:solidFill>
                <a:srgbClr val="F3819F"/>
              </a:solidFill>
              <a:latin typeface="楷体_GB2312" panose="02010609030101010101" charset="-122"/>
              <a:ea typeface="楷体_GB2312" panose="02010609030101010101" charset="-122"/>
              <a:cs typeface="+mj-cs"/>
            </a:endParaRPr>
          </a:p>
        </p:txBody>
      </p:sp>
      <p:pic>
        <p:nvPicPr>
          <p:cNvPr id="6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898" r="33295" b="9537"/>
          <a:stretch>
            <a:fillRect/>
          </a:stretch>
        </p:blipFill>
        <p:spPr>
          <a:xfrm>
            <a:off x="1836936" y="2254985"/>
            <a:ext cx="2125133" cy="39941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7474306" y="1285489"/>
            <a:ext cx="3121263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懊恼、沮丧、不开心</a:t>
            </a:r>
            <a:endParaRPr lang="en-US" altLang="zh-CN" sz="2400" dirty="0" smtClean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en-US" altLang="zh-CN" sz="2400" b="1" dirty="0" smtClean="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</a:rPr>
              <a:t>因</a:t>
            </a: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</a:rPr>
              <a:t>事情不如意而情绪低落，精神不振</a:t>
            </a:r>
            <a:r>
              <a:rPr lang="zh-CN" altLang="en-US" sz="2400" dirty="0">
                <a:latin typeface="楷体_GB2312" panose="02010609030101010101" charset="-122"/>
                <a:ea typeface="楷体_GB2312" panose="02010609030101010101" charset="-122"/>
              </a:rPr>
              <a:t>。</a:t>
            </a:r>
            <a:endParaRPr lang="zh-CN" altLang="en-US" sz="2400" dirty="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2400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3865" y="4108450"/>
            <a:ext cx="5240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试</a:t>
            </a:r>
            <a:r>
              <a:rPr lang="zh-CN" altLang="en-US" sz="2400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着用“因为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……</a:t>
            </a:r>
            <a:r>
              <a:rPr lang="zh-CN" altLang="en-US" sz="2400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所以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……</a:t>
            </a:r>
            <a:r>
              <a:rPr lang="zh-CN" altLang="en-US" sz="2400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”来回答。</a:t>
            </a:r>
            <a:endParaRPr lang="zh-CN" altLang="en-US" sz="2400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73054" y="3340380"/>
            <a:ext cx="1091692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dirty="0">
                <a:solidFill>
                  <a:srgbClr val="7030A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鼹鼠先生因为什么而懊丧？</a:t>
            </a:r>
            <a:endParaRPr lang="zh-CN" altLang="en-US" sz="4400" dirty="0">
              <a:solidFill>
                <a:srgbClr val="7030A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99990" y="4968875"/>
            <a:ext cx="60871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因为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包裹破了，里面的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东西都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漏在来时的路上啦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！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所以鼹鼠先生很懊丧。</a:t>
            </a:r>
            <a:endParaRPr lang="zh-CN" altLang="en-US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570" y="1691005"/>
            <a:ext cx="164655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97275" y="1874520"/>
            <a:ext cx="7546340" cy="34150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 </a:t>
            </a:r>
            <a:r>
              <a:rPr lang="zh-CN" altLang="en-US" sz="3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 </a:t>
            </a:r>
            <a:r>
              <a:rPr lang="zh-CN" altLang="zh-CN" sz="3600" dirty="0">
                <a:latin typeface="楷体_GB2312" panose="02010609030101010101" charset="-122"/>
                <a:ea typeface="楷体_GB2312" panose="02010609030101010101" charset="-122"/>
              </a:rPr>
              <a:t> （          ）</a:t>
            </a:r>
            <a:r>
              <a:rPr lang="zh-CN" altLang="zh-CN" sz="3600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为（       ）送来了（          ）寄来的包裹单。鼹鼠先生不</a:t>
            </a:r>
            <a:r>
              <a:rPr lang="zh-CN" altLang="zh-CN" sz="3600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认识包裹里的小颗粒，于是去问（        ），结果发现包裹破了，小颗粒漏在了来时的路上。于是（        ）很懊丧。</a:t>
            </a:r>
            <a:endParaRPr lang="zh-CN" altLang="zh-CN" sz="3600" dirty="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1745" y="1874520"/>
            <a:ext cx="2752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 u="sng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邮递员黄狗</a:t>
            </a:r>
            <a:endParaRPr lang="zh-CN" altLang="zh-CN" sz="3600" u="sng" dirty="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20125" y="1874520"/>
            <a:ext cx="2380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 u="sng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鼹鼠先生</a:t>
            </a:r>
            <a:endParaRPr lang="zh-CN" altLang="zh-CN" sz="3600" u="sng" dirty="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52745" y="2420620"/>
            <a:ext cx="2468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3600" u="sng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长颈鹿大叔</a:t>
            </a:r>
            <a:endParaRPr lang="zh-CN" altLang="zh-CN" sz="3600" u="sng" dirty="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63540" y="3526155"/>
            <a:ext cx="24580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u="sng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松鼠太太</a:t>
            </a:r>
            <a:endParaRPr lang="zh-CN" altLang="zh-CN" sz="3600" u="sng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59300" y="465963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600" u="sng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鼹鼠先生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作业</a:t>
            </a:r>
            <a:endParaRPr lang="zh-CN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2539365" y="3106420"/>
            <a:ext cx="7113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登录一起作业网完成其他学习任务。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6465" y="541020"/>
            <a:ext cx="10515600" cy="1325563"/>
          </a:xfrm>
        </p:spPr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29735" y="2498725"/>
            <a:ext cx="4581525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15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谢谢！</a:t>
            </a:r>
            <a:endParaRPr lang="zh-CN" altLang="en-US" sz="115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21407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13510" y="1759268"/>
            <a:ext cx="9144000" cy="2387600"/>
          </a:xfrm>
        </p:spPr>
        <p:txBody>
          <a:bodyPr/>
          <a:lstStyle/>
          <a:p>
            <a:r>
              <a:rPr lang="en-US" altLang="zh-CN" sz="7200" dirty="0">
                <a:latin typeface="楷体_GB2312" panose="02010609030101010101" charset="-122"/>
                <a:ea typeface="楷体_GB2312" panose="02010609030101010101" charset="-122"/>
              </a:rPr>
              <a:t>3. </a:t>
            </a:r>
            <a:r>
              <a:rPr lang="zh-CN" altLang="en-US" sz="7200" dirty="0">
                <a:latin typeface="楷体_GB2312" panose="02010609030101010101" charset="-122"/>
                <a:ea typeface="楷体_GB2312" panose="02010609030101010101" charset="-122"/>
              </a:rPr>
              <a:t>开满鲜花</a:t>
            </a:r>
            <a:r>
              <a:rPr lang="zh-CN" altLang="en-US" sz="72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的</a:t>
            </a:r>
            <a:r>
              <a:rPr lang="zh-CN" altLang="en-US" sz="7200" dirty="0">
                <a:latin typeface="楷体_GB2312" panose="02010609030101010101" charset="-122"/>
                <a:ea typeface="楷体_GB2312" panose="02010609030101010101" charset="-122"/>
              </a:rPr>
              <a:t>小路</a:t>
            </a:r>
            <a:endParaRPr lang="zh-CN" altLang="en-US" sz="72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92865" y="6233795"/>
            <a:ext cx="45466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1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AutoShape 2" descr="http://img4.imgtn.bdimg.com/it/u=2451714207,169946809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椭圆形标注 5"/>
          <p:cNvSpPr/>
          <p:nvPr/>
        </p:nvSpPr>
        <p:spPr>
          <a:xfrm>
            <a:off x="7517404" y="2063381"/>
            <a:ext cx="988541" cy="88968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82560" y="2030730"/>
            <a:ext cx="3854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轻声读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fImage109679158467.png"/>
          <p:cNvPicPr preferRelativeResize="0"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0604" y="1386550"/>
            <a:ext cx="2489200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2035175" y="2443163"/>
            <a:ext cx="2085975" cy="742950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2418080" y="671195"/>
            <a:ext cx="7242810" cy="2514600"/>
          </a:xfrm>
          <a:prstGeom prst="roundRect">
            <a:avLst>
              <a:gd name="adj" fmla="val 5801"/>
            </a:avLst>
          </a:prstGeom>
          <a:solidFill>
            <a:srgbClr val="FFFFFF"/>
          </a:solidFill>
          <a:ln w="57150" cap="flat">
            <a:solidFill>
              <a:srgbClr val="F69D2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2544763" y="1416050"/>
            <a:ext cx="207962" cy="207963"/>
          </a:xfrm>
          <a:prstGeom prst="ellipse">
            <a:avLst/>
          </a:prstGeom>
          <a:noFill/>
          <a:ln w="28575" cap="flat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859534" y="2102155"/>
            <a:ext cx="630936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ko-KR" altLang="en-US" sz="4000" b="1" dirty="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你有什么方法记住“鲜”？</a:t>
            </a:r>
            <a:endParaRPr lang="ko-KR" altLang="en-US" sz="3200" b="1" dirty="0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3005076" y="930439"/>
            <a:ext cx="1624012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ko-KR" altLang="en-US" sz="8000" b="1" dirty="0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</a:rPr>
              <a:t>鲜</a:t>
            </a:r>
            <a:endParaRPr lang="ko-KR" altLang="en-US" sz="8000" b="1" dirty="0">
              <a:solidFill>
                <a:schemeClr val="accent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922533" y="4289261"/>
            <a:ext cx="426974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ko-KR" altLang="en-US" sz="40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加一加：鱼+羊=鲜</a:t>
            </a:r>
            <a:endParaRPr lang="ko-KR" altLang="en-US" sz="4000" b="1" dirty="0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r>
              <a:rPr lang="ko-KR" altLang="en-US" sz="40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顺口溜：鱼羊鲜</a:t>
            </a:r>
            <a:endParaRPr lang="ko-KR" altLang="en-US" sz="4000" b="1" dirty="0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+mn-cs"/>
              </a:rPr>
              <a:t>鲜</a:t>
            </a:r>
            <a:r>
              <a:rPr lang="zh-CN" altLang="en-US" sz="72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 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</a:rPr>
              <a:t>xi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ā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en-US" altLang="zh-CN" sz="7200" b="1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charset="-122"/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5210" y="3121084"/>
            <a:ext cx="5162309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鲜</a:t>
            </a:r>
            <a:r>
              <a:rPr lang="zh-CN" altLang="en-US" sz="72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  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+mj-ea"/>
                <a:cs typeface="+mj-cs"/>
                <a:sym typeface="+mn-ea"/>
              </a:rPr>
              <a:t>xiǎn</a:t>
            </a:r>
            <a:endParaRPr lang="en-US" altLang="zh-CN" sz="7200" b="1" dirty="0" smtClean="0">
              <a:solidFill>
                <a:srgbClr val="FF0000"/>
              </a:solidFill>
              <a:latin typeface="宋体" panose="02010600030101010101" pitchFamily="2" charset="-122"/>
              <a:ea typeface="+mj-ea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9505" y="4937760"/>
            <a:ext cx="20262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少</a:t>
            </a:r>
            <a:endParaRPr lang="zh-CN" altLang="en-US" sz="4400" b="1" dirty="0" smtClean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2516" y="2121942"/>
            <a:ext cx="153750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1">
                    <a:lumMod val="7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海鲜</a:t>
            </a:r>
            <a:endParaRPr lang="zh-CN" altLang="en-US" sz="4400" b="1" dirty="0" smtClean="0">
              <a:solidFill>
                <a:schemeClr val="accent1">
                  <a:lumMod val="7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13455" y="2122170"/>
            <a:ext cx="15373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1">
                    <a:lumMod val="7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新鲜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45677" y="2122248"/>
            <a:ext cx="153750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1">
                    <a:lumMod val="7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鲜美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57898" y="2122353"/>
            <a:ext cx="153750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1">
                    <a:lumMod val="7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鲜艳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81643" y="4415097"/>
            <a:ext cx="259684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 smtClean="0">
                <a:solidFill>
                  <a:schemeClr val="accent1">
                    <a:lumMod val="7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鲜为人知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82162" y="5571609"/>
            <a:ext cx="153750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 smtClean="0">
                <a:solidFill>
                  <a:schemeClr val="accent1">
                    <a:lumMod val="7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鲜见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鲜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621655" y="1355090"/>
            <a:ext cx="6054725" cy="4766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" y="1355725"/>
            <a:ext cx="5620385" cy="4766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朗读课文，扫清障碍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18765" y="2244012"/>
            <a:ext cx="83121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en-US" altLang="zh-CN" sz="3600" dirty="0"/>
              <a:t>  </a:t>
            </a:r>
            <a:r>
              <a:rPr lang="zh-CN" altLang="zh-CN" sz="3600" dirty="0">
                <a:latin typeface="楷体_GB2312" panose="02010609030101010101" charset="-122"/>
                <a:ea typeface="楷体_GB2312" panose="02010609030101010101" charset="-122"/>
              </a:rPr>
              <a:t>大声朗读课文，读准字音，读通句子，遇到不认识的字把它圈出来，遇到难读的句子多读几遍。</a:t>
            </a:r>
            <a:endParaRPr lang="zh-CN" altLang="zh-CN" sz="36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00885"/>
            <a:ext cx="1717675" cy="2651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31135" y="4652010"/>
            <a:ext cx="81432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600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</a:t>
            </a:r>
            <a:r>
              <a:rPr lang="zh-CN" altLang="zh-CN" sz="3600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课文一共</a:t>
            </a:r>
            <a:r>
              <a:rPr lang="zh-CN" altLang="en-US" sz="3600" b="1" u="sng" dirty="0" smtClean="0">
                <a:latin typeface="黑体" panose="02010600030101010101" charset="-122"/>
                <a:ea typeface="黑体" panose="02010600030101010101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zh-CN" altLang="zh-CN" sz="3600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个自然段。我会给每个自然段标上序号。</a:t>
            </a:r>
            <a:r>
              <a:rPr lang="en-US" altLang="zh-CN" b="1" dirty="0" smtClean="0">
                <a:latin typeface="黑体" panose="02010600030101010101" charset="-122"/>
                <a:ea typeface="黑体" panose="02010600030101010101" charset="-122"/>
                <a:cs typeface="楷体" panose="02010609060101010101" pitchFamily="49" charset="-122"/>
                <a:sym typeface="+mn-ea"/>
              </a:rPr>
              <a:t>  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269" y="4652030"/>
            <a:ext cx="598170" cy="62230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p>
            <a:pPr algn="ctr"/>
            <a:r>
              <a:rPr lang="en-US" altLang="zh-CN" sz="3600" b="1" dirty="0" smtClean="0">
                <a:ln w="0"/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12</a:t>
            </a:r>
            <a:endParaRPr lang="en-US" altLang="zh-CN" sz="3600" b="1" dirty="0" smtClean="0">
              <a:ln w="0"/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Group 34"/>
          <p:cNvGrpSpPr/>
          <p:nvPr/>
        </p:nvGrpSpPr>
        <p:grpSpPr>
          <a:xfrm>
            <a:off x="-80010" y="0"/>
            <a:ext cx="12272010" cy="6858000"/>
            <a:chOff x="0" y="0"/>
            <a:chExt cx="5760" cy="4320"/>
          </a:xfrm>
        </p:grpSpPr>
        <p:grpSp>
          <p:nvGrpSpPr>
            <p:cNvPr id="16404" name="Group 10"/>
            <p:cNvGrpSpPr/>
            <p:nvPr/>
          </p:nvGrpSpPr>
          <p:grpSpPr>
            <a:xfrm>
              <a:off x="0" y="0"/>
              <a:ext cx="5760" cy="4320"/>
              <a:chOff x="204" y="663"/>
              <a:chExt cx="3025" cy="2711"/>
            </a:xfrm>
          </p:grpSpPr>
          <p:pic>
            <p:nvPicPr>
              <p:cNvPr id="16428" name="Picture 4" descr="W020080709350647103256"/>
              <p:cNvPicPr>
                <a:picLocks noChangeAspect="1"/>
              </p:cNvPicPr>
              <p:nvPr/>
            </p:nvPicPr>
            <p:blipFill>
              <a:blip r:embed="rId1"/>
              <a:srcRect l="7556" t="23650" r="8417" b="25867"/>
              <a:stretch>
                <a:fillRect/>
              </a:stretch>
            </p:blipFill>
            <p:spPr>
              <a:xfrm>
                <a:off x="204" y="663"/>
                <a:ext cx="3025" cy="271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29" name="Picture 5" descr="W020080709350647103256"/>
              <p:cNvPicPr>
                <a:picLocks noChangeAspect="1"/>
              </p:cNvPicPr>
              <p:nvPr/>
            </p:nvPicPr>
            <p:blipFill>
              <a:blip r:embed="rId1"/>
              <a:srcRect l="72055" t="50688" r="8417" b="31564"/>
              <a:stretch>
                <a:fillRect/>
              </a:stretch>
            </p:blipFill>
            <p:spPr>
              <a:xfrm>
                <a:off x="2018" y="1298"/>
                <a:ext cx="1180" cy="68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30" name="Picture 6" descr="W020080709350647103256"/>
              <p:cNvPicPr>
                <a:picLocks noChangeAspect="1"/>
              </p:cNvPicPr>
              <p:nvPr/>
            </p:nvPicPr>
            <p:blipFill>
              <a:blip r:embed="rId1"/>
              <a:srcRect l="72055" t="50688" r="8417" b="31564"/>
              <a:stretch>
                <a:fillRect/>
              </a:stretch>
            </p:blipFill>
            <p:spPr>
              <a:xfrm>
                <a:off x="385" y="1979"/>
                <a:ext cx="635" cy="36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31" name="Picture 7" descr="W020080709350647103256"/>
              <p:cNvPicPr>
                <a:picLocks noChangeAspect="1"/>
              </p:cNvPicPr>
              <p:nvPr/>
            </p:nvPicPr>
            <p:blipFill>
              <a:blip r:embed="rId1"/>
              <a:srcRect l="72055" t="50688" r="8417" b="31564"/>
              <a:stretch>
                <a:fillRect/>
              </a:stretch>
            </p:blipFill>
            <p:spPr>
              <a:xfrm>
                <a:off x="1338" y="1071"/>
                <a:ext cx="703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32" name="Picture 8" descr="W020080709350647103256"/>
              <p:cNvPicPr>
                <a:picLocks noChangeAspect="1"/>
              </p:cNvPicPr>
              <p:nvPr/>
            </p:nvPicPr>
            <p:blipFill>
              <a:blip r:embed="rId1"/>
              <a:srcRect l="72055" t="50688" r="8417" b="31564"/>
              <a:stretch>
                <a:fillRect/>
              </a:stretch>
            </p:blipFill>
            <p:spPr>
              <a:xfrm>
                <a:off x="975" y="2296"/>
                <a:ext cx="1089" cy="5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33" name="Picture 9" descr="W020080709350647103256"/>
              <p:cNvPicPr>
                <a:picLocks noChangeAspect="1"/>
              </p:cNvPicPr>
              <p:nvPr/>
            </p:nvPicPr>
            <p:blipFill>
              <a:blip r:embed="rId1"/>
              <a:srcRect l="72055" t="50688" r="8417" b="31564"/>
              <a:stretch>
                <a:fillRect/>
              </a:stretch>
            </p:blipFill>
            <p:spPr>
              <a:xfrm>
                <a:off x="204" y="1525"/>
                <a:ext cx="499" cy="40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6405" name="Rectangle 11"/>
            <p:cNvSpPr/>
            <p:nvPr/>
          </p:nvSpPr>
          <p:spPr>
            <a:xfrm>
              <a:off x="4105" y="119"/>
              <a:ext cx="363" cy="136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rgbClr val="FF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06" name="Rectangle 12"/>
            <p:cNvSpPr/>
            <p:nvPr/>
          </p:nvSpPr>
          <p:spPr>
            <a:xfrm>
              <a:off x="3878" y="3339"/>
              <a:ext cx="181" cy="182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rgbClr val="FF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07" name="Rectangle 13"/>
            <p:cNvSpPr/>
            <p:nvPr/>
          </p:nvSpPr>
          <p:spPr>
            <a:xfrm>
              <a:off x="3923" y="2614"/>
              <a:ext cx="182" cy="181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rgbClr val="FF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08" name="Rectangle 14"/>
            <p:cNvSpPr/>
            <p:nvPr/>
          </p:nvSpPr>
          <p:spPr>
            <a:xfrm>
              <a:off x="3198" y="2115"/>
              <a:ext cx="226" cy="136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rgbClr val="FF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09" name="Rectangle 15"/>
            <p:cNvSpPr/>
            <p:nvPr/>
          </p:nvSpPr>
          <p:spPr>
            <a:xfrm>
              <a:off x="2154" y="1842"/>
              <a:ext cx="318" cy="182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rgbClr val="FF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10" name="Rectangle 16"/>
            <p:cNvSpPr/>
            <p:nvPr/>
          </p:nvSpPr>
          <p:spPr>
            <a:xfrm>
              <a:off x="1202" y="1434"/>
              <a:ext cx="181" cy="227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rgbClr val="FF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11" name="Rectangle 17"/>
            <p:cNvSpPr/>
            <p:nvPr/>
          </p:nvSpPr>
          <p:spPr>
            <a:xfrm>
              <a:off x="1066" y="709"/>
              <a:ext cx="272" cy="181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rgbClr val="FF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12" name="Rectangle 18"/>
            <p:cNvSpPr/>
            <p:nvPr/>
          </p:nvSpPr>
          <p:spPr>
            <a:xfrm>
              <a:off x="1837" y="210"/>
              <a:ext cx="363" cy="136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rgbClr val="FF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13" name="Rectangle 19"/>
            <p:cNvSpPr/>
            <p:nvPr/>
          </p:nvSpPr>
          <p:spPr>
            <a:xfrm>
              <a:off x="2971" y="119"/>
              <a:ext cx="363" cy="181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rgbClr val="FF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14" name="Rectangle 20"/>
            <p:cNvSpPr/>
            <p:nvPr/>
          </p:nvSpPr>
          <p:spPr>
            <a:xfrm>
              <a:off x="1882" y="3748"/>
              <a:ext cx="227" cy="136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rgbClr val="FF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15" name="Rectangle 21"/>
            <p:cNvSpPr/>
            <p:nvPr/>
          </p:nvSpPr>
          <p:spPr>
            <a:xfrm>
              <a:off x="2971" y="3793"/>
              <a:ext cx="272" cy="136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rgbClr val="FFFF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16" name="Rectangle 22"/>
            <p:cNvSpPr/>
            <p:nvPr/>
          </p:nvSpPr>
          <p:spPr>
            <a:xfrm>
              <a:off x="4740" y="119"/>
              <a:ext cx="227" cy="136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rgbClr val="CCE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17" name="Rectangle 23"/>
            <p:cNvSpPr/>
            <p:nvPr/>
          </p:nvSpPr>
          <p:spPr>
            <a:xfrm>
              <a:off x="3515" y="3612"/>
              <a:ext cx="227" cy="136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rgbClr val="CCE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18" name="Rectangle 24"/>
            <p:cNvSpPr/>
            <p:nvPr/>
          </p:nvSpPr>
          <p:spPr>
            <a:xfrm>
              <a:off x="4014" y="2976"/>
              <a:ext cx="227" cy="182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rgbClr val="CCE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19" name="Rectangle 25"/>
            <p:cNvSpPr/>
            <p:nvPr/>
          </p:nvSpPr>
          <p:spPr>
            <a:xfrm>
              <a:off x="3651" y="2341"/>
              <a:ext cx="227" cy="182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rgbClr val="CCE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20" name="Rectangle 26"/>
            <p:cNvSpPr/>
            <p:nvPr/>
          </p:nvSpPr>
          <p:spPr>
            <a:xfrm>
              <a:off x="2699" y="1979"/>
              <a:ext cx="227" cy="136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rgbClr val="CCE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21" name="Rectangle 27"/>
            <p:cNvSpPr/>
            <p:nvPr/>
          </p:nvSpPr>
          <p:spPr>
            <a:xfrm>
              <a:off x="1610" y="1706"/>
              <a:ext cx="272" cy="136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rgbClr val="CCE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22" name="Rectangle 28"/>
            <p:cNvSpPr/>
            <p:nvPr/>
          </p:nvSpPr>
          <p:spPr>
            <a:xfrm>
              <a:off x="975" y="1026"/>
              <a:ext cx="227" cy="272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rgbClr val="CCE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23" name="Rectangle 29"/>
            <p:cNvSpPr/>
            <p:nvPr/>
          </p:nvSpPr>
          <p:spPr>
            <a:xfrm>
              <a:off x="2426" y="164"/>
              <a:ext cx="227" cy="136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rgbClr val="CCE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24" name="Rectangle 30"/>
            <p:cNvSpPr/>
            <p:nvPr/>
          </p:nvSpPr>
          <p:spPr>
            <a:xfrm>
              <a:off x="1383" y="436"/>
              <a:ext cx="227" cy="136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rgbClr val="CCE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25" name="Rectangle 31"/>
            <p:cNvSpPr/>
            <p:nvPr/>
          </p:nvSpPr>
          <p:spPr>
            <a:xfrm>
              <a:off x="3560" y="119"/>
              <a:ext cx="227" cy="136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rgbClr val="CCE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26" name="Rectangle 32"/>
            <p:cNvSpPr/>
            <p:nvPr/>
          </p:nvSpPr>
          <p:spPr>
            <a:xfrm>
              <a:off x="2472" y="3838"/>
              <a:ext cx="227" cy="136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rgbClr val="CCE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427" name="Rectangle 33"/>
            <p:cNvSpPr/>
            <p:nvPr/>
          </p:nvSpPr>
          <p:spPr>
            <a:xfrm>
              <a:off x="1338" y="3566"/>
              <a:ext cx="227" cy="136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rgbClr val="CCE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zh-CN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93222" name="Rectangle 38"/>
          <p:cNvSpPr/>
          <p:nvPr/>
        </p:nvSpPr>
        <p:spPr>
          <a:xfrm>
            <a:off x="3503613" y="5084763"/>
            <a:ext cx="719137" cy="792162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邮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93225" name="Rectangle 41"/>
          <p:cNvSpPr/>
          <p:nvPr/>
        </p:nvSpPr>
        <p:spPr>
          <a:xfrm>
            <a:off x="5591175" y="5803900"/>
            <a:ext cx="719138" cy="792163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裹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93226" name="Rectangle 42"/>
          <p:cNvSpPr/>
          <p:nvPr/>
        </p:nvSpPr>
        <p:spPr>
          <a:xfrm>
            <a:off x="7464425" y="5229225"/>
            <a:ext cx="719138" cy="792163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局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93227" name="Rectangle 43"/>
          <p:cNvSpPr/>
          <p:nvPr/>
        </p:nvSpPr>
        <p:spPr>
          <a:xfrm>
            <a:off x="7680325" y="4221163"/>
            <a:ext cx="719138" cy="792162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堆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93228" name="Rectangle 44"/>
          <p:cNvSpPr/>
          <p:nvPr/>
        </p:nvSpPr>
        <p:spPr>
          <a:xfrm>
            <a:off x="5808663" y="3070225"/>
            <a:ext cx="719137" cy="792163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破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93229" name="Rectangle 45"/>
          <p:cNvSpPr/>
          <p:nvPr/>
        </p:nvSpPr>
        <p:spPr>
          <a:xfrm>
            <a:off x="4872038" y="2852738"/>
            <a:ext cx="719137" cy="792162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漏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93230" name="Rectangle 46"/>
          <p:cNvSpPr/>
          <p:nvPr/>
        </p:nvSpPr>
        <p:spPr>
          <a:xfrm>
            <a:off x="3937000" y="2565400"/>
            <a:ext cx="719138" cy="792163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懊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93231" name="Rectangle 47"/>
          <p:cNvSpPr/>
          <p:nvPr/>
        </p:nvSpPr>
        <p:spPr>
          <a:xfrm>
            <a:off x="3071813" y="2060575"/>
            <a:ext cx="719137" cy="792163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丧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93232" name="Rectangle 48"/>
          <p:cNvSpPr/>
          <p:nvPr/>
        </p:nvSpPr>
        <p:spPr>
          <a:xfrm>
            <a:off x="3000375" y="814388"/>
            <a:ext cx="719138" cy="792162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啊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93233" name="Rectangle 49"/>
          <p:cNvSpPr/>
          <p:nvPr/>
        </p:nvSpPr>
        <p:spPr>
          <a:xfrm>
            <a:off x="4152900" y="239713"/>
            <a:ext cx="719138" cy="792162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猬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93234" name="Rectangle 50"/>
          <p:cNvSpPr/>
          <p:nvPr/>
        </p:nvSpPr>
        <p:spPr>
          <a:xfrm>
            <a:off x="5232400" y="0"/>
            <a:ext cx="719138" cy="792163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绚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93235" name="Rectangle 51"/>
          <p:cNvSpPr/>
          <p:nvPr/>
        </p:nvSpPr>
        <p:spPr>
          <a:xfrm>
            <a:off x="7032625" y="0"/>
            <a:ext cx="719138" cy="792163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籽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93236" name="Rectangle 52"/>
          <p:cNvSpPr/>
          <p:nvPr/>
        </p:nvSpPr>
        <p:spPr>
          <a:xfrm>
            <a:off x="8904288" y="0"/>
            <a:ext cx="719137" cy="792163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礼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pic>
        <p:nvPicPr>
          <p:cNvPr id="16400" name="Picture 67" descr="蜜蜂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1547813" cy="1185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38"/>
          <p:cNvSpPr/>
          <p:nvPr/>
        </p:nvSpPr>
        <p:spPr>
          <a:xfrm>
            <a:off x="4440238" y="5732463"/>
            <a:ext cx="719137" cy="792162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递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" name="Rectangle 41"/>
          <p:cNvSpPr/>
          <p:nvPr/>
        </p:nvSpPr>
        <p:spPr>
          <a:xfrm>
            <a:off x="6672263" y="5589588"/>
            <a:ext cx="719137" cy="792162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寄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4" name="Rectangle 41"/>
          <p:cNvSpPr/>
          <p:nvPr/>
        </p:nvSpPr>
        <p:spPr>
          <a:xfrm>
            <a:off x="6745288" y="3268663"/>
            <a:ext cx="719137" cy="792162"/>
          </a:xfrm>
          <a:prstGeom prst="rect">
            <a:avLst/>
          </a:prstGeom>
          <a:solidFill>
            <a:srgbClr val="339966"/>
          </a:solidFill>
          <a:ln w="381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charset="-122"/>
              </a:rPr>
              <a:t>粒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34130" y="1993900"/>
            <a:ext cx="14973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sànɡ</a:t>
            </a:r>
            <a:endParaRPr lang="en-US" altLang="zh-CN" sz="2800" b="1" dirty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32400" y="908050"/>
            <a:ext cx="12192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xuàn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72760" y="5272405"/>
            <a:ext cx="10668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ɡuǒ</a:t>
            </a:r>
            <a:endParaRPr lang="zh-CN" altLang="en-US" sz="2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3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32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32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32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932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932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932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932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932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93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932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93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93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93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932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93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93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93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93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93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932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93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500" fill="hold"/>
                                        <p:tgtEl>
                                          <p:spTgt spid="932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932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932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32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932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0" dur="500" fill="hold"/>
                                        <p:tgtEl>
                                          <p:spTgt spid="932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1" dur="500" fill="hold"/>
                                        <p:tgtEl>
                                          <p:spTgt spid="932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932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932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7" dur="5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8" dur="5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9" dur="5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932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4" dur="500" fill="hold"/>
                                        <p:tgtEl>
                                          <p:spTgt spid="932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5" dur="500" fill="hold"/>
                                        <p:tgtEl>
                                          <p:spTgt spid="932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6" dur="500" fill="hold"/>
                                        <p:tgtEl>
                                          <p:spTgt spid="932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932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1" dur="500" fill="hold"/>
                                        <p:tgtEl>
                                          <p:spTgt spid="932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932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932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199925" s="0" l="0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932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22" grpId="0" animBg="1"/>
      <p:bldP spid="93222" grpId="1" animBg="1"/>
      <p:bldP spid="93222" grpId="2" animBg="1"/>
      <p:bldP spid="93222" grpId="3" animBg="1"/>
      <p:bldP spid="93222" grpId="4" animBg="1"/>
      <p:bldP spid="93222" grpId="5" animBg="1"/>
      <p:bldP spid="93222" grpId="6" bldLvl="0" animBg="1"/>
      <p:bldP spid="93225" grpId="0" bldLvl="0" animBg="1"/>
      <p:bldP spid="93226" grpId="0" bldLvl="0" animBg="1"/>
      <p:bldP spid="93227" grpId="0" bldLvl="0" animBg="1"/>
      <p:bldP spid="93228" grpId="0" bldLvl="0" animBg="1"/>
      <p:bldP spid="93229" grpId="0" bldLvl="0" animBg="1"/>
      <p:bldP spid="93230" grpId="0" bldLvl="0" animBg="1"/>
      <p:bldP spid="93231" grpId="0" bldLvl="0" animBg="1"/>
      <p:bldP spid="93232" grpId="0" bldLvl="0" animBg="1"/>
      <p:bldP spid="93233" grpId="0" bldLvl="0" animBg="1"/>
      <p:bldP spid="93234" grpId="0" bldLvl="0" animBg="1"/>
      <p:bldP spid="93235" grpId="0" bldLvl="0" animBg="1"/>
      <p:bldP spid="93236" grpId="0" bldLvl="0" animBg="1"/>
      <p:bldP spid="2" grpId="0" animBg="1"/>
      <p:bldP spid="2" grpId="1" bldLvl="0" animBg="1"/>
      <p:bldP spid="3" grpId="0" bldLvl="0" animBg="1"/>
      <p:bldP spid="4" grpId="0" bldLvl="0" animBg="1"/>
      <p:bldP spid="5" grpId="0"/>
      <p:bldP spid="5" grpId="1"/>
      <p:bldP spid="6" grpId="0"/>
      <p:bldP spid="10" grpId="0"/>
      <p:bldP spid="6" grpId="1"/>
      <p:bldP spid="10" grpId="1"/>
    </p:bldLst>
  </p:timing>
</p:sld>
</file>

<file path=ppt/tags/tag1.xml><?xml version="1.0" encoding="utf-8"?>
<p:tagLst xmlns:p="http://schemas.openxmlformats.org/presentationml/2006/main">
  <p:tag name="REFSHAPE" val="304321948"/>
  <p:tag name="KSO_WM_UNIT_PLACING_PICTURE_USER_VIEWPORT" val="{&quot;height&quot;:3117,&quot;width&quot;:2175}"/>
</p:tagLst>
</file>

<file path=ppt/tags/tag10.xml><?xml version="1.0" encoding="utf-8"?>
<p:tagLst xmlns:p="http://schemas.openxmlformats.org/presentationml/2006/main">
  <p:tag name="PA" val="v3.2.0"/>
  <p:tag name="ISLIDE.ADDREMOVEWATERMARK" val="ftAO9g7D4Q"/>
</p:tagLst>
</file>

<file path=ppt/tags/tag11.xml><?xml version="1.0" encoding="utf-8"?>
<p:tagLst xmlns:p="http://schemas.openxmlformats.org/presentationml/2006/main">
  <p:tag name="REFSHAPE" val="683362076"/>
  <p:tag name="KSO_WM_UNIT_PLACING_PICTURE_USER_VIEWPORT" val="{&quot;height&quot;:2491.5999999999999,&quot;width&quot;:1738.644094488189}"/>
</p:tagLst>
</file>

<file path=ppt/tags/tag2.xml><?xml version="1.0" encoding="utf-8"?>
<p:tagLst xmlns:p="http://schemas.openxmlformats.org/presentationml/2006/main">
  <p:tag name="REFSHAPE" val="683362076"/>
  <p:tag name="KSO_WM_UNIT_PLACING_PICTURE_USER_VIEWPORT" val="{&quot;height&quot;:2491.5999999999999,&quot;width&quot;:1738.644094488189}"/>
</p:tagLst>
</file>

<file path=ppt/tags/tag3.xml><?xml version="1.0" encoding="utf-8"?>
<p:tagLst xmlns:p="http://schemas.openxmlformats.org/presentationml/2006/main">
  <p:tag name="REFSHAPE" val="572399676"/>
  <p:tag name="KSO_WM_UNIT_PLACING_PICTURE_USER_VIEWPORT" val="{&quot;height&quot;:2913,&quot;width&quot;:4548}"/>
</p:tagLst>
</file>

<file path=ppt/tags/tag4.xml><?xml version="1.0" encoding="utf-8"?>
<p:tagLst xmlns:p="http://schemas.openxmlformats.org/presentationml/2006/main">
  <p:tag name="PA" val="v3.2.0"/>
  <p:tag name="ISLIDE.ADDREMOVEWATERMARK" val="uJx5b2iOdr"/>
</p:tagLst>
</file>

<file path=ppt/tags/tag5.xml><?xml version="1.0" encoding="utf-8"?>
<p:tagLst xmlns:p="http://schemas.openxmlformats.org/presentationml/2006/main">
  <p:tag name="PA" val="v3.2.0"/>
  <p:tag name="ISLIDE.ADDREMOVEWATERMARK" val="ftAO9g7D4Q"/>
</p:tagLst>
</file>

<file path=ppt/tags/tag6.xml><?xml version="1.0" encoding="utf-8"?>
<p:tagLst xmlns:p="http://schemas.openxmlformats.org/presentationml/2006/main">
  <p:tag name="PA" val="v3.2.0"/>
  <p:tag name="ISLIDE.ADDREMOVEWATERMARK" val="uJx5b2iOdr"/>
</p:tagLst>
</file>

<file path=ppt/tags/tag7.xml><?xml version="1.0" encoding="utf-8"?>
<p:tagLst xmlns:p="http://schemas.openxmlformats.org/presentationml/2006/main">
  <p:tag name="PA" val="v3.2.0"/>
  <p:tag name="ISLIDE.ADDREMOVEWATERMARK" val="ftAO9g7D4Q"/>
</p:tagLst>
</file>

<file path=ppt/tags/tag8.xml><?xml version="1.0" encoding="utf-8"?>
<p:tagLst xmlns:p="http://schemas.openxmlformats.org/presentationml/2006/main">
  <p:tag name="REFSHAPE" val="683362076"/>
  <p:tag name="KSO_WM_UNIT_PLACING_PICTURE_USER_VIEWPORT" val="{&quot;height&quot;:2491.5999999999999,&quot;width&quot;:1738.644094488189}"/>
</p:tagLst>
</file>

<file path=ppt/tags/tag9.xml><?xml version="1.0" encoding="utf-8"?>
<p:tagLst xmlns:p="http://schemas.openxmlformats.org/presentationml/2006/main">
  <p:tag name="PA" val="v3.2.0"/>
  <p:tag name="ISLIDE.ADDREMOVEWATERMARK" val="uJx5b2iOdr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细">
      <a:majorFont>
        <a:latin typeface="Segoe UI Semilight"/>
        <a:ea typeface="微软雅黑"/>
        <a:cs typeface=""/>
      </a:majorFont>
      <a:minorFont>
        <a:latin typeface="Segoe U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99PPBG">
  <a:themeElements>
    <a:clrScheme name="自定义 468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0C413"/>
      </a:accent1>
      <a:accent2>
        <a:srgbClr val="BABD3D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1620</Words>
  <Application>WPS 演示</Application>
  <PresentationFormat>宽屏</PresentationFormat>
  <Paragraphs>417</Paragraphs>
  <Slides>26</Slides>
  <Notes>2</Notes>
  <HiddenSlides>0</HiddenSlides>
  <MMClips>9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26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幼圆</vt:lpstr>
      <vt:lpstr>Calibri</vt:lpstr>
      <vt:lpstr>楷体</vt:lpstr>
      <vt:lpstr>方正姚体</vt:lpstr>
      <vt:lpstr>隶书</vt:lpstr>
      <vt:lpstr>楷体_GB2312</vt:lpstr>
      <vt:lpstr>黑体</vt:lpstr>
      <vt:lpstr>华文新魏</vt:lpstr>
      <vt:lpstr>Arial Unicode MS</vt:lpstr>
      <vt:lpstr>Calibri Light</vt:lpstr>
      <vt:lpstr>站酷快乐体2016修订版</vt:lpstr>
      <vt:lpstr>优教通专用字体logo</vt:lpstr>
      <vt:lpstr>Segoe UI Light</vt:lpstr>
      <vt:lpstr>Latha</vt:lpstr>
      <vt:lpstr>Segoe UI Semilight</vt:lpstr>
      <vt:lpstr>微软雅黑 Light</vt:lpstr>
      <vt:lpstr>Shruti</vt:lpstr>
      <vt:lpstr>Office 主题​​</vt:lpstr>
      <vt:lpstr>A000120140530A99PPBG</vt:lpstr>
      <vt:lpstr>1_Office 主题​​</vt:lpstr>
      <vt:lpstr>自定义设计方案</vt:lpstr>
      <vt:lpstr>Office 主题</vt:lpstr>
      <vt:lpstr>PowerPoint 演示文稿</vt:lpstr>
      <vt:lpstr>PowerPoint 演示文稿</vt:lpstr>
      <vt:lpstr>PowerPoint 演示文稿</vt:lpstr>
      <vt:lpstr>3. 开满鲜花的小路</vt:lpstr>
      <vt:lpstr>PowerPoint 演示文稿</vt:lpstr>
      <vt:lpstr>鲜  xiān</vt:lpstr>
      <vt:lpstr>PowerPoint 演示文稿</vt:lpstr>
      <vt:lpstr>朗读课文，扫清障碍</vt:lpstr>
      <vt:lpstr>PowerPoint 演示文稿</vt:lpstr>
      <vt:lpstr>PowerPoint 演示文稿</vt:lpstr>
      <vt:lpstr>初读感知：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开满鲜花的小路</dc:title>
  <dc:creator/>
  <cp:lastModifiedBy>Administrator</cp:lastModifiedBy>
  <cp:revision>75</cp:revision>
  <dcterms:created xsi:type="dcterms:W3CDTF">2018-01-03T08:31:00Z</dcterms:created>
  <dcterms:modified xsi:type="dcterms:W3CDTF">2020-02-11T02:45:40Z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