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313"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314" r:id="rId43"/>
    <p:sldId id="296" r:id="rId44"/>
    <p:sldId id="297" r:id="rId45"/>
    <p:sldId id="298" r:id="rId46"/>
    <p:sldId id="300" r:id="rId47"/>
    <p:sldId id="299" r:id="rId48"/>
    <p:sldId id="302" r:id="rId49"/>
    <p:sldId id="301" r:id="rId50"/>
    <p:sldId id="303" r:id="rId51"/>
    <p:sldId id="304" r:id="rId52"/>
    <p:sldId id="305" r:id="rId53"/>
    <p:sldId id="306" r:id="rId54"/>
    <p:sldId id="307" r:id="rId55"/>
    <p:sldId id="308" r:id="rId56"/>
    <p:sldId id="309" r:id="rId57"/>
    <p:sldId id="310" r:id="rId58"/>
    <p:sldId id="311" r:id="rId59"/>
    <p:sldId id="312" r:id="rId60"/>
    <p:sldId id="316" r:id="rId6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14"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2011-8-22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idx="1"/>
          </p:nvPr>
        </p:nvSpPr>
        <p:spPr/>
        <p:txBody>
          <a:bodyPr/>
          <a:lstStyle/>
          <a:p>
            <a:endParaRPr lang="en-US" altLang="zh-CN" b="1" dirty="0" smtClean="0"/>
          </a:p>
          <a:p>
            <a:endParaRPr lang="en-US" altLang="zh-CN" b="1" dirty="0" smtClean="0"/>
          </a:p>
          <a:p>
            <a:pPr>
              <a:buNone/>
            </a:pPr>
            <a:r>
              <a:rPr lang="zh-CN" altLang="en-US" sz="5400" b="1" dirty="0" smtClean="0">
                <a:solidFill>
                  <a:srgbClr val="FF0000"/>
                </a:solidFill>
              </a:rPr>
              <a:t>      中考复习</a:t>
            </a:r>
            <a:r>
              <a:rPr lang="en-US" sz="5400" b="1" dirty="0" smtClean="0">
                <a:solidFill>
                  <a:srgbClr val="FF0000"/>
                </a:solidFill>
              </a:rPr>
              <a:t>1 </a:t>
            </a:r>
            <a:r>
              <a:rPr lang="zh-CN" altLang="en-US" sz="5400" b="1" dirty="0" smtClean="0">
                <a:solidFill>
                  <a:srgbClr val="FF0000"/>
                </a:solidFill>
              </a:rPr>
              <a:t>名词练习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anim calcmode="lin" valueType="num">
                                      <p:cBhvr>
                                        <p:cTn id="8"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428604"/>
            <a:ext cx="8715436" cy="5929354"/>
          </a:xfrm>
        </p:spPr>
        <p:txBody>
          <a:bodyPr>
            <a:normAutofit/>
          </a:bodyPr>
          <a:lstStyle/>
          <a:p>
            <a:pPr>
              <a:buNone/>
            </a:pPr>
            <a:r>
              <a:rPr lang="en-US" b="1" dirty="0" smtClean="0"/>
              <a:t>9.</a:t>
            </a:r>
            <a:r>
              <a:rPr lang="zh-CN" altLang="en-US" b="1" dirty="0" smtClean="0"/>
              <a:t>［误］</a:t>
            </a:r>
            <a:r>
              <a:rPr lang="en-US" b="1" dirty="0" smtClean="0"/>
              <a:t>Don't eat t </a:t>
            </a:r>
            <a:r>
              <a:rPr lang="en-US" b="1" dirty="0" err="1" smtClean="0"/>
              <a:t>oo</a:t>
            </a:r>
            <a:r>
              <a:rPr lang="en-US" b="1" dirty="0" smtClean="0"/>
              <a:t> much meats.         </a:t>
            </a:r>
          </a:p>
          <a:p>
            <a:pPr>
              <a:buNone/>
            </a:pPr>
            <a:r>
              <a:rPr lang="en-US" altLang="zh-CN" b="1" dirty="0" smtClean="0"/>
              <a:t>    </a:t>
            </a:r>
            <a:r>
              <a:rPr lang="zh-CN" altLang="en-US" b="1" dirty="0" smtClean="0">
                <a:solidFill>
                  <a:srgbClr val="FF0000"/>
                </a:solidFill>
              </a:rPr>
              <a:t>［正］</a:t>
            </a:r>
            <a:r>
              <a:rPr lang="en-US" b="1" dirty="0" smtClean="0">
                <a:solidFill>
                  <a:srgbClr val="FF0000"/>
                </a:solidFill>
              </a:rPr>
              <a:t>Don't eat too much meat.</a:t>
            </a:r>
          </a:p>
          <a:p>
            <a:pPr>
              <a:buNone/>
            </a:pPr>
            <a:r>
              <a:rPr lang="en-US" b="1" dirty="0" smtClean="0"/>
              <a:t>    </a:t>
            </a:r>
            <a:r>
              <a:rPr lang="zh-CN" altLang="en-US" b="1" dirty="0" smtClean="0"/>
              <a:t>［误］</a:t>
            </a:r>
            <a:r>
              <a:rPr lang="en-US" b="1" dirty="0" smtClean="0"/>
              <a:t>Food in that restaurant is very good.</a:t>
            </a:r>
          </a:p>
          <a:p>
            <a:pPr>
              <a:buNone/>
            </a:pPr>
            <a:r>
              <a:rPr lang="en-US" altLang="zh-CN" b="1" dirty="0" smtClean="0">
                <a:solidFill>
                  <a:srgbClr val="FF0000"/>
                </a:solidFill>
              </a:rPr>
              <a:t>    </a:t>
            </a:r>
            <a:r>
              <a:rPr lang="zh-CN" altLang="en-US" b="1" dirty="0" smtClean="0">
                <a:solidFill>
                  <a:srgbClr val="FF0000"/>
                </a:solidFill>
              </a:rPr>
              <a:t>［正］</a:t>
            </a:r>
            <a:r>
              <a:rPr lang="en-US" b="1" dirty="0" smtClean="0">
                <a:solidFill>
                  <a:srgbClr val="FF0000"/>
                </a:solidFill>
              </a:rPr>
              <a:t>The food in that restaurant is very good.</a:t>
            </a:r>
            <a:endParaRPr lang="zh-CN" altLang="en-US" b="1" dirty="0" smtClean="0">
              <a:solidFill>
                <a:srgbClr val="FF0000"/>
              </a:solidFill>
            </a:endParaRPr>
          </a:p>
          <a:p>
            <a:r>
              <a:rPr lang="zh-CN" altLang="en-US" b="1" dirty="0" smtClean="0">
                <a:solidFill>
                  <a:srgbClr val="00B050"/>
                </a:solidFill>
              </a:rPr>
              <a:t>［析］物质名词是不可数名词，在使用中不可以加</a:t>
            </a:r>
            <a:r>
              <a:rPr lang="en-US" b="1" dirty="0" smtClean="0">
                <a:solidFill>
                  <a:srgbClr val="00B050"/>
                </a:solidFill>
              </a:rPr>
              <a:t>s</a:t>
            </a:r>
            <a:r>
              <a:rPr lang="zh-CN" altLang="en-US" b="1" dirty="0" smtClean="0">
                <a:solidFill>
                  <a:srgbClr val="00B050"/>
                </a:solidFill>
              </a:rPr>
              <a:t>，即它没有复数形式。也不可加不定冠词。但如果用于特指某一物质时可以加定冠词。如：</a:t>
            </a:r>
            <a:r>
              <a:rPr lang="en-US" b="1" dirty="0" smtClean="0">
                <a:solidFill>
                  <a:srgbClr val="00B050"/>
                </a:solidFill>
              </a:rPr>
              <a:t>I don't like drinking coffee, but the coffee in that cup is really good.</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ircle(in)">
                                      <p:cBhvr>
                                        <p:cTn id="25"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6"/>
            <a:ext cx="8401080" cy="6215106"/>
          </a:xfrm>
        </p:spPr>
        <p:txBody>
          <a:bodyPr>
            <a:normAutofit/>
          </a:bodyPr>
          <a:lstStyle/>
          <a:p>
            <a:pPr>
              <a:buNone/>
            </a:pPr>
            <a:r>
              <a:rPr lang="en-US" b="1" dirty="0" smtClean="0"/>
              <a:t>10.</a:t>
            </a:r>
            <a:r>
              <a:rPr lang="zh-CN" altLang="en-US" b="1" dirty="0" smtClean="0"/>
              <a:t>［误］</a:t>
            </a:r>
            <a:r>
              <a:rPr lang="en-US" b="1" dirty="0" smtClean="0"/>
              <a:t>Please give me two waters.</a:t>
            </a:r>
            <a:endParaRPr lang="zh-CN" altLang="en-US" b="1" dirty="0" smtClean="0"/>
          </a:p>
          <a:p>
            <a:r>
              <a:rPr lang="zh-CN" altLang="en-US" b="1" dirty="0" smtClean="0">
                <a:solidFill>
                  <a:srgbClr val="FF0000"/>
                </a:solidFill>
              </a:rPr>
              <a:t>［正］</a:t>
            </a:r>
            <a:r>
              <a:rPr lang="en-US" b="1" dirty="0" smtClean="0">
                <a:solidFill>
                  <a:srgbClr val="FF0000"/>
                </a:solidFill>
              </a:rPr>
              <a:t>Please give me two glasses of water.</a:t>
            </a:r>
          </a:p>
          <a:p>
            <a:r>
              <a:rPr lang="zh-CN" altLang="en-US" b="1" dirty="0" smtClean="0">
                <a:solidFill>
                  <a:srgbClr val="FFC000"/>
                </a:solidFill>
              </a:rPr>
              <a:t>［正］</a:t>
            </a:r>
            <a:r>
              <a:rPr lang="en-US" b="1" dirty="0" smtClean="0">
                <a:solidFill>
                  <a:srgbClr val="FFC000"/>
                </a:solidFill>
              </a:rPr>
              <a:t>Please give me two coffees.</a:t>
            </a:r>
            <a:endParaRPr lang="zh-CN" altLang="en-US" b="1" dirty="0" smtClean="0">
              <a:solidFill>
                <a:srgbClr val="FFC000"/>
              </a:solidFill>
            </a:endParaRPr>
          </a:p>
          <a:p>
            <a:r>
              <a:rPr lang="zh-CN" altLang="en-US" b="1" dirty="0" smtClean="0">
                <a:solidFill>
                  <a:srgbClr val="00B0F0"/>
                </a:solidFill>
              </a:rPr>
              <a:t>［析］物质名词如要加计量时，一定要加量词，如：</a:t>
            </a:r>
            <a:r>
              <a:rPr lang="en-US" b="1" dirty="0" smtClean="0">
                <a:solidFill>
                  <a:srgbClr val="00B0F0"/>
                </a:solidFill>
              </a:rPr>
              <a:t>two cups of </a:t>
            </a:r>
            <a:r>
              <a:rPr lang="en-US" b="1" dirty="0" err="1" smtClean="0">
                <a:solidFill>
                  <a:srgbClr val="00B0F0"/>
                </a:solidFill>
              </a:rPr>
              <a:t>tea,two</a:t>
            </a:r>
            <a:r>
              <a:rPr lang="en-US" b="1" dirty="0" smtClean="0">
                <a:solidFill>
                  <a:srgbClr val="00B0F0"/>
                </a:solidFill>
              </a:rPr>
              <a:t> glasses of </a:t>
            </a:r>
            <a:r>
              <a:rPr lang="en-US" b="1" dirty="0" err="1" smtClean="0">
                <a:solidFill>
                  <a:srgbClr val="00B0F0"/>
                </a:solidFill>
              </a:rPr>
              <a:t>water,a</a:t>
            </a:r>
            <a:r>
              <a:rPr lang="en-US" b="1" dirty="0" smtClean="0">
                <a:solidFill>
                  <a:srgbClr val="00B0F0"/>
                </a:solidFill>
              </a:rPr>
              <a:t> glass of </a:t>
            </a:r>
            <a:r>
              <a:rPr lang="en-US" b="1" dirty="0" err="1" smtClean="0">
                <a:solidFill>
                  <a:srgbClr val="00B0F0"/>
                </a:solidFill>
              </a:rPr>
              <a:t>milk,a</a:t>
            </a:r>
            <a:r>
              <a:rPr lang="en-US" b="1" dirty="0" smtClean="0">
                <a:solidFill>
                  <a:srgbClr val="00B0F0"/>
                </a:solidFill>
              </a:rPr>
              <a:t> loaf of bread, a piece of </a:t>
            </a:r>
            <a:r>
              <a:rPr lang="en-US" b="1" dirty="0" err="1" smtClean="0">
                <a:solidFill>
                  <a:srgbClr val="00B0F0"/>
                </a:solidFill>
              </a:rPr>
              <a:t>bread,a</a:t>
            </a:r>
            <a:r>
              <a:rPr lang="en-US" b="1" dirty="0" smtClean="0">
                <a:solidFill>
                  <a:srgbClr val="00B0F0"/>
                </a:solidFill>
              </a:rPr>
              <a:t> box of sugar, a bowl of </a:t>
            </a:r>
            <a:r>
              <a:rPr lang="en-US" b="1" dirty="0" err="1" smtClean="0">
                <a:solidFill>
                  <a:srgbClr val="00B0F0"/>
                </a:solidFill>
              </a:rPr>
              <a:t>rice,a</a:t>
            </a:r>
            <a:r>
              <a:rPr lang="en-US" b="1" dirty="0" smtClean="0">
                <a:solidFill>
                  <a:srgbClr val="00B0F0"/>
                </a:solidFill>
              </a:rPr>
              <a:t> bottle of orange, a bag of earth.</a:t>
            </a:r>
            <a:endParaRPr lang="zh-CN" altLang="en-US" b="1" dirty="0" smtClean="0">
              <a:solidFill>
                <a:srgbClr val="00B0F0"/>
              </a:solidFill>
            </a:endParaRPr>
          </a:p>
          <a:p>
            <a:r>
              <a:rPr lang="zh-CN" altLang="en-US" b="1" dirty="0" smtClean="0">
                <a:solidFill>
                  <a:srgbClr val="7030A0"/>
                </a:solidFill>
              </a:rPr>
              <a:t>例：</a:t>
            </a:r>
            <a:r>
              <a:rPr lang="en-US" b="1" dirty="0" smtClean="0">
                <a:solidFill>
                  <a:srgbClr val="7030A0"/>
                </a:solidFill>
              </a:rPr>
              <a:t>I'll tell you a piece of good news.</a:t>
            </a:r>
            <a:r>
              <a:rPr lang="zh-CN" altLang="en-US" b="1" dirty="0" smtClean="0">
                <a:solidFill>
                  <a:srgbClr val="7030A0"/>
                </a:solidFill>
              </a:rPr>
              <a:t>但只有</a:t>
            </a:r>
            <a:r>
              <a:rPr lang="en-US" b="1" dirty="0" smtClean="0">
                <a:solidFill>
                  <a:srgbClr val="7030A0"/>
                </a:solidFill>
              </a:rPr>
              <a:t>coffee</a:t>
            </a:r>
            <a:r>
              <a:rPr lang="zh-CN" altLang="en-US" b="1" dirty="0" smtClean="0">
                <a:solidFill>
                  <a:srgbClr val="7030A0"/>
                </a:solidFill>
              </a:rPr>
              <a:t>可以用</a:t>
            </a:r>
            <a:r>
              <a:rPr lang="en-US" b="1" dirty="0" smtClean="0">
                <a:solidFill>
                  <a:srgbClr val="7030A0"/>
                </a:solidFill>
              </a:rPr>
              <a:t>coffees</a:t>
            </a:r>
            <a:r>
              <a:rPr lang="zh-CN" altLang="en-US" b="1" dirty="0" smtClean="0">
                <a:solidFill>
                  <a:srgbClr val="7030A0"/>
                </a:solidFill>
              </a:rPr>
              <a:t>来取代</a:t>
            </a:r>
            <a:r>
              <a:rPr lang="en-US" b="1" dirty="0" smtClean="0">
                <a:solidFill>
                  <a:srgbClr val="7030A0"/>
                </a:solidFill>
              </a:rPr>
              <a:t>many cups of coffee.</a:t>
            </a:r>
            <a:endParaRPr lang="zh-CN" altLang="en-US" b="1" dirty="0" smtClean="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trips(downLeft)">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circle(in)">
                                      <p:cBhvr>
                                        <p:cTn id="24"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lstStyle/>
          <a:p>
            <a:pPr>
              <a:buNone/>
            </a:pPr>
            <a:r>
              <a:rPr lang="en-US" b="1" dirty="0" smtClean="0"/>
              <a:t>11.</a:t>
            </a:r>
            <a:r>
              <a:rPr lang="zh-CN" altLang="en-US" b="1" dirty="0" smtClean="0"/>
              <a:t>［误］</a:t>
            </a:r>
            <a:r>
              <a:rPr lang="en-US" b="1" dirty="0" smtClean="0"/>
              <a:t>Can you give me the newspaper of today?</a:t>
            </a:r>
            <a:endParaRPr lang="zh-CN" altLang="en-US" b="1" dirty="0" smtClean="0"/>
          </a:p>
          <a:p>
            <a:r>
              <a:rPr lang="zh-CN" altLang="en-US" b="1" dirty="0" smtClean="0">
                <a:solidFill>
                  <a:srgbClr val="FF0000"/>
                </a:solidFill>
              </a:rPr>
              <a:t>［正］</a:t>
            </a:r>
            <a:r>
              <a:rPr lang="en-US" b="1" dirty="0" smtClean="0">
                <a:solidFill>
                  <a:srgbClr val="FF0000"/>
                </a:solidFill>
              </a:rPr>
              <a:t>Can you give me today's newspaper?</a:t>
            </a:r>
            <a:endParaRPr lang="zh-CN" altLang="en-US" b="1" dirty="0" smtClean="0">
              <a:solidFill>
                <a:srgbClr val="FF0000"/>
              </a:solidFill>
            </a:endParaRPr>
          </a:p>
          <a:p>
            <a:r>
              <a:rPr lang="zh-CN" altLang="en-US" b="1" dirty="0" smtClean="0">
                <a:solidFill>
                  <a:srgbClr val="00B050"/>
                </a:solidFill>
              </a:rPr>
              <a:t>［析］加</a:t>
            </a:r>
            <a:r>
              <a:rPr lang="en-US" b="1" dirty="0" smtClean="0">
                <a:solidFill>
                  <a:srgbClr val="00B050"/>
                </a:solidFill>
              </a:rPr>
              <a:t>'s</a:t>
            </a:r>
            <a:r>
              <a:rPr lang="zh-CN" altLang="en-US" b="1" dirty="0" smtClean="0">
                <a:solidFill>
                  <a:srgbClr val="00B050"/>
                </a:solidFill>
              </a:rPr>
              <a:t>构成所有格的名词一般应指有生命的人或物。如：</a:t>
            </a:r>
            <a:r>
              <a:rPr lang="en-US" b="1" dirty="0" smtClean="0">
                <a:solidFill>
                  <a:srgbClr val="00B050"/>
                </a:solidFill>
              </a:rPr>
              <a:t>Mary's hair</a:t>
            </a:r>
            <a:r>
              <a:rPr lang="zh-CN" altLang="en-US" b="1" dirty="0" smtClean="0">
                <a:solidFill>
                  <a:srgbClr val="00B050"/>
                </a:solidFill>
              </a:rPr>
              <a:t>，但在英文的习惯用法中对时间、距离等名词的所有格多用</a:t>
            </a:r>
            <a:r>
              <a:rPr lang="en-US" b="1" dirty="0" smtClean="0">
                <a:solidFill>
                  <a:srgbClr val="00B050"/>
                </a:solidFill>
              </a:rPr>
              <a:t>'s</a:t>
            </a:r>
            <a:r>
              <a:rPr lang="zh-CN" altLang="en-US" b="1" dirty="0" smtClean="0">
                <a:solidFill>
                  <a:srgbClr val="00B050"/>
                </a:solidFill>
              </a:rPr>
              <a:t>来构成而不用</a:t>
            </a:r>
            <a:r>
              <a:rPr lang="en-US" b="1" dirty="0" smtClean="0">
                <a:solidFill>
                  <a:srgbClr val="00B050"/>
                </a:solidFill>
              </a:rPr>
              <a:t>of</a:t>
            </a:r>
            <a:r>
              <a:rPr lang="zh-CN" altLang="en-US" b="1" dirty="0" smtClean="0">
                <a:solidFill>
                  <a:srgbClr val="00B050"/>
                </a:solidFill>
              </a:rPr>
              <a:t>结构。如：</a:t>
            </a:r>
            <a:r>
              <a:rPr lang="en-US" b="1" dirty="0" smtClean="0">
                <a:solidFill>
                  <a:srgbClr val="00B050"/>
                </a:solidFill>
              </a:rPr>
              <a:t>a five minutes' walk.</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715436" cy="6572272"/>
          </a:xfrm>
        </p:spPr>
        <p:txBody>
          <a:bodyPr>
            <a:normAutofit/>
          </a:bodyPr>
          <a:lstStyle/>
          <a:p>
            <a:pPr>
              <a:buNone/>
            </a:pPr>
            <a:r>
              <a:rPr lang="en-US" b="1" dirty="0" smtClean="0"/>
              <a:t>12.</a:t>
            </a:r>
            <a:r>
              <a:rPr lang="zh-CN" altLang="en-US" b="1" dirty="0" smtClean="0"/>
              <a:t>［误］</a:t>
            </a:r>
            <a:r>
              <a:rPr lang="en-US" b="1" dirty="0" smtClean="0"/>
              <a:t>Please make a room for the lady in the school bus.</a:t>
            </a:r>
            <a:endParaRPr lang="zh-CN" altLang="en-US" b="1" dirty="0" smtClean="0"/>
          </a:p>
          <a:p>
            <a:r>
              <a:rPr lang="zh-CN" altLang="en-US" b="1" dirty="0" smtClean="0">
                <a:solidFill>
                  <a:srgbClr val="FF0000"/>
                </a:solidFill>
              </a:rPr>
              <a:t>［正］</a:t>
            </a:r>
            <a:r>
              <a:rPr lang="en-US" b="1" dirty="0" smtClean="0">
                <a:solidFill>
                  <a:srgbClr val="FF0000"/>
                </a:solidFill>
              </a:rPr>
              <a:t>Please make room for the lady in the school bus.</a:t>
            </a:r>
            <a:endParaRPr lang="zh-CN" altLang="en-US" b="1" dirty="0" smtClean="0">
              <a:solidFill>
                <a:srgbClr val="FF0000"/>
              </a:solidFill>
            </a:endParaRPr>
          </a:p>
          <a:p>
            <a:r>
              <a:rPr lang="zh-CN" altLang="en-US" b="1" dirty="0" smtClean="0">
                <a:solidFill>
                  <a:srgbClr val="00B0F0"/>
                </a:solidFill>
              </a:rPr>
              <a:t>［析］英语中更多的名词是含有多种用法和多种含意的，如：</a:t>
            </a:r>
            <a:r>
              <a:rPr lang="en-US" b="1" dirty="0" smtClean="0">
                <a:solidFill>
                  <a:srgbClr val="00B0F0"/>
                </a:solidFill>
              </a:rPr>
              <a:t> room</a:t>
            </a:r>
            <a:r>
              <a:rPr lang="zh-CN" altLang="en-US" b="1" dirty="0" smtClean="0">
                <a:solidFill>
                  <a:srgbClr val="00B0F0"/>
                </a:solidFill>
              </a:rPr>
              <a:t>为可数名词时为</a:t>
            </a:r>
            <a:r>
              <a:rPr lang="en-US" b="1" dirty="0" smtClean="0">
                <a:solidFill>
                  <a:srgbClr val="00B0F0"/>
                </a:solidFill>
              </a:rPr>
              <a:t>"</a:t>
            </a:r>
            <a:r>
              <a:rPr lang="zh-CN" altLang="en-US" b="1" dirty="0" smtClean="0">
                <a:solidFill>
                  <a:srgbClr val="00B0F0"/>
                </a:solidFill>
              </a:rPr>
              <a:t>房间</a:t>
            </a:r>
            <a:r>
              <a:rPr lang="en-US" b="1" dirty="0" smtClean="0">
                <a:solidFill>
                  <a:srgbClr val="00B0F0"/>
                </a:solidFill>
              </a:rPr>
              <a:t>"</a:t>
            </a:r>
            <a:r>
              <a:rPr lang="zh-CN" altLang="en-US" b="1" dirty="0" smtClean="0">
                <a:solidFill>
                  <a:srgbClr val="00B0F0"/>
                </a:solidFill>
              </a:rPr>
              <a:t>，如：</a:t>
            </a:r>
            <a:r>
              <a:rPr lang="en-US" b="1" dirty="0" smtClean="0">
                <a:solidFill>
                  <a:srgbClr val="00B0F0"/>
                </a:solidFill>
              </a:rPr>
              <a:t>I live in Room 5.</a:t>
            </a:r>
            <a:r>
              <a:rPr lang="zh-CN" altLang="en-US" b="1" dirty="0" smtClean="0">
                <a:solidFill>
                  <a:srgbClr val="00B0F0"/>
                </a:solidFill>
              </a:rPr>
              <a:t>而</a:t>
            </a:r>
            <a:r>
              <a:rPr lang="en-US" b="1" dirty="0" smtClean="0">
                <a:solidFill>
                  <a:srgbClr val="00B0F0"/>
                </a:solidFill>
              </a:rPr>
              <a:t>room</a:t>
            </a:r>
            <a:r>
              <a:rPr lang="zh-CN" altLang="en-US" b="1" dirty="0" smtClean="0">
                <a:solidFill>
                  <a:srgbClr val="00B0F0"/>
                </a:solidFill>
              </a:rPr>
              <a:t>为抽象名词时为空间上面一句话应译为</a:t>
            </a:r>
            <a:r>
              <a:rPr lang="en-US" b="1" dirty="0" smtClean="0">
                <a:solidFill>
                  <a:srgbClr val="00B0F0"/>
                </a:solidFill>
              </a:rPr>
              <a:t>"</a:t>
            </a:r>
            <a:r>
              <a:rPr lang="zh-CN" altLang="en-US" b="1" dirty="0" smtClean="0">
                <a:solidFill>
                  <a:srgbClr val="00B0F0"/>
                </a:solidFill>
              </a:rPr>
              <a:t>请给老妇人在校车上留个地方。</a:t>
            </a:r>
            <a:r>
              <a:rPr lang="en-US" b="1" dirty="0" smtClean="0">
                <a:solidFill>
                  <a:srgbClr val="00B0F0"/>
                </a:solidFill>
              </a:rPr>
              <a:t>"</a:t>
            </a:r>
            <a:r>
              <a:rPr lang="zh-CN" altLang="en-US" b="1" dirty="0" smtClean="0">
                <a:solidFill>
                  <a:srgbClr val="00B0F0"/>
                </a:solidFill>
              </a:rPr>
              <a:t>这样的词还有：</a:t>
            </a:r>
            <a:endParaRPr lang="en-US" altLang="zh-CN" b="1" dirty="0" smtClean="0">
              <a:solidFill>
                <a:srgbClr val="00B0F0"/>
              </a:solidFill>
            </a:endParaRPr>
          </a:p>
          <a:p>
            <a:r>
              <a:rPr lang="en-US" b="1" dirty="0" smtClean="0">
                <a:solidFill>
                  <a:srgbClr val="00B0F0"/>
                </a:solidFill>
              </a:rPr>
              <a:t>glass </a:t>
            </a:r>
            <a:r>
              <a:rPr lang="zh-CN" altLang="en-US" b="1" dirty="0" smtClean="0">
                <a:solidFill>
                  <a:srgbClr val="00B0F0"/>
                </a:solidFill>
              </a:rPr>
              <a:t>玻璃</a:t>
            </a:r>
            <a:r>
              <a:rPr lang="en-US" b="1" dirty="0" smtClean="0">
                <a:solidFill>
                  <a:srgbClr val="00B0F0"/>
                </a:solidFill>
              </a:rPr>
              <a:t>glasses </a:t>
            </a:r>
            <a:r>
              <a:rPr lang="zh-CN" altLang="en-US" b="1" dirty="0" smtClean="0">
                <a:solidFill>
                  <a:srgbClr val="00B0F0"/>
                </a:solidFill>
              </a:rPr>
              <a:t>眼镜</a:t>
            </a:r>
            <a:r>
              <a:rPr lang="en-US" altLang="zh-CN" b="1" dirty="0" smtClean="0">
                <a:solidFill>
                  <a:srgbClr val="00B0F0"/>
                </a:solidFill>
              </a:rPr>
              <a:t>;  </a:t>
            </a:r>
            <a:r>
              <a:rPr lang="en-US" b="1" dirty="0" smtClean="0">
                <a:solidFill>
                  <a:srgbClr val="00B0F0"/>
                </a:solidFill>
              </a:rPr>
              <a:t>stone </a:t>
            </a:r>
            <a:r>
              <a:rPr lang="zh-CN" altLang="en-US" b="1" dirty="0" smtClean="0">
                <a:solidFill>
                  <a:srgbClr val="00B0F0"/>
                </a:solidFill>
              </a:rPr>
              <a:t>石头</a:t>
            </a:r>
            <a:r>
              <a:rPr lang="en-US" b="1" dirty="0" smtClean="0">
                <a:solidFill>
                  <a:srgbClr val="00B0F0"/>
                </a:solidFill>
              </a:rPr>
              <a:t>a stone </a:t>
            </a:r>
            <a:r>
              <a:rPr lang="zh-CN" altLang="en-US" b="1" dirty="0" smtClean="0">
                <a:solidFill>
                  <a:srgbClr val="00B0F0"/>
                </a:solidFill>
              </a:rPr>
              <a:t>一块石头</a:t>
            </a:r>
            <a:r>
              <a:rPr lang="en-US" altLang="zh-CN" b="1" dirty="0" smtClean="0">
                <a:solidFill>
                  <a:srgbClr val="00B0F0"/>
                </a:solidFill>
              </a:rPr>
              <a:t>;  </a:t>
            </a:r>
            <a:r>
              <a:rPr lang="en-US" b="1" dirty="0" smtClean="0">
                <a:solidFill>
                  <a:srgbClr val="00B0F0"/>
                </a:solidFill>
              </a:rPr>
              <a:t>time </a:t>
            </a:r>
            <a:r>
              <a:rPr lang="zh-CN" altLang="en-US" b="1" dirty="0" smtClean="0">
                <a:solidFill>
                  <a:srgbClr val="00B0F0"/>
                </a:solidFill>
              </a:rPr>
              <a:t>时间</a:t>
            </a:r>
            <a:r>
              <a:rPr lang="en-US" b="1" dirty="0" smtClean="0">
                <a:solidFill>
                  <a:srgbClr val="00B0F0"/>
                </a:solidFill>
              </a:rPr>
              <a:t>two times </a:t>
            </a:r>
            <a:r>
              <a:rPr lang="zh-CN" altLang="en-US" b="1" dirty="0" smtClean="0">
                <a:solidFill>
                  <a:srgbClr val="00B0F0"/>
                </a:solidFill>
              </a:rPr>
              <a:t>两次</a:t>
            </a:r>
            <a:r>
              <a:rPr lang="en-US" altLang="zh-CN" b="1" dirty="0" smtClean="0">
                <a:solidFill>
                  <a:srgbClr val="00B0F0"/>
                </a:solidFill>
              </a:rPr>
              <a:t>;</a:t>
            </a:r>
          </a:p>
          <a:p>
            <a:r>
              <a:rPr lang="en-US" b="1" dirty="0" smtClean="0">
                <a:solidFill>
                  <a:srgbClr val="00B0F0"/>
                </a:solidFill>
              </a:rPr>
              <a:t>wood </a:t>
            </a:r>
            <a:r>
              <a:rPr lang="zh-CN" altLang="en-US" b="1" dirty="0" smtClean="0">
                <a:solidFill>
                  <a:srgbClr val="00B0F0"/>
                </a:solidFill>
              </a:rPr>
              <a:t>木头</a:t>
            </a:r>
            <a:r>
              <a:rPr lang="en-US" b="1" dirty="0" smtClean="0">
                <a:solidFill>
                  <a:srgbClr val="00B0F0"/>
                </a:solidFill>
              </a:rPr>
              <a:t>woods </a:t>
            </a:r>
            <a:r>
              <a:rPr lang="zh-CN" altLang="en-US" b="1" dirty="0" smtClean="0">
                <a:solidFill>
                  <a:srgbClr val="00B0F0"/>
                </a:solidFill>
              </a:rPr>
              <a:t>树林</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ircle(in)">
                                      <p:cBhvr>
                                        <p:cTn id="2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543956" cy="5911873"/>
          </a:xfrm>
        </p:spPr>
        <p:txBody>
          <a:bodyPr>
            <a:normAutofit/>
          </a:bodyPr>
          <a:lstStyle/>
          <a:p>
            <a:pPr>
              <a:buNone/>
            </a:pPr>
            <a:r>
              <a:rPr lang="en-US" b="1" dirty="0" smtClean="0"/>
              <a:t>13.</a:t>
            </a:r>
            <a:r>
              <a:rPr lang="zh-CN" altLang="en-US" b="1" dirty="0" smtClean="0"/>
              <a:t>［误］</a:t>
            </a:r>
            <a:r>
              <a:rPr lang="en-US" b="1" dirty="0" smtClean="0"/>
              <a:t>There is a flowers garden behind my house.</a:t>
            </a:r>
            <a:endParaRPr lang="zh-CN" altLang="en-US" b="1" dirty="0" smtClean="0"/>
          </a:p>
          <a:p>
            <a:r>
              <a:rPr lang="zh-CN" altLang="en-US" b="1" dirty="0" smtClean="0">
                <a:solidFill>
                  <a:srgbClr val="FF0000"/>
                </a:solidFill>
              </a:rPr>
              <a:t>［正］</a:t>
            </a:r>
            <a:r>
              <a:rPr lang="en-US" b="1" dirty="0" smtClean="0">
                <a:solidFill>
                  <a:srgbClr val="FF0000"/>
                </a:solidFill>
              </a:rPr>
              <a:t>There is a flower garden behind my house.</a:t>
            </a:r>
            <a:endParaRPr lang="zh-CN" altLang="en-US" b="1" dirty="0" smtClean="0">
              <a:solidFill>
                <a:srgbClr val="FF0000"/>
              </a:solidFill>
            </a:endParaRPr>
          </a:p>
          <a:p>
            <a:r>
              <a:rPr lang="zh-CN" altLang="en-US" b="1" dirty="0" smtClean="0">
                <a:solidFill>
                  <a:srgbClr val="00B050"/>
                </a:solidFill>
              </a:rPr>
              <a:t>［析］名词除了在句中作主语、宾语、表语外，还可以用来修饰另一个名词，这时作修饰词的名词一般要用单数形式，如：</a:t>
            </a:r>
            <a:r>
              <a:rPr lang="en-US" b="1" dirty="0" smtClean="0">
                <a:solidFill>
                  <a:srgbClr val="00B050"/>
                </a:solidFill>
              </a:rPr>
              <a:t>shoe factory (</a:t>
            </a:r>
            <a:r>
              <a:rPr lang="zh-CN" altLang="en-US" b="1" dirty="0" smtClean="0">
                <a:solidFill>
                  <a:srgbClr val="00B050"/>
                </a:solidFill>
              </a:rPr>
              <a:t>鞋厂</a:t>
            </a:r>
            <a:r>
              <a:rPr lang="en-US" b="1" dirty="0" smtClean="0">
                <a:solidFill>
                  <a:srgbClr val="00B050"/>
                </a:solidFill>
              </a:rPr>
              <a:t>),post office(</a:t>
            </a:r>
            <a:r>
              <a:rPr lang="zh-CN" altLang="en-US" b="1" dirty="0" smtClean="0">
                <a:solidFill>
                  <a:srgbClr val="00B050"/>
                </a:solidFill>
              </a:rPr>
              <a:t>邮局</a:t>
            </a:r>
            <a:r>
              <a:rPr lang="en-US" b="1" dirty="0" smtClean="0">
                <a:solidFill>
                  <a:srgbClr val="00B050"/>
                </a:solidFill>
              </a:rPr>
              <a:t>),evening paper (</a:t>
            </a:r>
            <a:r>
              <a:rPr lang="zh-CN" altLang="en-US" b="1" dirty="0" smtClean="0">
                <a:solidFill>
                  <a:srgbClr val="00B050"/>
                </a:solidFill>
              </a:rPr>
              <a:t>晚报</a:t>
            </a:r>
            <a:r>
              <a:rPr lang="en-US" b="1" dirty="0" smtClean="0">
                <a:solidFill>
                  <a:srgbClr val="00B050"/>
                </a:solidFill>
              </a:rPr>
              <a:t>),night school (</a:t>
            </a:r>
            <a:r>
              <a:rPr lang="zh-CN" altLang="en-US" b="1" dirty="0" smtClean="0">
                <a:solidFill>
                  <a:srgbClr val="00B050"/>
                </a:solidFill>
              </a:rPr>
              <a:t>夜校</a:t>
            </a:r>
            <a:r>
              <a:rPr lang="en-US" b="1" dirty="0" smtClean="0">
                <a:solidFill>
                  <a:srgbClr val="00B050"/>
                </a:solidFill>
              </a:rPr>
              <a:t>),head master (</a:t>
            </a:r>
            <a:r>
              <a:rPr lang="zh-CN" altLang="en-US" b="1" dirty="0" smtClean="0">
                <a:solidFill>
                  <a:srgbClr val="00B050"/>
                </a:solidFill>
              </a:rPr>
              <a:t>校长</a:t>
            </a:r>
            <a:r>
              <a:rPr lang="en-US" b="1" dirty="0" smtClean="0">
                <a:solidFill>
                  <a:srgbClr val="00B050"/>
                </a:solidFill>
              </a:rPr>
              <a:t>),a law school (</a:t>
            </a:r>
            <a:r>
              <a:rPr lang="zh-CN" altLang="en-US" b="1" dirty="0" smtClean="0">
                <a:solidFill>
                  <a:srgbClr val="00B050"/>
                </a:solidFill>
              </a:rPr>
              <a:t>法律学院</a:t>
            </a:r>
            <a:r>
              <a:rPr lang="en-US" b="1" dirty="0" smtClean="0">
                <a:solidFill>
                  <a:srgbClr val="00B050"/>
                </a:solidFill>
              </a:rPr>
              <a:t>)</a:t>
            </a:r>
            <a:r>
              <a:rPr lang="zh-CN" altLang="en-US" b="1" dirty="0" smtClean="0">
                <a:solidFill>
                  <a:srgbClr val="00B050"/>
                </a:solidFill>
              </a:rPr>
              <a:t>。</a:t>
            </a:r>
            <a:r>
              <a:rPr lang="zh-CN" altLang="en-US" b="1" dirty="0" smtClean="0">
                <a:solidFill>
                  <a:srgbClr val="7030A0"/>
                </a:solidFill>
              </a:rPr>
              <a:t>但也有例外，如</a:t>
            </a:r>
            <a:r>
              <a:rPr lang="en-US" b="1" dirty="0" smtClean="0">
                <a:solidFill>
                  <a:srgbClr val="7030A0"/>
                </a:solidFill>
              </a:rPr>
              <a:t>:a goods train(</a:t>
            </a:r>
            <a:r>
              <a:rPr lang="zh-CN" altLang="en-US" b="1" dirty="0" smtClean="0">
                <a:solidFill>
                  <a:srgbClr val="7030A0"/>
                </a:solidFill>
              </a:rPr>
              <a:t>货车</a:t>
            </a:r>
            <a:r>
              <a:rPr lang="en-US" b="1" dirty="0" smtClean="0">
                <a:solidFill>
                  <a:srgbClr val="7030A0"/>
                </a:solidFill>
              </a:rPr>
              <a:t>),sports meeting (</a:t>
            </a:r>
            <a:r>
              <a:rPr lang="zh-CN" altLang="en-US" b="1" dirty="0" smtClean="0">
                <a:solidFill>
                  <a:srgbClr val="7030A0"/>
                </a:solidFill>
              </a:rPr>
              <a:t>运动会</a:t>
            </a:r>
            <a:r>
              <a:rPr lang="en-US" b="1" dirty="0" smtClean="0">
                <a:solidFill>
                  <a:srgbClr val="7030A0"/>
                </a:solidFill>
              </a:rPr>
              <a:t>)</a:t>
            </a:r>
            <a:r>
              <a:rPr lang="zh-CN" altLang="en-US" b="1" dirty="0" smtClean="0">
                <a:solidFill>
                  <a:srgbClr val="7030A0"/>
                </a:solidFill>
              </a:rPr>
              <a:t>。</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a:bodyPr>
          <a:lstStyle/>
          <a:p>
            <a:pPr>
              <a:buNone/>
            </a:pPr>
            <a:r>
              <a:rPr lang="en-US" b="1" dirty="0" smtClean="0"/>
              <a:t>14.</a:t>
            </a:r>
            <a:r>
              <a:rPr lang="zh-CN" altLang="en-US" b="1" dirty="0" smtClean="0"/>
              <a:t>［误］</a:t>
            </a:r>
            <a:r>
              <a:rPr lang="en-US" b="1" dirty="0" smtClean="0"/>
              <a:t>My mother bought two fishes for supper this morning.</a:t>
            </a:r>
            <a:endParaRPr lang="zh-CN" altLang="en-US" b="1" dirty="0" smtClean="0"/>
          </a:p>
          <a:p>
            <a:r>
              <a:rPr lang="zh-CN" altLang="en-US" b="1" dirty="0" smtClean="0">
                <a:solidFill>
                  <a:srgbClr val="FF0000"/>
                </a:solidFill>
              </a:rPr>
              <a:t>［正］</a:t>
            </a:r>
            <a:r>
              <a:rPr lang="en-US" b="1" dirty="0" smtClean="0">
                <a:solidFill>
                  <a:srgbClr val="FF0000"/>
                </a:solidFill>
              </a:rPr>
              <a:t>My mother bought two fish for supper this morning.</a:t>
            </a:r>
            <a:endParaRPr lang="zh-CN" altLang="en-US" b="1" dirty="0" smtClean="0">
              <a:solidFill>
                <a:srgbClr val="FF0000"/>
              </a:solidFill>
            </a:endParaRPr>
          </a:p>
          <a:p>
            <a:r>
              <a:rPr lang="zh-CN" altLang="en-US" b="1" dirty="0" smtClean="0">
                <a:solidFill>
                  <a:srgbClr val="00B050"/>
                </a:solidFill>
              </a:rPr>
              <a:t>［析］英语中有些名词单复同形，如：</a:t>
            </a:r>
            <a:r>
              <a:rPr lang="en-US" b="1" dirty="0" smtClean="0">
                <a:solidFill>
                  <a:srgbClr val="00B050"/>
                </a:solidFill>
              </a:rPr>
              <a:t>fish, deer, sheep, Chinese (</a:t>
            </a:r>
            <a:r>
              <a:rPr lang="zh-CN" altLang="en-US" b="1" dirty="0" smtClean="0">
                <a:solidFill>
                  <a:srgbClr val="00B050"/>
                </a:solidFill>
              </a:rPr>
              <a:t>中国人</a:t>
            </a:r>
            <a:r>
              <a:rPr lang="en-US" b="1" dirty="0" smtClean="0">
                <a:solidFill>
                  <a:srgbClr val="00B050"/>
                </a:solidFill>
              </a:rPr>
              <a:t>), means (</a:t>
            </a:r>
            <a:r>
              <a:rPr lang="zh-CN" altLang="en-US" b="1" dirty="0" smtClean="0">
                <a:solidFill>
                  <a:srgbClr val="00B050"/>
                </a:solidFill>
              </a:rPr>
              <a:t>方法</a:t>
            </a:r>
            <a:r>
              <a:rPr lang="en-US" b="1" dirty="0" smtClean="0">
                <a:solidFill>
                  <a:srgbClr val="00B050"/>
                </a:solidFill>
              </a:rPr>
              <a:t>)</a:t>
            </a:r>
            <a:r>
              <a:rPr lang="zh-CN" altLang="en-US" b="1" dirty="0" smtClean="0">
                <a:solidFill>
                  <a:srgbClr val="00B050"/>
                </a:solidFill>
              </a:rPr>
              <a:t>。所以应讲</a:t>
            </a:r>
            <a:r>
              <a:rPr lang="en-US" b="1" dirty="0" smtClean="0">
                <a:solidFill>
                  <a:srgbClr val="00B050"/>
                </a:solidFill>
              </a:rPr>
              <a:t>one fish, two fish, one Chinese, two Chinese. </a:t>
            </a:r>
            <a:r>
              <a:rPr lang="zh-CN" altLang="en-US" b="1" dirty="0" smtClean="0">
                <a:solidFill>
                  <a:srgbClr val="0070C0"/>
                </a:solidFill>
              </a:rPr>
              <a:t>如果讲</a:t>
            </a:r>
            <a:r>
              <a:rPr lang="en-US" b="1" dirty="0" smtClean="0">
                <a:solidFill>
                  <a:srgbClr val="0070C0"/>
                </a:solidFill>
              </a:rPr>
              <a:t>There are five fishes in the pool.</a:t>
            </a:r>
            <a:r>
              <a:rPr lang="zh-CN" altLang="en-US" b="1" dirty="0" smtClean="0">
                <a:solidFill>
                  <a:srgbClr val="0070C0"/>
                </a:solidFill>
              </a:rPr>
              <a:t>应译为池中有五种鱼而不是五条鱼。</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pPr>
              <a:buNone/>
            </a:pPr>
            <a:r>
              <a:rPr lang="en-US" b="1" dirty="0" smtClean="0"/>
              <a:t>15.</a:t>
            </a:r>
            <a:r>
              <a:rPr lang="zh-CN" altLang="en-US" b="1" dirty="0" smtClean="0"/>
              <a:t>［误］</a:t>
            </a:r>
            <a:r>
              <a:rPr lang="en-US" b="1" dirty="0" smtClean="0"/>
              <a:t>Mary expressed her thank to her boy friend.</a:t>
            </a:r>
            <a:endParaRPr lang="zh-CN" altLang="en-US" b="1" dirty="0" smtClean="0"/>
          </a:p>
          <a:p>
            <a:r>
              <a:rPr lang="zh-CN" altLang="en-US" b="1" dirty="0" smtClean="0">
                <a:solidFill>
                  <a:srgbClr val="FF0000"/>
                </a:solidFill>
              </a:rPr>
              <a:t>［正］</a:t>
            </a:r>
            <a:r>
              <a:rPr lang="en-US" b="1" dirty="0" smtClean="0">
                <a:solidFill>
                  <a:srgbClr val="FF0000"/>
                </a:solidFill>
              </a:rPr>
              <a:t>Mary expressed her thanks to her boy friend.</a:t>
            </a:r>
            <a:endParaRPr lang="zh-CN" altLang="en-US" b="1" dirty="0" smtClean="0">
              <a:solidFill>
                <a:srgbClr val="FF0000"/>
              </a:solidFill>
            </a:endParaRPr>
          </a:p>
          <a:p>
            <a:r>
              <a:rPr lang="zh-CN" altLang="en-US" b="1" dirty="0" smtClean="0">
                <a:solidFill>
                  <a:srgbClr val="92D050"/>
                </a:solidFill>
              </a:rPr>
              <a:t>［析］英语中有些名词只有复数形式，如： </a:t>
            </a:r>
            <a:r>
              <a:rPr lang="en-US" b="1" dirty="0" smtClean="0">
                <a:solidFill>
                  <a:srgbClr val="92D050"/>
                </a:solidFill>
              </a:rPr>
              <a:t>thanks, greens</a:t>
            </a:r>
            <a:r>
              <a:rPr lang="zh-CN" altLang="en-US" b="1" dirty="0" smtClean="0">
                <a:solidFill>
                  <a:srgbClr val="92D050"/>
                </a:solidFill>
              </a:rPr>
              <a:t>， 而有些词单数形式与复数形式有不同的词意。如</a:t>
            </a:r>
            <a:r>
              <a:rPr lang="en-US" b="1" dirty="0" smtClean="0">
                <a:solidFill>
                  <a:srgbClr val="92D050"/>
                </a:solidFill>
              </a:rPr>
              <a:t>:clothes </a:t>
            </a:r>
            <a:r>
              <a:rPr lang="zh-CN" altLang="en-US" b="1" dirty="0" smtClean="0">
                <a:solidFill>
                  <a:srgbClr val="92D050"/>
                </a:solidFill>
              </a:rPr>
              <a:t>为衣服，而</a:t>
            </a:r>
            <a:r>
              <a:rPr lang="en-US" b="1" dirty="0" smtClean="0">
                <a:solidFill>
                  <a:srgbClr val="92D050"/>
                </a:solidFill>
              </a:rPr>
              <a:t>cloth</a:t>
            </a:r>
            <a:r>
              <a:rPr lang="zh-CN" altLang="en-US" b="1" dirty="0" smtClean="0">
                <a:solidFill>
                  <a:srgbClr val="92D050"/>
                </a:solidFill>
              </a:rPr>
              <a:t>则是布，</a:t>
            </a:r>
            <a:r>
              <a:rPr lang="en-US" b="1" dirty="0" smtClean="0">
                <a:solidFill>
                  <a:srgbClr val="92D050"/>
                </a:solidFill>
              </a:rPr>
              <a:t> sand</a:t>
            </a:r>
            <a:r>
              <a:rPr lang="zh-CN" altLang="en-US" b="1" dirty="0" smtClean="0">
                <a:solidFill>
                  <a:srgbClr val="92D050"/>
                </a:solidFill>
              </a:rPr>
              <a:t>沙子，而</a:t>
            </a:r>
            <a:r>
              <a:rPr lang="en-US" b="1" dirty="0" smtClean="0">
                <a:solidFill>
                  <a:srgbClr val="92D050"/>
                </a:solidFill>
              </a:rPr>
              <a:t>sands</a:t>
            </a:r>
            <a:r>
              <a:rPr lang="zh-CN" altLang="en-US" b="1" dirty="0" smtClean="0">
                <a:solidFill>
                  <a:srgbClr val="92D050"/>
                </a:solidFill>
              </a:rPr>
              <a:t>是沙滩。</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pPr>
              <a:buNone/>
            </a:pPr>
            <a:r>
              <a:rPr lang="en-US" b="1" dirty="0" smtClean="0"/>
              <a:t>16.</a:t>
            </a:r>
            <a:r>
              <a:rPr lang="zh-CN" altLang="en-US" b="1" dirty="0" smtClean="0"/>
              <a:t>［误］</a:t>
            </a:r>
            <a:r>
              <a:rPr lang="en-US" b="1" dirty="0" smtClean="0"/>
              <a:t>I offered my son my congratulation on his success.</a:t>
            </a:r>
            <a:endParaRPr lang="zh-CN" altLang="en-US" b="1" dirty="0" smtClean="0"/>
          </a:p>
          <a:p>
            <a:r>
              <a:rPr lang="zh-CN" altLang="en-US" b="1" dirty="0" smtClean="0">
                <a:solidFill>
                  <a:srgbClr val="FF0000"/>
                </a:solidFill>
              </a:rPr>
              <a:t>［正］</a:t>
            </a:r>
            <a:r>
              <a:rPr lang="en-US" b="1" dirty="0" smtClean="0">
                <a:solidFill>
                  <a:srgbClr val="FF0000"/>
                </a:solidFill>
              </a:rPr>
              <a:t>I offered my son my congratulations on his success.</a:t>
            </a:r>
            <a:endParaRPr lang="zh-CN" altLang="en-US" b="1" dirty="0" smtClean="0">
              <a:solidFill>
                <a:srgbClr val="FF0000"/>
              </a:solidFill>
            </a:endParaRPr>
          </a:p>
          <a:p>
            <a:r>
              <a:rPr lang="zh-CN" altLang="en-US" b="1" dirty="0" smtClean="0">
                <a:solidFill>
                  <a:srgbClr val="00B050"/>
                </a:solidFill>
              </a:rPr>
              <a:t>［析］英语中表示祝贺的词虽有单数形式，但一般要用其复数形式。如握手为</a:t>
            </a:r>
            <a:r>
              <a:rPr lang="en-US" b="1" dirty="0" smtClean="0">
                <a:solidFill>
                  <a:srgbClr val="00B050"/>
                </a:solidFill>
              </a:rPr>
              <a:t>shake hands.</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543956" cy="5626121"/>
          </a:xfrm>
        </p:spPr>
        <p:txBody>
          <a:bodyPr/>
          <a:lstStyle/>
          <a:p>
            <a:pPr>
              <a:buNone/>
            </a:pPr>
            <a:r>
              <a:rPr lang="en-US" b="1" dirty="0" smtClean="0"/>
              <a:t>17</a:t>
            </a:r>
            <a:r>
              <a:rPr lang="zh-CN" altLang="en-US" b="1" dirty="0" smtClean="0"/>
              <a:t>［误］</a:t>
            </a:r>
            <a:r>
              <a:rPr lang="en-US" b="1" dirty="0" smtClean="0"/>
              <a:t>We have five German in this meeting</a:t>
            </a:r>
          </a:p>
          <a:p>
            <a:pPr>
              <a:buNone/>
            </a:pPr>
            <a:r>
              <a:rPr lang="en-US" altLang="zh-CN" b="1" dirty="0" smtClean="0">
                <a:solidFill>
                  <a:srgbClr val="FF0000"/>
                </a:solidFill>
              </a:rPr>
              <a:t>    </a:t>
            </a:r>
            <a:r>
              <a:rPr lang="zh-CN" altLang="en-US" b="1" dirty="0" smtClean="0">
                <a:solidFill>
                  <a:srgbClr val="FF0000"/>
                </a:solidFill>
              </a:rPr>
              <a:t>［正］</a:t>
            </a:r>
            <a:r>
              <a:rPr lang="en-US" b="1" dirty="0" smtClean="0">
                <a:solidFill>
                  <a:srgbClr val="FF0000"/>
                </a:solidFill>
              </a:rPr>
              <a:t>We have five Germans in this meeting.</a:t>
            </a:r>
            <a:endParaRPr lang="zh-CN" altLang="en-US" b="1" dirty="0" smtClean="0">
              <a:solidFill>
                <a:srgbClr val="FF0000"/>
              </a:solidFill>
            </a:endParaRPr>
          </a:p>
          <a:p>
            <a:r>
              <a:rPr lang="zh-CN" altLang="en-US" b="1" dirty="0" smtClean="0">
                <a:solidFill>
                  <a:srgbClr val="00B050"/>
                </a:solidFill>
              </a:rPr>
              <a:t>［析］英国人</a:t>
            </a:r>
            <a:r>
              <a:rPr lang="en-US" b="1" dirty="0" smtClean="0">
                <a:solidFill>
                  <a:srgbClr val="00B050"/>
                </a:solidFill>
              </a:rPr>
              <a:t>Englishman</a:t>
            </a:r>
            <a:r>
              <a:rPr lang="zh-CN" altLang="en-US" b="1" dirty="0" smtClean="0">
                <a:solidFill>
                  <a:srgbClr val="00B050"/>
                </a:solidFill>
              </a:rPr>
              <a:t>的复数形式为</a:t>
            </a:r>
            <a:r>
              <a:rPr lang="en-US" b="1" dirty="0" smtClean="0">
                <a:solidFill>
                  <a:srgbClr val="00B050"/>
                </a:solidFill>
              </a:rPr>
              <a:t>Englishmen</a:t>
            </a:r>
            <a:r>
              <a:rPr lang="zh-CN" altLang="en-US" b="1" dirty="0" smtClean="0">
                <a:solidFill>
                  <a:srgbClr val="00B050"/>
                </a:solidFill>
              </a:rPr>
              <a:t>，</a:t>
            </a:r>
            <a:r>
              <a:rPr lang="zh-CN" altLang="en-US" b="1" dirty="0" smtClean="0">
                <a:solidFill>
                  <a:srgbClr val="7030A0"/>
                </a:solidFill>
              </a:rPr>
              <a:t>而</a:t>
            </a:r>
            <a:r>
              <a:rPr lang="en-US" b="1" dirty="0" smtClean="0">
                <a:solidFill>
                  <a:srgbClr val="7030A0"/>
                </a:solidFill>
              </a:rPr>
              <a:t>German </a:t>
            </a:r>
            <a:r>
              <a:rPr lang="zh-CN" altLang="en-US" b="1" dirty="0" smtClean="0">
                <a:solidFill>
                  <a:srgbClr val="7030A0"/>
                </a:solidFill>
              </a:rPr>
              <a:t>则要加</a:t>
            </a:r>
            <a:r>
              <a:rPr lang="en-US" b="1" dirty="0" smtClean="0">
                <a:solidFill>
                  <a:srgbClr val="7030A0"/>
                </a:solidFill>
              </a:rPr>
              <a:t>s</a:t>
            </a:r>
            <a:r>
              <a:rPr lang="zh-CN" altLang="en-US" b="1" dirty="0" smtClean="0">
                <a:solidFill>
                  <a:srgbClr val="7030A0"/>
                </a:solidFill>
              </a:rPr>
              <a:t>，因为它不是由国名与</a:t>
            </a:r>
            <a:r>
              <a:rPr lang="en-US" b="1" dirty="0" smtClean="0">
                <a:solidFill>
                  <a:srgbClr val="7030A0"/>
                </a:solidFill>
              </a:rPr>
              <a:t>man</a:t>
            </a:r>
            <a:r>
              <a:rPr lang="zh-CN" altLang="en-US" b="1" dirty="0" smtClean="0">
                <a:solidFill>
                  <a:srgbClr val="7030A0"/>
                </a:solidFill>
              </a:rPr>
              <a:t>的组合词。</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pPr>
              <a:buNone/>
            </a:pPr>
            <a:r>
              <a:rPr lang="en-US" b="1" dirty="0" smtClean="0"/>
              <a:t>18.</a:t>
            </a:r>
            <a:r>
              <a:rPr lang="zh-CN" altLang="en-US" b="1" dirty="0" smtClean="0"/>
              <a:t>［误］</a:t>
            </a:r>
            <a:r>
              <a:rPr lang="en-US" b="1" dirty="0" smtClean="0"/>
              <a:t>There are two As in this word. </a:t>
            </a:r>
          </a:p>
          <a:p>
            <a:pPr>
              <a:buNone/>
            </a:pPr>
            <a:r>
              <a:rPr lang="en-US" altLang="zh-CN" b="1" dirty="0" smtClean="0"/>
              <a:t>      </a:t>
            </a:r>
            <a:r>
              <a:rPr lang="zh-CN" altLang="en-US" b="1" dirty="0" smtClean="0">
                <a:solidFill>
                  <a:srgbClr val="FF0000"/>
                </a:solidFill>
              </a:rPr>
              <a:t>［正］</a:t>
            </a:r>
            <a:r>
              <a:rPr lang="en-US" b="1" dirty="0" smtClean="0">
                <a:solidFill>
                  <a:srgbClr val="FF0000"/>
                </a:solidFill>
              </a:rPr>
              <a:t>There are two A's in this word.</a:t>
            </a:r>
            <a:endParaRPr lang="zh-CN" altLang="en-US" b="1" dirty="0" smtClean="0">
              <a:solidFill>
                <a:srgbClr val="FF0000"/>
              </a:solidFill>
            </a:endParaRPr>
          </a:p>
          <a:p>
            <a:r>
              <a:rPr lang="zh-CN" altLang="en-US" b="1" dirty="0" smtClean="0">
                <a:solidFill>
                  <a:srgbClr val="00B050"/>
                </a:solidFill>
              </a:rPr>
              <a:t>［析］在大写字母缩写形式的复数表达法中应加</a:t>
            </a:r>
            <a:r>
              <a:rPr lang="en-US" b="1" dirty="0" smtClean="0">
                <a:solidFill>
                  <a:srgbClr val="00B050"/>
                </a:solidFill>
              </a:rPr>
              <a:t>s</a:t>
            </a:r>
            <a:r>
              <a:rPr lang="zh-CN" altLang="en-US" b="1" dirty="0" smtClean="0">
                <a:solidFill>
                  <a:srgbClr val="00B050"/>
                </a:solidFill>
              </a:rPr>
              <a:t>，但如字母是</a:t>
            </a:r>
            <a:r>
              <a:rPr lang="en-US" b="1" dirty="0" smtClean="0">
                <a:solidFill>
                  <a:srgbClr val="00B050"/>
                </a:solidFill>
              </a:rPr>
              <a:t>A</a:t>
            </a:r>
            <a:r>
              <a:rPr lang="zh-CN" altLang="en-US" b="1" dirty="0" smtClean="0">
                <a:solidFill>
                  <a:srgbClr val="00B050"/>
                </a:solidFill>
              </a:rPr>
              <a:t>、</a:t>
            </a:r>
            <a:r>
              <a:rPr lang="en-US" b="1" dirty="0" smtClean="0">
                <a:solidFill>
                  <a:srgbClr val="00B050"/>
                </a:solidFill>
              </a:rPr>
              <a:t>I</a:t>
            </a:r>
            <a:r>
              <a:rPr lang="zh-CN" altLang="en-US" b="1" dirty="0" smtClean="0">
                <a:solidFill>
                  <a:srgbClr val="00B050"/>
                </a:solidFill>
              </a:rPr>
              <a:t>时，为了防止与</a:t>
            </a:r>
            <a:r>
              <a:rPr lang="en-US" b="1" dirty="0" smtClean="0">
                <a:solidFill>
                  <a:srgbClr val="00B050"/>
                </a:solidFill>
              </a:rPr>
              <a:t>As</a:t>
            </a:r>
            <a:r>
              <a:rPr lang="zh-CN" altLang="en-US" b="1" dirty="0" smtClean="0">
                <a:solidFill>
                  <a:srgbClr val="00B050"/>
                </a:solidFill>
              </a:rPr>
              <a:t>和</a:t>
            </a:r>
            <a:r>
              <a:rPr lang="en-US" b="1" dirty="0" smtClean="0">
                <a:solidFill>
                  <a:srgbClr val="00B050"/>
                </a:solidFill>
              </a:rPr>
              <a:t>Is</a:t>
            </a:r>
            <a:r>
              <a:rPr lang="zh-CN" altLang="en-US" b="1" dirty="0" smtClean="0">
                <a:solidFill>
                  <a:srgbClr val="00B050"/>
                </a:solidFill>
              </a:rPr>
              <a:t>相混，则要用</a:t>
            </a:r>
            <a:r>
              <a:rPr lang="en-US" b="1" dirty="0" smtClean="0">
                <a:solidFill>
                  <a:srgbClr val="00B050"/>
                </a:solidFill>
              </a:rPr>
              <a:t>'s</a:t>
            </a:r>
            <a:r>
              <a:rPr lang="zh-CN" altLang="en-US" b="1" dirty="0" smtClean="0">
                <a:solidFill>
                  <a:srgbClr val="00B050"/>
                </a:solidFill>
              </a:rPr>
              <a:t>即</a:t>
            </a:r>
            <a:r>
              <a:rPr lang="en-US" b="1" dirty="0" smtClean="0">
                <a:solidFill>
                  <a:srgbClr val="00B050"/>
                </a:solidFill>
              </a:rPr>
              <a:t>A's</a:t>
            </a:r>
            <a:r>
              <a:rPr lang="zh-CN" altLang="en-US" b="1" dirty="0" smtClean="0">
                <a:solidFill>
                  <a:srgbClr val="00B050"/>
                </a:solidFill>
              </a:rPr>
              <a:t>，</a:t>
            </a:r>
            <a:r>
              <a:rPr lang="en-US" b="1" dirty="0" smtClean="0">
                <a:solidFill>
                  <a:srgbClr val="00B050"/>
                </a:solidFill>
              </a:rPr>
              <a:t>I's</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solidFill>
                  <a:srgbClr val="FF0000"/>
                </a:solidFill>
                <a:latin typeface="华文隶书" pitchFamily="2" charset="-122"/>
                <a:ea typeface="华文隶书" pitchFamily="2" charset="-122"/>
              </a:rPr>
              <a:t>一  正误辨析</a:t>
            </a:r>
            <a:endParaRPr lang="zh-CN" altLang="en-US" dirty="0">
              <a:solidFill>
                <a:srgbClr val="FF0000"/>
              </a:solidFill>
              <a:latin typeface="华文隶书" pitchFamily="2" charset="-122"/>
              <a:ea typeface="华文隶书" pitchFamily="2" charset="-122"/>
            </a:endParaRPr>
          </a:p>
        </p:txBody>
      </p:sp>
      <p:sp>
        <p:nvSpPr>
          <p:cNvPr id="3" name="内容占位符 2"/>
          <p:cNvSpPr>
            <a:spLocks noGrp="1"/>
          </p:cNvSpPr>
          <p:nvPr>
            <p:ph idx="1"/>
          </p:nvPr>
        </p:nvSpPr>
        <p:spPr>
          <a:xfrm>
            <a:off x="457200" y="1600200"/>
            <a:ext cx="8472518" cy="5043510"/>
          </a:xfrm>
        </p:spPr>
        <p:txBody>
          <a:bodyPr>
            <a:normAutofit/>
          </a:bodyPr>
          <a:lstStyle/>
          <a:p>
            <a:pPr>
              <a:buNone/>
            </a:pPr>
            <a:r>
              <a:rPr lang="en-US" b="1" dirty="0" smtClean="0"/>
              <a:t>1.</a:t>
            </a:r>
            <a:r>
              <a:rPr lang="zh-CN" altLang="en-US" b="1" dirty="0" smtClean="0"/>
              <a:t>［误］</a:t>
            </a:r>
            <a:r>
              <a:rPr lang="en-US" b="1" dirty="0" smtClean="0"/>
              <a:t>Please give me a paper.  </a:t>
            </a:r>
          </a:p>
          <a:p>
            <a:r>
              <a:rPr lang="zh-CN" altLang="en-US" b="1" dirty="0" smtClean="0">
                <a:solidFill>
                  <a:srgbClr val="FF0000"/>
                </a:solidFill>
              </a:rPr>
              <a:t>［正］</a:t>
            </a:r>
            <a:r>
              <a:rPr lang="en-US" b="1" dirty="0" smtClean="0">
                <a:solidFill>
                  <a:srgbClr val="FF0000"/>
                </a:solidFill>
              </a:rPr>
              <a:t>Please give me a piece of paper.</a:t>
            </a:r>
            <a:endParaRPr lang="zh-CN" altLang="en-US" b="1" dirty="0" smtClean="0">
              <a:solidFill>
                <a:srgbClr val="FF0000"/>
              </a:solidFill>
            </a:endParaRPr>
          </a:p>
          <a:p>
            <a:r>
              <a:rPr lang="zh-CN" altLang="en-US" b="1" dirty="0" smtClean="0">
                <a:solidFill>
                  <a:srgbClr val="00B050"/>
                </a:solidFill>
              </a:rPr>
              <a:t>［析］不要认为可以数的名词就是可数名词，这种原因是对英语中可数与不可数名词的概念与中文中的能数与不能数相混淆了，所以造成了这样的错误，因</a:t>
            </a:r>
            <a:r>
              <a:rPr lang="en-US" b="1" dirty="0" smtClean="0">
                <a:solidFill>
                  <a:srgbClr val="00B050"/>
                </a:solidFill>
              </a:rPr>
              <a:t>paper</a:t>
            </a:r>
            <a:r>
              <a:rPr lang="zh-CN" altLang="en-US" b="1" dirty="0" smtClean="0">
                <a:solidFill>
                  <a:srgbClr val="00B050"/>
                </a:solidFill>
              </a:rPr>
              <a:t>在英语中是属于物质名词一类，是不可数名词。而不可数名词要表达数量时，要用与之相关的量词来表达，如：</a:t>
            </a:r>
            <a:r>
              <a:rPr lang="en-US" b="1" dirty="0" smtClean="0">
                <a:solidFill>
                  <a:srgbClr val="00B050"/>
                </a:solidFill>
              </a:rPr>
              <a:t>two pieces of paper.</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42918"/>
            <a:ext cx="8229600" cy="5483245"/>
          </a:xfrm>
        </p:spPr>
        <p:txBody>
          <a:bodyPr/>
          <a:lstStyle/>
          <a:p>
            <a:pPr>
              <a:buNone/>
            </a:pPr>
            <a:r>
              <a:rPr lang="en-US" b="1" dirty="0" smtClean="0"/>
              <a:t>19.</a:t>
            </a:r>
            <a:r>
              <a:rPr lang="zh-CN" altLang="en-US" b="1" dirty="0" smtClean="0"/>
              <a:t>［误］</a:t>
            </a:r>
            <a:r>
              <a:rPr lang="en-US" b="1" dirty="0" smtClean="0"/>
              <a:t>There are three 6s and two 3s in my telephone number.</a:t>
            </a:r>
            <a:endParaRPr lang="zh-CN" altLang="en-US" b="1" dirty="0" smtClean="0"/>
          </a:p>
          <a:p>
            <a:r>
              <a:rPr lang="zh-CN" altLang="en-US" b="1" dirty="0" smtClean="0">
                <a:solidFill>
                  <a:srgbClr val="FF0000"/>
                </a:solidFill>
              </a:rPr>
              <a:t>［正］</a:t>
            </a:r>
            <a:r>
              <a:rPr lang="en-US" b="1" dirty="0" smtClean="0">
                <a:solidFill>
                  <a:srgbClr val="FF0000"/>
                </a:solidFill>
              </a:rPr>
              <a:t>There are three 6's and two 3's in my telephone number.</a:t>
            </a:r>
            <a:endParaRPr lang="zh-CN" altLang="en-US" b="1" dirty="0" smtClean="0">
              <a:solidFill>
                <a:srgbClr val="FF0000"/>
              </a:solidFill>
            </a:endParaRPr>
          </a:p>
          <a:p>
            <a:r>
              <a:rPr lang="zh-CN" altLang="en-US" b="1" dirty="0" smtClean="0">
                <a:solidFill>
                  <a:srgbClr val="00B050"/>
                </a:solidFill>
              </a:rPr>
              <a:t>［析］在小写字母与数字的复数形式表达法中要用</a:t>
            </a:r>
            <a:r>
              <a:rPr lang="en-US" b="1" dirty="0" smtClean="0">
                <a:solidFill>
                  <a:srgbClr val="00B050"/>
                </a:solidFill>
              </a:rPr>
              <a:t>'s</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285728"/>
            <a:ext cx="8786874" cy="6357982"/>
          </a:xfrm>
        </p:spPr>
        <p:txBody>
          <a:bodyPr>
            <a:normAutofit lnSpcReduction="10000"/>
          </a:bodyPr>
          <a:lstStyle/>
          <a:p>
            <a:pPr>
              <a:buNone/>
            </a:pPr>
            <a:r>
              <a:rPr lang="en-US" b="1" dirty="0" smtClean="0"/>
              <a:t>20.</a:t>
            </a:r>
            <a:r>
              <a:rPr lang="zh-CN" altLang="en-US" b="1" dirty="0" smtClean="0"/>
              <a:t>［误］</a:t>
            </a:r>
            <a:r>
              <a:rPr lang="en-US" b="1" dirty="0" smtClean="0"/>
              <a:t>We have many woman teachers in our school.</a:t>
            </a:r>
            <a:endParaRPr lang="zh-CN" altLang="en-US" b="1" dirty="0" smtClean="0"/>
          </a:p>
          <a:p>
            <a:r>
              <a:rPr lang="zh-CN" altLang="en-US" b="1" dirty="0" smtClean="0">
                <a:solidFill>
                  <a:srgbClr val="FF0000"/>
                </a:solidFill>
              </a:rPr>
              <a:t>［正］</a:t>
            </a:r>
            <a:r>
              <a:rPr lang="en-US" b="1" dirty="0" smtClean="0">
                <a:solidFill>
                  <a:srgbClr val="FF0000"/>
                </a:solidFill>
              </a:rPr>
              <a:t>We have many women teachers in our school.</a:t>
            </a:r>
            <a:endParaRPr lang="zh-CN" altLang="en-US" b="1" dirty="0" smtClean="0">
              <a:solidFill>
                <a:srgbClr val="FF0000"/>
              </a:solidFill>
            </a:endParaRPr>
          </a:p>
          <a:p>
            <a:r>
              <a:rPr lang="zh-CN" altLang="en-US" b="1" dirty="0" smtClean="0">
                <a:solidFill>
                  <a:srgbClr val="00B050"/>
                </a:solidFill>
              </a:rPr>
              <a:t>［析］一般组合名词变为复数形式时只将词中心词变为复数如：</a:t>
            </a:r>
          </a:p>
          <a:p>
            <a:r>
              <a:rPr lang="en-US" b="1" dirty="0" smtClean="0">
                <a:solidFill>
                  <a:srgbClr val="00B050"/>
                </a:solidFill>
              </a:rPr>
              <a:t>half brother-half brothers(</a:t>
            </a:r>
            <a:r>
              <a:rPr lang="zh-CN" altLang="en-US" b="1" dirty="0" smtClean="0">
                <a:solidFill>
                  <a:srgbClr val="00B050"/>
                </a:solidFill>
              </a:rPr>
              <a:t>同父异母或同母异父的兄弟</a:t>
            </a:r>
            <a:r>
              <a:rPr lang="en-US" b="1" dirty="0" smtClean="0">
                <a:solidFill>
                  <a:srgbClr val="00B050"/>
                </a:solidFill>
              </a:rPr>
              <a:t>)daughter in law-</a:t>
            </a:r>
            <a:r>
              <a:rPr lang="en-US" b="1" dirty="0" err="1" smtClean="0">
                <a:solidFill>
                  <a:srgbClr val="00B050"/>
                </a:solidFill>
              </a:rPr>
              <a:t>daughtersin</a:t>
            </a:r>
            <a:r>
              <a:rPr lang="en-US" b="1" dirty="0" smtClean="0">
                <a:solidFill>
                  <a:srgbClr val="00B050"/>
                </a:solidFill>
              </a:rPr>
              <a:t> law,(</a:t>
            </a:r>
            <a:r>
              <a:rPr lang="zh-CN" altLang="en-US" b="1" dirty="0" smtClean="0">
                <a:solidFill>
                  <a:srgbClr val="00B050"/>
                </a:solidFill>
              </a:rPr>
              <a:t>儿媳</a:t>
            </a:r>
            <a:r>
              <a:rPr lang="en-US" b="1" dirty="0" smtClean="0">
                <a:solidFill>
                  <a:srgbClr val="00B050"/>
                </a:solidFill>
              </a:rPr>
              <a:t>)</a:t>
            </a:r>
            <a:r>
              <a:rPr lang="zh-CN" altLang="en-US" b="1" dirty="0" smtClean="0">
                <a:solidFill>
                  <a:srgbClr val="00B050"/>
                </a:solidFill>
              </a:rPr>
              <a:t>但要注意的是：</a:t>
            </a:r>
            <a:r>
              <a:rPr lang="en-US" b="1" dirty="0" smtClean="0">
                <a:solidFill>
                  <a:srgbClr val="00B050"/>
                </a:solidFill>
              </a:rPr>
              <a:t>man driver-men drivers(</a:t>
            </a:r>
            <a:r>
              <a:rPr lang="zh-CN" altLang="en-US" b="1" dirty="0" smtClean="0">
                <a:solidFill>
                  <a:srgbClr val="00B050"/>
                </a:solidFill>
              </a:rPr>
              <a:t>男司机</a:t>
            </a:r>
            <a:r>
              <a:rPr lang="en-US" b="1" dirty="0" smtClean="0">
                <a:solidFill>
                  <a:srgbClr val="00B050"/>
                </a:solidFill>
              </a:rPr>
              <a:t>) woman doctor-women doctors(</a:t>
            </a:r>
            <a:r>
              <a:rPr lang="zh-CN" altLang="en-US" b="1" dirty="0" smtClean="0">
                <a:solidFill>
                  <a:srgbClr val="00B050"/>
                </a:solidFill>
              </a:rPr>
              <a:t>女大夫</a:t>
            </a:r>
            <a:r>
              <a:rPr lang="en-US" b="1" dirty="0" smtClean="0">
                <a:solidFill>
                  <a:srgbClr val="00B050"/>
                </a:solidFill>
              </a:rPr>
              <a:t>)</a:t>
            </a:r>
          </a:p>
          <a:p>
            <a:r>
              <a:rPr lang="en-US" b="1" dirty="0" smtClean="0">
                <a:solidFill>
                  <a:srgbClr val="00B050"/>
                </a:solidFill>
              </a:rPr>
              <a:t>grown up-grown ups(</a:t>
            </a:r>
            <a:r>
              <a:rPr lang="zh-CN" altLang="en-US" b="1" dirty="0" smtClean="0">
                <a:solidFill>
                  <a:srgbClr val="00B050"/>
                </a:solidFill>
              </a:rPr>
              <a:t>成年人</a:t>
            </a:r>
            <a:r>
              <a:rPr lang="en-US" b="1" dirty="0" smtClean="0">
                <a:solidFill>
                  <a:srgbClr val="00B050"/>
                </a:solidFill>
              </a:rPr>
              <a:t>) </a:t>
            </a:r>
          </a:p>
          <a:p>
            <a:r>
              <a:rPr lang="zh-CN" altLang="en-US" b="1" dirty="0" smtClean="0">
                <a:solidFill>
                  <a:srgbClr val="7030A0"/>
                </a:solidFill>
              </a:rPr>
              <a:t>但是</a:t>
            </a:r>
            <a:r>
              <a:rPr lang="en-US" b="1" dirty="0" smtClean="0">
                <a:solidFill>
                  <a:srgbClr val="7030A0"/>
                </a:solidFill>
              </a:rPr>
              <a:t>boy student-</a:t>
            </a:r>
            <a:r>
              <a:rPr lang="zh-CN" altLang="en-US" b="1" dirty="0" smtClean="0">
                <a:solidFill>
                  <a:srgbClr val="7030A0"/>
                </a:solidFill>
              </a:rPr>
              <a:t>则变为</a:t>
            </a:r>
            <a:r>
              <a:rPr lang="en-US" b="1" dirty="0" smtClean="0">
                <a:solidFill>
                  <a:srgbClr val="7030A0"/>
                </a:solidFill>
              </a:rPr>
              <a:t>boy students</a:t>
            </a:r>
            <a:endParaRPr lang="zh-CN" altLang="en-US" b="1" dirty="0" smtClean="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trips(downLeft)">
                                      <p:cBhvr>
                                        <p:cTn id="16" dur="500"/>
                                        <p:tgtEl>
                                          <p:spTgt spid="3">
                                            <p:txEl>
                                              <p:pRg st="3" end="3"/>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strips(downLeft)">
                                      <p:cBhvr>
                                        <p:cTn id="19" dur="500"/>
                                        <p:tgtEl>
                                          <p:spTgt spid="3">
                                            <p:txEl>
                                              <p:pRg st="4" end="4"/>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trips(downLeft)">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5911873"/>
          </a:xfrm>
        </p:spPr>
        <p:txBody>
          <a:bodyPr/>
          <a:lstStyle/>
          <a:p>
            <a:pPr>
              <a:buNone/>
            </a:pPr>
            <a:r>
              <a:rPr lang="en-US" b="1" dirty="0" smtClean="0"/>
              <a:t>21.</a:t>
            </a:r>
            <a:r>
              <a:rPr lang="zh-CN" altLang="en-US" b="1" dirty="0" smtClean="0"/>
              <a:t>［误］</a:t>
            </a:r>
            <a:r>
              <a:rPr lang="en-US" b="1" dirty="0" smtClean="0"/>
              <a:t>Physics are very difficult to learn.</a:t>
            </a:r>
          </a:p>
          <a:p>
            <a:pPr>
              <a:buNone/>
            </a:pPr>
            <a:r>
              <a:rPr lang="en-US" altLang="zh-CN" b="1" dirty="0" smtClean="0"/>
              <a:t>    </a:t>
            </a:r>
            <a:r>
              <a:rPr lang="zh-CN" altLang="en-US" b="1" dirty="0" smtClean="0">
                <a:solidFill>
                  <a:srgbClr val="FF0000"/>
                </a:solidFill>
              </a:rPr>
              <a:t>［正］</a:t>
            </a:r>
            <a:r>
              <a:rPr lang="en-US" b="1" dirty="0" smtClean="0">
                <a:solidFill>
                  <a:srgbClr val="FF0000"/>
                </a:solidFill>
              </a:rPr>
              <a:t>Physics is very difficult to learn.</a:t>
            </a:r>
            <a:endParaRPr lang="zh-CN" altLang="en-US" b="1" dirty="0" smtClean="0">
              <a:solidFill>
                <a:srgbClr val="FF0000"/>
              </a:solidFill>
            </a:endParaRPr>
          </a:p>
          <a:p>
            <a:r>
              <a:rPr lang="zh-CN" altLang="en-US" b="1" dirty="0" smtClean="0">
                <a:solidFill>
                  <a:srgbClr val="00B050"/>
                </a:solidFill>
              </a:rPr>
              <a:t>［析］虽以</a:t>
            </a:r>
            <a:r>
              <a:rPr lang="en-US" b="1" dirty="0" smtClean="0">
                <a:solidFill>
                  <a:srgbClr val="00B050"/>
                </a:solidFill>
              </a:rPr>
              <a:t>s</a:t>
            </a:r>
            <a:r>
              <a:rPr lang="zh-CN" altLang="en-US" b="1" dirty="0" smtClean="0">
                <a:solidFill>
                  <a:srgbClr val="00B050"/>
                </a:solidFill>
              </a:rPr>
              <a:t>结尾但只能用作单数名词有：科学，学科名字：</a:t>
            </a:r>
            <a:r>
              <a:rPr lang="en-US" b="1" dirty="0" smtClean="0">
                <a:solidFill>
                  <a:srgbClr val="00B050"/>
                </a:solidFill>
              </a:rPr>
              <a:t>Physics. Mathematics politics</a:t>
            </a:r>
          </a:p>
          <a:p>
            <a:r>
              <a:rPr lang="zh-CN" altLang="en-US" b="1" dirty="0" smtClean="0">
                <a:solidFill>
                  <a:srgbClr val="00B050"/>
                </a:solidFill>
              </a:rPr>
              <a:t>游戏名称：</a:t>
            </a:r>
            <a:r>
              <a:rPr lang="en-US" b="1" dirty="0" smtClean="0">
                <a:solidFill>
                  <a:srgbClr val="00B050"/>
                </a:solidFill>
              </a:rPr>
              <a:t>bowls </a:t>
            </a:r>
          </a:p>
          <a:p>
            <a:r>
              <a:rPr lang="zh-CN" altLang="en-US" b="1" dirty="0" smtClean="0">
                <a:solidFill>
                  <a:srgbClr val="00B050"/>
                </a:solidFill>
              </a:rPr>
              <a:t>专有名称：</a:t>
            </a:r>
            <a:r>
              <a:rPr lang="en-US" b="1" dirty="0" smtClean="0">
                <a:solidFill>
                  <a:srgbClr val="00B050"/>
                </a:solidFill>
              </a:rPr>
              <a:t>Niagara Falls(</a:t>
            </a:r>
            <a:r>
              <a:rPr lang="zh-CN" altLang="en-US" b="1" dirty="0" smtClean="0">
                <a:solidFill>
                  <a:srgbClr val="00B050"/>
                </a:solidFill>
              </a:rPr>
              <a:t>尼亚加拉瀑布</a:t>
            </a:r>
            <a:r>
              <a:rPr lang="en-US" b="1" dirty="0" smtClean="0">
                <a:solidFill>
                  <a:srgbClr val="00B050"/>
                </a:solidFill>
              </a:rPr>
              <a:t>) </a:t>
            </a:r>
          </a:p>
          <a:p>
            <a:r>
              <a:rPr lang="zh-CN" altLang="en-US" b="1" dirty="0" smtClean="0">
                <a:solidFill>
                  <a:srgbClr val="00B050"/>
                </a:solidFill>
              </a:rPr>
              <a:t>其他名词：</a:t>
            </a:r>
            <a:r>
              <a:rPr lang="en-US" b="1" dirty="0" smtClean="0">
                <a:solidFill>
                  <a:srgbClr val="00B050"/>
                </a:solidFill>
              </a:rPr>
              <a:t>news(</a:t>
            </a:r>
            <a:r>
              <a:rPr lang="zh-CN" altLang="en-US" b="1" dirty="0" smtClean="0">
                <a:solidFill>
                  <a:srgbClr val="00B050"/>
                </a:solidFill>
              </a:rPr>
              <a:t>消息，新闻</a:t>
            </a:r>
            <a:r>
              <a:rPr lang="en-US" b="1" dirty="0" smtClean="0">
                <a:solidFill>
                  <a:srgbClr val="00B050"/>
                </a:solidFill>
              </a:rPr>
              <a:t>)</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strips(down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strips(downLeft)">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trips(downLeft)">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pPr>
              <a:buNone/>
            </a:pPr>
            <a:r>
              <a:rPr lang="en-US" b="1" dirty="0" smtClean="0"/>
              <a:t>22.</a:t>
            </a:r>
            <a:r>
              <a:rPr lang="zh-CN" altLang="en-US" b="1" dirty="0" smtClean="0"/>
              <a:t>［误］</a:t>
            </a:r>
            <a:r>
              <a:rPr lang="en-US" b="1" dirty="0" smtClean="0"/>
              <a:t>There is a people in the room.</a:t>
            </a:r>
            <a:endParaRPr lang="zh-CN" altLang="en-US" b="1" dirty="0" smtClean="0"/>
          </a:p>
          <a:p>
            <a:r>
              <a:rPr lang="zh-CN" altLang="en-US" b="1" dirty="0" smtClean="0">
                <a:solidFill>
                  <a:srgbClr val="FF0000"/>
                </a:solidFill>
              </a:rPr>
              <a:t>［正］</a:t>
            </a:r>
            <a:r>
              <a:rPr lang="en-US" b="1" dirty="0" smtClean="0">
                <a:solidFill>
                  <a:srgbClr val="FF0000"/>
                </a:solidFill>
              </a:rPr>
              <a:t>There is a person in the room. </a:t>
            </a:r>
          </a:p>
          <a:p>
            <a:r>
              <a:rPr lang="zh-CN" altLang="en-US" b="1" dirty="0" smtClean="0">
                <a:solidFill>
                  <a:srgbClr val="FF0000"/>
                </a:solidFill>
              </a:rPr>
              <a:t>［正］</a:t>
            </a:r>
            <a:r>
              <a:rPr lang="en-US" b="1" dirty="0" smtClean="0">
                <a:solidFill>
                  <a:srgbClr val="FF0000"/>
                </a:solidFill>
              </a:rPr>
              <a:t>There is a man in the room.</a:t>
            </a:r>
            <a:endParaRPr lang="zh-CN" altLang="en-US" b="1" dirty="0" smtClean="0">
              <a:solidFill>
                <a:srgbClr val="FF0000"/>
              </a:solidFill>
            </a:endParaRPr>
          </a:p>
          <a:p>
            <a:r>
              <a:rPr lang="zh-CN" altLang="en-US" b="1" dirty="0" smtClean="0">
                <a:solidFill>
                  <a:srgbClr val="00B0F0"/>
                </a:solidFill>
              </a:rPr>
              <a:t>［析］</a:t>
            </a:r>
            <a:r>
              <a:rPr lang="en-US" b="1" dirty="0" smtClean="0">
                <a:solidFill>
                  <a:srgbClr val="00B0F0"/>
                </a:solidFill>
              </a:rPr>
              <a:t>people</a:t>
            </a:r>
            <a:r>
              <a:rPr lang="zh-CN" altLang="en-US" b="1" dirty="0" smtClean="0">
                <a:solidFill>
                  <a:srgbClr val="00B0F0"/>
                </a:solidFill>
              </a:rPr>
              <a:t>是复数名词，不可用作单数，如要用来讲一个人时应用</a:t>
            </a:r>
            <a:r>
              <a:rPr lang="en-US" b="1" dirty="0" smtClean="0">
                <a:solidFill>
                  <a:srgbClr val="00B0F0"/>
                </a:solidFill>
              </a:rPr>
              <a:t>a person, a man, a woman</a:t>
            </a:r>
            <a:r>
              <a:rPr lang="zh-CN" altLang="en-US" b="1" dirty="0" smtClean="0">
                <a:solidFill>
                  <a:srgbClr val="00B0F0"/>
                </a:solidFill>
              </a:rPr>
              <a:t>。</a:t>
            </a:r>
            <a:r>
              <a:rPr lang="zh-CN" altLang="en-US" b="1" dirty="0" smtClean="0">
                <a:solidFill>
                  <a:srgbClr val="7030A0"/>
                </a:solidFill>
              </a:rPr>
              <a:t>同样的词有</a:t>
            </a:r>
            <a:r>
              <a:rPr lang="en-US" b="1" dirty="0" smtClean="0">
                <a:solidFill>
                  <a:srgbClr val="7030A0"/>
                </a:solidFill>
              </a:rPr>
              <a:t>police.</a:t>
            </a:r>
            <a:r>
              <a:rPr lang="zh-CN" altLang="en-US" b="1" dirty="0" smtClean="0">
                <a:solidFill>
                  <a:srgbClr val="7030A0"/>
                </a:solidFill>
              </a:rPr>
              <a:t>要讲一个警察时则要用</a:t>
            </a:r>
            <a:r>
              <a:rPr lang="en-US" b="1" dirty="0" smtClean="0">
                <a:solidFill>
                  <a:srgbClr val="7030A0"/>
                </a:solidFill>
              </a:rPr>
              <a:t>a policeman, a policewoman</a:t>
            </a:r>
            <a:r>
              <a:rPr lang="zh-CN" altLang="en-US" b="1" dirty="0" smtClean="0">
                <a:solidFill>
                  <a:srgbClr val="7030A0"/>
                </a:solidFill>
              </a:rPr>
              <a:t>。</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5911873"/>
          </a:xfrm>
        </p:spPr>
        <p:txBody>
          <a:bodyPr/>
          <a:lstStyle/>
          <a:p>
            <a:pPr>
              <a:buNone/>
            </a:pPr>
            <a:r>
              <a:rPr lang="en-US" b="1" dirty="0" smtClean="0"/>
              <a:t>23.</a:t>
            </a:r>
            <a:r>
              <a:rPr lang="zh-CN" altLang="en-US" b="1" dirty="0" smtClean="0"/>
              <a:t>［误］</a:t>
            </a:r>
            <a:r>
              <a:rPr lang="en-US" b="1" dirty="0" smtClean="0"/>
              <a:t>Where is my shoe?</a:t>
            </a:r>
          </a:p>
          <a:p>
            <a:pPr>
              <a:buNone/>
            </a:pPr>
            <a:r>
              <a:rPr lang="en-US" altLang="zh-CN" b="1" dirty="0" smtClean="0"/>
              <a:t>    </a:t>
            </a:r>
            <a:r>
              <a:rPr lang="zh-CN" altLang="en-US" b="1" dirty="0" smtClean="0">
                <a:solidFill>
                  <a:srgbClr val="FF0000"/>
                </a:solidFill>
              </a:rPr>
              <a:t>［正］</a:t>
            </a:r>
            <a:r>
              <a:rPr lang="en-US" b="1" dirty="0" smtClean="0">
                <a:solidFill>
                  <a:srgbClr val="FF0000"/>
                </a:solidFill>
              </a:rPr>
              <a:t>Where are my shoes?</a:t>
            </a:r>
            <a:endParaRPr lang="zh-CN" altLang="en-US" b="1" dirty="0" smtClean="0">
              <a:solidFill>
                <a:srgbClr val="FF0000"/>
              </a:solidFill>
            </a:endParaRPr>
          </a:p>
          <a:p>
            <a:r>
              <a:rPr lang="zh-CN" altLang="en-US" b="1" dirty="0" smtClean="0">
                <a:solidFill>
                  <a:srgbClr val="00B050"/>
                </a:solidFill>
              </a:rPr>
              <a:t>［析］常常只用作复数形式的词有</a:t>
            </a:r>
            <a:r>
              <a:rPr lang="en-US" b="1" dirty="0" smtClean="0">
                <a:solidFill>
                  <a:srgbClr val="00B050"/>
                </a:solidFill>
              </a:rPr>
              <a:t>trousers, pants, shorts(</a:t>
            </a:r>
            <a:r>
              <a:rPr lang="zh-CN" altLang="en-US" b="1" dirty="0" smtClean="0">
                <a:solidFill>
                  <a:srgbClr val="00B050"/>
                </a:solidFill>
              </a:rPr>
              <a:t>短裤</a:t>
            </a:r>
            <a:r>
              <a:rPr lang="en-US" b="1" dirty="0" smtClean="0">
                <a:solidFill>
                  <a:srgbClr val="00B050"/>
                </a:solidFill>
              </a:rPr>
              <a:t>)</a:t>
            </a:r>
            <a:r>
              <a:rPr lang="zh-CN" altLang="en-US" b="1" dirty="0" smtClean="0">
                <a:solidFill>
                  <a:srgbClr val="00B050"/>
                </a:solidFill>
              </a:rPr>
              <a:t>，</a:t>
            </a:r>
            <a:r>
              <a:rPr lang="en-US" b="1" dirty="0" smtClean="0">
                <a:solidFill>
                  <a:srgbClr val="00B050"/>
                </a:solidFill>
              </a:rPr>
              <a:t>socks(</a:t>
            </a:r>
            <a:r>
              <a:rPr lang="zh-CN" altLang="en-US" b="1" dirty="0" smtClean="0">
                <a:solidFill>
                  <a:srgbClr val="00B050"/>
                </a:solidFill>
              </a:rPr>
              <a:t>袜子</a:t>
            </a:r>
            <a:r>
              <a:rPr lang="en-US" b="1" dirty="0" smtClean="0">
                <a:solidFill>
                  <a:srgbClr val="00B050"/>
                </a:solidFill>
              </a:rPr>
              <a:t>),shoes, gloves(</a:t>
            </a:r>
            <a:r>
              <a:rPr lang="zh-CN" altLang="en-US" b="1" dirty="0" smtClean="0">
                <a:solidFill>
                  <a:srgbClr val="00B050"/>
                </a:solidFill>
              </a:rPr>
              <a:t>手套</a:t>
            </a:r>
            <a:r>
              <a:rPr lang="en-US" b="1" dirty="0" smtClean="0">
                <a:solidFill>
                  <a:srgbClr val="00B050"/>
                </a:solidFill>
              </a:rPr>
              <a:t>)</a:t>
            </a:r>
            <a:r>
              <a:rPr lang="zh-CN" altLang="en-US" b="1" dirty="0" smtClean="0">
                <a:solidFill>
                  <a:srgbClr val="00B050"/>
                </a:solidFill>
              </a:rPr>
              <a:t>。</a:t>
            </a:r>
            <a:endParaRPr lang="en-US" altLang="zh-CN" b="1" dirty="0" smtClean="0">
              <a:solidFill>
                <a:srgbClr val="00B050"/>
              </a:solidFill>
            </a:endParaRPr>
          </a:p>
          <a:p>
            <a:r>
              <a:rPr lang="zh-CN" altLang="en-US" b="1" dirty="0" smtClean="0">
                <a:solidFill>
                  <a:srgbClr val="0070C0"/>
                </a:solidFill>
              </a:rPr>
              <a:t>但如果只找其中的一个则要指明，这时还是应用单数形式。如：</a:t>
            </a:r>
            <a:r>
              <a:rPr lang="en-US" b="1" dirty="0" smtClean="0">
                <a:solidFill>
                  <a:srgbClr val="0070C0"/>
                </a:solidFill>
              </a:rPr>
              <a:t>Where's my left glove?(</a:t>
            </a:r>
            <a:r>
              <a:rPr lang="zh-CN" altLang="en-US" b="1" dirty="0" smtClean="0">
                <a:solidFill>
                  <a:srgbClr val="0070C0"/>
                </a:solidFill>
              </a:rPr>
              <a:t>我左手的手套在哪</a:t>
            </a:r>
            <a:r>
              <a:rPr lang="en-US" b="1" dirty="0" smtClean="0">
                <a:solidFill>
                  <a:srgbClr val="0070C0"/>
                </a:solidFill>
              </a:rPr>
              <a:t>?)</a:t>
            </a:r>
            <a:endParaRPr lang="zh-CN" altLang="en-US" b="1" dirty="0" smtClean="0">
              <a:solidFill>
                <a:srgbClr val="0070C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pPr>
              <a:buNone/>
            </a:pPr>
            <a:r>
              <a:rPr lang="en-US" b="1" dirty="0" smtClean="0"/>
              <a:t>24.</a:t>
            </a:r>
            <a:r>
              <a:rPr lang="zh-CN" altLang="en-US" b="1" dirty="0" smtClean="0"/>
              <a:t>［误］</a:t>
            </a:r>
            <a:r>
              <a:rPr lang="en-US" b="1" dirty="0" smtClean="0"/>
              <a:t>I paid five pennies for the sweet.</a:t>
            </a:r>
          </a:p>
          <a:p>
            <a:pPr>
              <a:buNone/>
            </a:pPr>
            <a:r>
              <a:rPr lang="en-US" altLang="zh-CN" b="1" dirty="0" smtClean="0"/>
              <a:t>    </a:t>
            </a:r>
            <a:r>
              <a:rPr lang="zh-CN" altLang="en-US" b="1" dirty="0" smtClean="0">
                <a:solidFill>
                  <a:srgbClr val="FF0000"/>
                </a:solidFill>
              </a:rPr>
              <a:t>［正］</a:t>
            </a:r>
            <a:r>
              <a:rPr lang="en-US" b="1" dirty="0" smtClean="0">
                <a:solidFill>
                  <a:srgbClr val="FF0000"/>
                </a:solidFill>
              </a:rPr>
              <a:t>I paid five pence for the sweet.</a:t>
            </a:r>
            <a:endParaRPr lang="zh-CN" altLang="en-US" b="1" dirty="0" smtClean="0">
              <a:solidFill>
                <a:srgbClr val="FF0000"/>
              </a:solidFill>
            </a:endParaRPr>
          </a:p>
          <a:p>
            <a:r>
              <a:rPr lang="zh-CN" altLang="en-US" b="1" dirty="0" smtClean="0">
                <a:solidFill>
                  <a:srgbClr val="00B050"/>
                </a:solidFill>
              </a:rPr>
              <a:t>［析］英语中便士有两个复数形式</a:t>
            </a:r>
            <a:r>
              <a:rPr lang="en-US" b="1" dirty="0" smtClean="0">
                <a:solidFill>
                  <a:srgbClr val="00B050"/>
                </a:solidFill>
              </a:rPr>
              <a:t>pence</a:t>
            </a:r>
            <a:r>
              <a:rPr lang="zh-CN" altLang="en-US" b="1" dirty="0" smtClean="0">
                <a:solidFill>
                  <a:srgbClr val="00B050"/>
                </a:solidFill>
              </a:rPr>
              <a:t>用来表达一定数量的钱。而</a:t>
            </a:r>
            <a:r>
              <a:rPr lang="en-US" b="1" dirty="0" smtClean="0">
                <a:solidFill>
                  <a:srgbClr val="00B050"/>
                </a:solidFill>
              </a:rPr>
              <a:t>pennies</a:t>
            </a:r>
            <a:r>
              <a:rPr lang="zh-CN" altLang="en-US" b="1" dirty="0" smtClean="0">
                <a:solidFill>
                  <a:srgbClr val="00B050"/>
                </a:solidFill>
              </a:rPr>
              <a:t>是指一个个的硬币，如：</a:t>
            </a:r>
            <a:r>
              <a:rPr lang="en-US" b="1" dirty="0" smtClean="0">
                <a:solidFill>
                  <a:srgbClr val="00B050"/>
                </a:solidFill>
              </a:rPr>
              <a:t>I want to change this note for pennies.</a:t>
            </a:r>
            <a:r>
              <a:rPr lang="zh-CN" altLang="en-US" b="1" dirty="0" smtClean="0">
                <a:solidFill>
                  <a:srgbClr val="00B050"/>
                </a:solidFill>
              </a:rPr>
              <a:t>我想把这纸币换成硬币。</a:t>
            </a:r>
            <a:r>
              <a:rPr lang="en-US" b="1" dirty="0" smtClean="0">
                <a:solidFill>
                  <a:srgbClr val="00B050"/>
                </a:solidFill>
              </a:rPr>
              <a:t>(</a:t>
            </a:r>
            <a:r>
              <a:rPr lang="zh-CN" altLang="en-US" b="1" dirty="0" smtClean="0">
                <a:solidFill>
                  <a:srgbClr val="00B050"/>
                </a:solidFill>
              </a:rPr>
              <a:t>即一便士一个的硬币</a:t>
            </a:r>
            <a:r>
              <a:rPr lang="en-US" b="1" dirty="0" smtClean="0">
                <a:solidFill>
                  <a:srgbClr val="00B050"/>
                </a:solidFill>
              </a:rPr>
              <a:t>)</a:t>
            </a:r>
            <a:r>
              <a:rPr lang="zh-CN" altLang="en-US" b="1" dirty="0" smtClean="0">
                <a:solidFill>
                  <a:srgbClr val="00B05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en-US" b="1" dirty="0" smtClean="0"/>
              <a:t>25.</a:t>
            </a:r>
            <a:r>
              <a:rPr lang="zh-CN" altLang="en-US" b="1" dirty="0" smtClean="0"/>
              <a:t>［误］</a:t>
            </a:r>
            <a:r>
              <a:rPr lang="en-US" b="1" dirty="0" smtClean="0"/>
              <a:t>There are many fruit in the shop.</a:t>
            </a:r>
          </a:p>
          <a:p>
            <a:r>
              <a:rPr lang="zh-CN" altLang="en-US" b="1" dirty="0" smtClean="0">
                <a:solidFill>
                  <a:srgbClr val="FF0000"/>
                </a:solidFill>
              </a:rPr>
              <a:t>［正］</a:t>
            </a:r>
            <a:r>
              <a:rPr lang="en-US" b="1" dirty="0" smtClean="0">
                <a:solidFill>
                  <a:srgbClr val="FF0000"/>
                </a:solidFill>
              </a:rPr>
              <a:t>There are many fruits in the shop.</a:t>
            </a:r>
            <a:endParaRPr lang="zh-CN" altLang="en-US" b="1" dirty="0" smtClean="0">
              <a:solidFill>
                <a:srgbClr val="FF0000"/>
              </a:solidFill>
            </a:endParaRPr>
          </a:p>
          <a:p>
            <a:r>
              <a:rPr lang="zh-CN" altLang="en-US" b="1" dirty="0" smtClean="0">
                <a:solidFill>
                  <a:srgbClr val="92D050"/>
                </a:solidFill>
              </a:rPr>
              <a:t>［析］物质名词为不可数名词，但是用来表示种类时则可以用作可数名词，这里应译为各种各样的水果。</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2852"/>
            <a:ext cx="8229600" cy="6500858"/>
          </a:xfrm>
        </p:spPr>
        <p:txBody>
          <a:bodyPr>
            <a:normAutofit lnSpcReduction="10000"/>
          </a:bodyPr>
          <a:lstStyle/>
          <a:p>
            <a:pPr>
              <a:buNone/>
            </a:pPr>
            <a:r>
              <a:rPr lang="en-US" b="1" dirty="0" smtClean="0"/>
              <a:t>26.</a:t>
            </a:r>
            <a:r>
              <a:rPr lang="zh-CN" altLang="en-US" b="1" dirty="0" smtClean="0"/>
              <a:t>［误］</a:t>
            </a:r>
            <a:r>
              <a:rPr lang="en-US" b="1" dirty="0" smtClean="0"/>
              <a:t>There is a new car. It is </a:t>
            </a:r>
            <a:r>
              <a:rPr lang="en-US" b="1" dirty="0" err="1" smtClean="0"/>
              <a:t>Jone's</a:t>
            </a:r>
            <a:r>
              <a:rPr lang="en-US" b="1" dirty="0" smtClean="0"/>
              <a:t> and Mary's</a:t>
            </a:r>
          </a:p>
          <a:p>
            <a:pPr>
              <a:buNone/>
            </a:pPr>
            <a:r>
              <a:rPr lang="en-US" altLang="zh-CN" b="1" dirty="0" smtClean="0"/>
              <a:t>     </a:t>
            </a:r>
            <a:r>
              <a:rPr lang="zh-CN" altLang="en-US" b="1" dirty="0" smtClean="0">
                <a:solidFill>
                  <a:srgbClr val="FF0000"/>
                </a:solidFill>
              </a:rPr>
              <a:t>［正］</a:t>
            </a:r>
            <a:r>
              <a:rPr lang="en-US" b="1" dirty="0" smtClean="0">
                <a:solidFill>
                  <a:srgbClr val="FF0000"/>
                </a:solidFill>
              </a:rPr>
              <a:t>There is a new car. It is </a:t>
            </a:r>
            <a:r>
              <a:rPr lang="en-US" b="1" dirty="0" err="1" smtClean="0">
                <a:solidFill>
                  <a:srgbClr val="FF0000"/>
                </a:solidFill>
              </a:rPr>
              <a:t>Jone</a:t>
            </a:r>
            <a:r>
              <a:rPr lang="en-US" b="1" dirty="0" smtClean="0">
                <a:solidFill>
                  <a:srgbClr val="FF0000"/>
                </a:solidFill>
              </a:rPr>
              <a:t> and Mary's.</a:t>
            </a:r>
            <a:endParaRPr lang="zh-CN" altLang="en-US" b="1" dirty="0" smtClean="0">
              <a:solidFill>
                <a:srgbClr val="FF0000"/>
              </a:solidFill>
            </a:endParaRPr>
          </a:p>
          <a:p>
            <a:r>
              <a:rPr lang="zh-CN" altLang="en-US" b="1" dirty="0" smtClean="0">
                <a:solidFill>
                  <a:srgbClr val="00B050"/>
                </a:solidFill>
              </a:rPr>
              <a:t>［析］有生命名词的所有格，如果是单数名词则加</a:t>
            </a:r>
            <a:r>
              <a:rPr lang="en-US" b="1" dirty="0" smtClean="0">
                <a:solidFill>
                  <a:srgbClr val="00B050"/>
                </a:solidFill>
              </a:rPr>
              <a:t>'s</a:t>
            </a:r>
            <a:r>
              <a:rPr lang="zh-CN" altLang="en-US" b="1" dirty="0" smtClean="0">
                <a:solidFill>
                  <a:srgbClr val="00B050"/>
                </a:solidFill>
              </a:rPr>
              <a:t>如：</a:t>
            </a:r>
            <a:r>
              <a:rPr lang="en-US" b="1" dirty="0" smtClean="0">
                <a:solidFill>
                  <a:srgbClr val="00B050"/>
                </a:solidFill>
              </a:rPr>
              <a:t>Mary's car.</a:t>
            </a:r>
            <a:r>
              <a:rPr lang="zh-CN" altLang="en-US" b="1" dirty="0" smtClean="0">
                <a:solidFill>
                  <a:srgbClr val="00B050"/>
                </a:solidFill>
              </a:rPr>
              <a:t>如果是以</a:t>
            </a:r>
            <a:r>
              <a:rPr lang="en-US" b="1" dirty="0" smtClean="0">
                <a:solidFill>
                  <a:srgbClr val="00B050"/>
                </a:solidFill>
              </a:rPr>
              <a:t>s</a:t>
            </a:r>
            <a:r>
              <a:rPr lang="zh-CN" altLang="en-US" b="1" dirty="0" smtClean="0">
                <a:solidFill>
                  <a:srgbClr val="00B050"/>
                </a:solidFill>
              </a:rPr>
              <a:t>结尾的复数名词则只在</a:t>
            </a:r>
            <a:r>
              <a:rPr lang="en-US" b="1" dirty="0" smtClean="0">
                <a:solidFill>
                  <a:srgbClr val="00B050"/>
                </a:solidFill>
              </a:rPr>
              <a:t>s</a:t>
            </a:r>
            <a:r>
              <a:rPr lang="zh-CN" altLang="en-US" b="1" dirty="0" smtClean="0">
                <a:solidFill>
                  <a:srgbClr val="00B050"/>
                </a:solidFill>
              </a:rPr>
              <a:t>后面加</a:t>
            </a:r>
            <a:r>
              <a:rPr lang="en-US" b="1" dirty="0" smtClean="0">
                <a:solidFill>
                  <a:srgbClr val="00B050"/>
                </a:solidFill>
              </a:rPr>
              <a:t>'</a:t>
            </a:r>
            <a:r>
              <a:rPr lang="zh-CN" altLang="en-US" b="1" dirty="0" smtClean="0">
                <a:solidFill>
                  <a:srgbClr val="00B050"/>
                </a:solidFill>
              </a:rPr>
              <a:t>如：</a:t>
            </a:r>
            <a:r>
              <a:rPr lang="en-US" b="1" dirty="0" smtClean="0">
                <a:solidFill>
                  <a:srgbClr val="00B050"/>
                </a:solidFill>
              </a:rPr>
              <a:t>teachers' of </a:t>
            </a:r>
            <a:endParaRPr lang="zh-CN" altLang="en-US" b="1" dirty="0" smtClean="0">
              <a:solidFill>
                <a:srgbClr val="00B050"/>
              </a:solidFill>
            </a:endParaRPr>
          </a:p>
          <a:p>
            <a:r>
              <a:rPr lang="en-US" b="1" dirty="0" err="1" smtClean="0">
                <a:solidFill>
                  <a:srgbClr val="00B050"/>
                </a:solidFill>
              </a:rPr>
              <a:t>fices</a:t>
            </a:r>
            <a:r>
              <a:rPr lang="en-US" b="1" dirty="0" smtClean="0">
                <a:solidFill>
                  <a:srgbClr val="00B050"/>
                </a:solidFill>
              </a:rPr>
              <a:t>.</a:t>
            </a:r>
            <a:r>
              <a:rPr lang="zh-CN" altLang="en-US" b="1" dirty="0" smtClean="0">
                <a:solidFill>
                  <a:srgbClr val="00B050"/>
                </a:solidFill>
              </a:rPr>
              <a:t>如果是复数名词但不是以</a:t>
            </a:r>
            <a:r>
              <a:rPr lang="en-US" b="1" dirty="0" smtClean="0">
                <a:solidFill>
                  <a:srgbClr val="00B050"/>
                </a:solidFill>
              </a:rPr>
              <a:t>s</a:t>
            </a:r>
            <a:r>
              <a:rPr lang="zh-CN" altLang="en-US" b="1" dirty="0" smtClean="0">
                <a:solidFill>
                  <a:srgbClr val="00B050"/>
                </a:solidFill>
              </a:rPr>
              <a:t>结尾，则只加</a:t>
            </a:r>
            <a:r>
              <a:rPr lang="en-US" b="1" dirty="0" smtClean="0">
                <a:solidFill>
                  <a:srgbClr val="00B050"/>
                </a:solidFill>
              </a:rPr>
              <a:t>'s</a:t>
            </a:r>
            <a:r>
              <a:rPr lang="zh-CN" altLang="en-US" b="1" dirty="0" smtClean="0">
                <a:solidFill>
                  <a:srgbClr val="00B050"/>
                </a:solidFill>
              </a:rPr>
              <a:t>，如：</a:t>
            </a:r>
            <a:r>
              <a:rPr lang="en-US" b="1" dirty="0" smtClean="0">
                <a:solidFill>
                  <a:srgbClr val="00B050"/>
                </a:solidFill>
              </a:rPr>
              <a:t>children's palace </a:t>
            </a:r>
            <a:r>
              <a:rPr lang="zh-CN" altLang="en-US" b="1" dirty="0" smtClean="0">
                <a:solidFill>
                  <a:srgbClr val="00B050"/>
                </a:solidFill>
              </a:rPr>
              <a:t>组合名词的所有格是在最后一个词尾加</a:t>
            </a:r>
            <a:r>
              <a:rPr lang="en-US" b="1" dirty="0" smtClean="0">
                <a:solidFill>
                  <a:srgbClr val="00B050"/>
                </a:solidFill>
              </a:rPr>
              <a:t>'s</a:t>
            </a:r>
            <a:r>
              <a:rPr lang="zh-CN" altLang="en-US" b="1" dirty="0" smtClean="0">
                <a:solidFill>
                  <a:srgbClr val="00B050"/>
                </a:solidFill>
              </a:rPr>
              <a:t>如：</a:t>
            </a:r>
            <a:r>
              <a:rPr lang="en-US" b="1" dirty="0" smtClean="0">
                <a:solidFill>
                  <a:srgbClr val="00B050"/>
                </a:solidFill>
              </a:rPr>
              <a:t>girl friend -girl friend's someone else-someone else's a week or three-a week or three's</a:t>
            </a:r>
            <a:r>
              <a:rPr lang="zh-CN" altLang="en-US" b="1" dirty="0" smtClean="0">
                <a:solidFill>
                  <a:srgbClr val="00B050"/>
                </a:solidFill>
              </a:rPr>
              <a:t>如名词后有同位语时，则应加在同位语的词尾上，如：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trips(downLeft)">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lstStyle/>
          <a:p>
            <a:r>
              <a:rPr lang="en-US" b="1" dirty="0" smtClean="0">
                <a:solidFill>
                  <a:srgbClr val="00B050"/>
                </a:solidFill>
              </a:rPr>
              <a:t>It is my girl friend, Mary's car.</a:t>
            </a:r>
            <a:r>
              <a:rPr lang="zh-CN" altLang="en-US" b="1" dirty="0" smtClean="0">
                <a:solidFill>
                  <a:srgbClr val="00B050"/>
                </a:solidFill>
              </a:rPr>
              <a:t>要注意的是当两个名词并列时，如表示归两人共同所有，则在最后一个名词后面加</a:t>
            </a:r>
            <a:r>
              <a:rPr lang="en-US" b="1" dirty="0" smtClean="0">
                <a:solidFill>
                  <a:srgbClr val="00B050"/>
                </a:solidFill>
              </a:rPr>
              <a:t>'s</a:t>
            </a:r>
            <a:r>
              <a:rPr lang="zh-CN" altLang="en-US" b="1" dirty="0" smtClean="0">
                <a:solidFill>
                  <a:srgbClr val="00B050"/>
                </a:solidFill>
              </a:rPr>
              <a:t>，如果表示分别所有则在两个名词后分别加</a:t>
            </a:r>
            <a:r>
              <a:rPr lang="en-US" b="1" dirty="0" smtClean="0">
                <a:solidFill>
                  <a:srgbClr val="00B050"/>
                </a:solidFill>
              </a:rPr>
              <a:t>'s</a:t>
            </a:r>
            <a:r>
              <a:rPr lang="zh-CN" altLang="en-US" b="1" dirty="0" smtClean="0">
                <a:solidFill>
                  <a:srgbClr val="00B050"/>
                </a:solidFill>
              </a:rPr>
              <a:t>，如：</a:t>
            </a:r>
            <a:r>
              <a:rPr lang="en-US" b="1" dirty="0" smtClean="0">
                <a:solidFill>
                  <a:srgbClr val="00B050"/>
                </a:solidFill>
              </a:rPr>
              <a:t>This is Mary and </a:t>
            </a:r>
            <a:r>
              <a:rPr lang="en-US" b="1" dirty="0" err="1" smtClean="0">
                <a:solidFill>
                  <a:srgbClr val="00B050"/>
                </a:solidFill>
              </a:rPr>
              <a:t>Jone's</a:t>
            </a:r>
            <a:r>
              <a:rPr lang="en-US" b="1" dirty="0" smtClean="0">
                <a:solidFill>
                  <a:srgbClr val="00B050"/>
                </a:solidFill>
              </a:rPr>
              <a:t> home.</a:t>
            </a:r>
            <a:r>
              <a:rPr lang="zh-CN" altLang="en-US" b="1" dirty="0" smtClean="0">
                <a:solidFill>
                  <a:srgbClr val="00B050"/>
                </a:solidFill>
              </a:rPr>
              <a:t>即</a:t>
            </a:r>
            <a:r>
              <a:rPr lang="en-US" b="1" dirty="0" smtClean="0">
                <a:solidFill>
                  <a:srgbClr val="00B050"/>
                </a:solidFill>
              </a:rPr>
              <a:t>Mary</a:t>
            </a:r>
            <a:r>
              <a:rPr lang="zh-CN" altLang="en-US" b="1" dirty="0" smtClean="0">
                <a:solidFill>
                  <a:srgbClr val="00B050"/>
                </a:solidFill>
              </a:rPr>
              <a:t>与</a:t>
            </a:r>
            <a:r>
              <a:rPr lang="en-US" b="1" dirty="0" err="1" smtClean="0">
                <a:solidFill>
                  <a:srgbClr val="00B050"/>
                </a:solidFill>
              </a:rPr>
              <a:t>Jone</a:t>
            </a:r>
            <a:r>
              <a:rPr lang="zh-CN" altLang="en-US" b="1" dirty="0" smtClean="0">
                <a:solidFill>
                  <a:srgbClr val="00B050"/>
                </a:solidFill>
              </a:rPr>
              <a:t>是一家人。这是他们共同的家。而</a:t>
            </a:r>
            <a:r>
              <a:rPr lang="en-US" b="1" dirty="0" smtClean="0">
                <a:solidFill>
                  <a:srgbClr val="00B050"/>
                </a:solidFill>
              </a:rPr>
              <a:t>These are Mary's and </a:t>
            </a:r>
            <a:r>
              <a:rPr lang="en-US" b="1" dirty="0" err="1" smtClean="0">
                <a:solidFill>
                  <a:srgbClr val="00B050"/>
                </a:solidFill>
              </a:rPr>
              <a:t>Jone's</a:t>
            </a:r>
            <a:r>
              <a:rPr lang="en-US" b="1" dirty="0" smtClean="0">
                <a:solidFill>
                  <a:srgbClr val="00B050"/>
                </a:solidFill>
              </a:rPr>
              <a:t> homes.</a:t>
            </a:r>
            <a:r>
              <a:rPr lang="zh-CN" altLang="en-US" b="1" dirty="0" smtClean="0">
                <a:solidFill>
                  <a:srgbClr val="00B050"/>
                </a:solidFill>
              </a:rPr>
              <a:t>则应译为这里是</a:t>
            </a:r>
            <a:r>
              <a:rPr lang="en-US" b="1" dirty="0" smtClean="0">
                <a:solidFill>
                  <a:srgbClr val="00B050"/>
                </a:solidFill>
              </a:rPr>
              <a:t>Mary</a:t>
            </a:r>
            <a:r>
              <a:rPr lang="zh-CN" altLang="en-US" b="1" dirty="0" smtClean="0">
                <a:solidFill>
                  <a:srgbClr val="00B050"/>
                </a:solidFill>
              </a:rPr>
              <a:t>的家与</a:t>
            </a:r>
            <a:r>
              <a:rPr lang="en-US" b="1" dirty="0" err="1" smtClean="0">
                <a:solidFill>
                  <a:srgbClr val="00B050"/>
                </a:solidFill>
              </a:rPr>
              <a:t>Jone</a:t>
            </a:r>
            <a:r>
              <a:rPr lang="en-US" b="1" dirty="0" smtClean="0">
                <a:solidFill>
                  <a:srgbClr val="00B050"/>
                </a:solidFill>
              </a:rPr>
              <a:t> </a:t>
            </a:r>
            <a:r>
              <a:rPr lang="zh-CN" altLang="en-US" b="1" dirty="0" smtClean="0">
                <a:solidFill>
                  <a:srgbClr val="00B050"/>
                </a:solidFill>
              </a:rPr>
              <a:t>的家。</a:t>
            </a:r>
            <a:endParaRPr lang="zh-CN" altLang="en-US"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214290"/>
            <a:ext cx="8858312" cy="6429420"/>
          </a:xfrm>
        </p:spPr>
        <p:txBody>
          <a:bodyPr>
            <a:normAutofit lnSpcReduction="10000"/>
          </a:bodyPr>
          <a:lstStyle/>
          <a:p>
            <a:pPr>
              <a:buNone/>
            </a:pPr>
            <a:r>
              <a:rPr lang="en-US" b="1" dirty="0" smtClean="0"/>
              <a:t>27.</a:t>
            </a:r>
            <a:r>
              <a:rPr lang="zh-CN" altLang="en-US" b="1" dirty="0" smtClean="0"/>
              <a:t>［误］</a:t>
            </a:r>
            <a:r>
              <a:rPr lang="en-US" b="1" dirty="0" smtClean="0"/>
              <a:t>It is really beautiful. It is a work of nature.</a:t>
            </a:r>
            <a:endParaRPr lang="zh-CN" altLang="en-US" b="1" dirty="0" smtClean="0"/>
          </a:p>
          <a:p>
            <a:r>
              <a:rPr lang="zh-CN" altLang="en-US" b="1" dirty="0" smtClean="0">
                <a:solidFill>
                  <a:srgbClr val="FF0000"/>
                </a:solidFill>
              </a:rPr>
              <a:t>［正］</a:t>
            </a:r>
            <a:r>
              <a:rPr lang="en-US" b="1" dirty="0" smtClean="0">
                <a:solidFill>
                  <a:srgbClr val="FF0000"/>
                </a:solidFill>
              </a:rPr>
              <a:t>It is really beautiful. It is a Nature's work.</a:t>
            </a:r>
            <a:endParaRPr lang="zh-CN" altLang="en-US" b="1" dirty="0" smtClean="0">
              <a:solidFill>
                <a:srgbClr val="FF0000"/>
              </a:solidFill>
            </a:endParaRPr>
          </a:p>
          <a:p>
            <a:r>
              <a:rPr lang="zh-CN" altLang="en-US" b="1" dirty="0" smtClean="0">
                <a:solidFill>
                  <a:srgbClr val="00B0F0"/>
                </a:solidFill>
              </a:rPr>
              <a:t>［析］无生命名词的所有格应用</a:t>
            </a:r>
            <a:r>
              <a:rPr lang="en-US" b="1" dirty="0" smtClean="0">
                <a:solidFill>
                  <a:srgbClr val="00B0F0"/>
                </a:solidFill>
              </a:rPr>
              <a:t>of</a:t>
            </a:r>
            <a:r>
              <a:rPr lang="zh-CN" altLang="en-US" b="1" dirty="0" smtClean="0">
                <a:solidFill>
                  <a:srgbClr val="00B0F0"/>
                </a:solidFill>
              </a:rPr>
              <a:t>结构。但是</a:t>
            </a:r>
            <a:r>
              <a:rPr lang="en-US" b="1" dirty="0" smtClean="0">
                <a:solidFill>
                  <a:srgbClr val="00B0F0"/>
                </a:solidFill>
              </a:rPr>
              <a:t>'s</a:t>
            </a:r>
            <a:r>
              <a:rPr lang="zh-CN" altLang="en-US" b="1" dirty="0" smtClean="0">
                <a:solidFill>
                  <a:srgbClr val="00B0F0"/>
                </a:solidFill>
              </a:rPr>
              <a:t>形式的所有格可用于以下无生命的名词：表示时间的词：</a:t>
            </a:r>
            <a:r>
              <a:rPr lang="en-US" b="1" dirty="0" smtClean="0">
                <a:solidFill>
                  <a:srgbClr val="00B0F0"/>
                </a:solidFill>
              </a:rPr>
              <a:t>today's newspaper, a twenty minutes' walk, an hour's, rest </a:t>
            </a:r>
            <a:r>
              <a:rPr lang="zh-CN" altLang="en-US" b="1" dirty="0" smtClean="0">
                <a:solidFill>
                  <a:srgbClr val="00B0F0"/>
                </a:solidFill>
              </a:rPr>
              <a:t>表示长度的词：</a:t>
            </a:r>
            <a:r>
              <a:rPr lang="en-US" b="1" dirty="0" smtClean="0">
                <a:solidFill>
                  <a:srgbClr val="00B0F0"/>
                </a:solidFill>
              </a:rPr>
              <a:t>three </a:t>
            </a:r>
            <a:r>
              <a:rPr lang="en-US" b="1" dirty="0" err="1" smtClean="0">
                <a:solidFill>
                  <a:srgbClr val="00B0F0"/>
                </a:solidFill>
              </a:rPr>
              <a:t>metres'</a:t>
            </a:r>
            <a:r>
              <a:rPr lang="en-US" b="1" dirty="0" smtClean="0">
                <a:solidFill>
                  <a:srgbClr val="00B0F0"/>
                </a:solidFill>
              </a:rPr>
              <a:t> distance, a boat's length</a:t>
            </a:r>
            <a:r>
              <a:rPr lang="zh-CN" altLang="en-US" b="1" dirty="0" smtClean="0">
                <a:solidFill>
                  <a:srgbClr val="00B0F0"/>
                </a:solidFill>
              </a:rPr>
              <a:t>，</a:t>
            </a:r>
            <a:r>
              <a:rPr lang="en-US" b="1" dirty="0" smtClean="0">
                <a:solidFill>
                  <a:srgbClr val="00B0F0"/>
                </a:solidFill>
              </a:rPr>
              <a:t> twenty miles' journey </a:t>
            </a:r>
            <a:r>
              <a:rPr lang="zh-CN" altLang="en-US" b="1" dirty="0" smtClean="0">
                <a:solidFill>
                  <a:srgbClr val="00B0F0"/>
                </a:solidFill>
              </a:rPr>
              <a:t>表示重量的名词：</a:t>
            </a:r>
            <a:r>
              <a:rPr lang="en-US" b="1" dirty="0" smtClean="0">
                <a:solidFill>
                  <a:srgbClr val="00B0F0"/>
                </a:solidFill>
              </a:rPr>
              <a:t>two pounds' weight</a:t>
            </a:r>
            <a:r>
              <a:rPr lang="zh-CN" altLang="en-US" b="1" dirty="0" smtClean="0">
                <a:solidFill>
                  <a:srgbClr val="00B0F0"/>
                </a:solidFill>
              </a:rPr>
              <a:t>价格名词：</a:t>
            </a:r>
            <a:r>
              <a:rPr lang="en-US" b="1" dirty="0" smtClean="0">
                <a:solidFill>
                  <a:srgbClr val="00B0F0"/>
                </a:solidFill>
              </a:rPr>
              <a:t>two </a:t>
            </a:r>
            <a:r>
              <a:rPr lang="en-US" b="1" dirty="0" err="1" smtClean="0">
                <a:solidFill>
                  <a:srgbClr val="00B0F0"/>
                </a:solidFill>
              </a:rPr>
              <a:t>dollars'worth</a:t>
            </a:r>
            <a:r>
              <a:rPr lang="zh-CN" altLang="en-US" b="1" dirty="0" smtClean="0">
                <a:solidFill>
                  <a:srgbClr val="00B0F0"/>
                </a:solidFill>
              </a:rPr>
              <a:t>拟人化的名词：</a:t>
            </a:r>
            <a:r>
              <a:rPr lang="en-US" b="1" dirty="0" smtClean="0">
                <a:solidFill>
                  <a:srgbClr val="00B0F0"/>
                </a:solidFill>
              </a:rPr>
              <a:t>Nature's work, nature's lesson(</a:t>
            </a:r>
            <a:r>
              <a:rPr lang="zh-CN" altLang="en-US" b="1" dirty="0" smtClean="0">
                <a:solidFill>
                  <a:srgbClr val="00B0F0"/>
                </a:solidFill>
              </a:rPr>
              <a:t>大自然的教训</a:t>
            </a:r>
            <a:r>
              <a:rPr lang="en-US" b="1" dirty="0" smtClean="0">
                <a:solidFill>
                  <a:srgbClr val="00B0F0"/>
                </a:solidFill>
              </a:rPr>
              <a:t>)</a:t>
            </a:r>
            <a:r>
              <a:rPr lang="zh-CN" altLang="en-US" b="1" dirty="0" smtClean="0">
                <a:solidFill>
                  <a:srgbClr val="00B0F0"/>
                </a:solidFill>
              </a:rPr>
              <a:t>及国家、机关、团体、城市等机构性名词：</a:t>
            </a:r>
            <a:r>
              <a:rPr lang="en-US" b="1" dirty="0" smtClean="0">
                <a:solidFill>
                  <a:srgbClr val="00B0F0"/>
                </a:solidFill>
              </a:rPr>
              <a:t>the university's library</a:t>
            </a:r>
            <a:endParaRPr lang="zh-CN" altLang="en-US" b="1" dirty="0" smtClean="0">
              <a:solidFill>
                <a:srgbClr val="00B0F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70"/>
            <a:ext cx="8229600" cy="5197493"/>
          </a:xfrm>
        </p:spPr>
        <p:txBody>
          <a:bodyPr>
            <a:normAutofit/>
          </a:bodyPr>
          <a:lstStyle/>
          <a:p>
            <a:pPr>
              <a:buNone/>
            </a:pPr>
            <a:r>
              <a:rPr lang="en-US" b="1" dirty="0" smtClean="0"/>
              <a:t>2.</a:t>
            </a:r>
            <a:r>
              <a:rPr lang="zh-CN" altLang="en-US" b="1" dirty="0" smtClean="0"/>
              <a:t>［误］</a:t>
            </a:r>
            <a:r>
              <a:rPr lang="en-US" b="1" dirty="0" smtClean="0"/>
              <a:t>Please give me two letter papers.</a:t>
            </a:r>
          </a:p>
          <a:p>
            <a:pPr>
              <a:buNone/>
            </a:pPr>
            <a:r>
              <a:rPr lang="en-US" altLang="zh-CN" b="1" dirty="0" smtClean="0"/>
              <a:t>   </a:t>
            </a:r>
            <a:r>
              <a:rPr lang="zh-CN" altLang="en-US" b="1" dirty="0" smtClean="0">
                <a:solidFill>
                  <a:srgbClr val="FF0000"/>
                </a:solidFill>
              </a:rPr>
              <a:t>［正］</a:t>
            </a:r>
            <a:r>
              <a:rPr lang="en-US" b="1" dirty="0" smtClean="0">
                <a:solidFill>
                  <a:srgbClr val="FF0000"/>
                </a:solidFill>
              </a:rPr>
              <a:t>Please give me two pieces of letter paper.</a:t>
            </a:r>
            <a:endParaRPr lang="zh-CN" altLang="en-US" b="1" dirty="0" smtClean="0">
              <a:solidFill>
                <a:srgbClr val="FF0000"/>
              </a:solidFill>
            </a:endParaRPr>
          </a:p>
          <a:p>
            <a:r>
              <a:rPr lang="zh-CN" altLang="en-US" b="1" dirty="0" smtClean="0">
                <a:solidFill>
                  <a:srgbClr val="00B050"/>
                </a:solidFill>
              </a:rPr>
              <a:t>［析］</a:t>
            </a:r>
            <a:r>
              <a:rPr lang="en-US" b="1" dirty="0" smtClean="0">
                <a:solidFill>
                  <a:srgbClr val="00B050"/>
                </a:solidFill>
              </a:rPr>
              <a:t>paper</a:t>
            </a:r>
            <a:r>
              <a:rPr lang="zh-CN" altLang="en-US" b="1" dirty="0" smtClean="0">
                <a:solidFill>
                  <a:srgbClr val="00B050"/>
                </a:solidFill>
              </a:rPr>
              <a:t>作为纸讲是不可数名词，而作为报纸、考卷、文章讲时则是可数名词，如：</a:t>
            </a:r>
            <a:r>
              <a:rPr lang="en-US" b="1" dirty="0" smtClean="0">
                <a:solidFill>
                  <a:srgbClr val="00B050"/>
                </a:solidFill>
              </a:rPr>
              <a:t>Each student should write a paper on what he has learnt.</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14422"/>
            <a:ext cx="8229600" cy="4911741"/>
          </a:xfrm>
        </p:spPr>
        <p:txBody>
          <a:bodyPr>
            <a:normAutofit/>
          </a:bodyPr>
          <a:lstStyle/>
          <a:p>
            <a:r>
              <a:rPr lang="en-US" b="1" dirty="0" smtClean="0"/>
              <a:t>28.</a:t>
            </a:r>
            <a:r>
              <a:rPr lang="zh-CN" altLang="en-US" b="1" dirty="0" smtClean="0"/>
              <a:t>［误］</a:t>
            </a:r>
            <a:r>
              <a:rPr lang="en-US" b="1" dirty="0" smtClean="0"/>
              <a:t>He is an old friend of my father</a:t>
            </a:r>
          </a:p>
          <a:p>
            <a:r>
              <a:rPr lang="zh-CN" altLang="en-US" b="1" dirty="0" smtClean="0">
                <a:solidFill>
                  <a:srgbClr val="FF0000"/>
                </a:solidFill>
              </a:rPr>
              <a:t>［正］</a:t>
            </a:r>
            <a:r>
              <a:rPr lang="en-US" b="1" dirty="0" smtClean="0">
                <a:solidFill>
                  <a:srgbClr val="FF0000"/>
                </a:solidFill>
              </a:rPr>
              <a:t>He is an old friend of my father's.</a:t>
            </a:r>
            <a:endParaRPr lang="zh-CN" altLang="en-US" b="1" dirty="0" smtClean="0">
              <a:solidFill>
                <a:srgbClr val="FF0000"/>
              </a:solidFill>
            </a:endParaRPr>
          </a:p>
          <a:p>
            <a:r>
              <a:rPr lang="zh-CN" altLang="en-US" b="1" dirty="0" smtClean="0">
                <a:solidFill>
                  <a:srgbClr val="00B050"/>
                </a:solidFill>
              </a:rPr>
              <a:t>［析］这是英语中的一种习惯用法而不要根据语法去推理。如：</a:t>
            </a:r>
            <a:r>
              <a:rPr lang="en-US" b="1" dirty="0" smtClean="0">
                <a:solidFill>
                  <a:srgbClr val="00B050"/>
                </a:solidFill>
              </a:rPr>
              <a:t>This pen is Tom's.</a:t>
            </a:r>
            <a:endParaRPr lang="zh-CN" altLang="en-US" b="1" dirty="0" smtClean="0">
              <a:solidFill>
                <a:srgbClr val="00B050"/>
              </a:solidFill>
            </a:endParaRPr>
          </a:p>
          <a:p>
            <a:endParaRPr lang="zh-CN" altLang="en-US" b="1"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428604"/>
            <a:ext cx="8715436" cy="6143668"/>
          </a:xfrm>
        </p:spPr>
        <p:txBody>
          <a:bodyPr>
            <a:normAutofit/>
          </a:bodyPr>
          <a:lstStyle/>
          <a:p>
            <a:pPr>
              <a:buNone/>
            </a:pPr>
            <a:r>
              <a:rPr lang="en-US" b="1" dirty="0" smtClean="0"/>
              <a:t>29.</a:t>
            </a:r>
            <a:r>
              <a:rPr lang="zh-CN" altLang="en-US" b="1" dirty="0" smtClean="0"/>
              <a:t>［误］</a:t>
            </a:r>
            <a:r>
              <a:rPr lang="en-US" b="1" dirty="0" smtClean="0"/>
              <a:t>My father is a good cooker.</a:t>
            </a:r>
          </a:p>
          <a:p>
            <a:pPr>
              <a:buNone/>
            </a:pPr>
            <a:r>
              <a:rPr lang="en-US" altLang="zh-CN" b="1" dirty="0" smtClean="0"/>
              <a:t>    </a:t>
            </a:r>
            <a:r>
              <a:rPr lang="zh-CN" altLang="en-US" b="1" dirty="0" smtClean="0">
                <a:solidFill>
                  <a:srgbClr val="FF0000"/>
                </a:solidFill>
              </a:rPr>
              <a:t>［正］</a:t>
            </a:r>
            <a:r>
              <a:rPr lang="en-US" b="1" dirty="0" smtClean="0">
                <a:solidFill>
                  <a:srgbClr val="FF0000"/>
                </a:solidFill>
              </a:rPr>
              <a:t>My father is a good cook.</a:t>
            </a:r>
            <a:endParaRPr lang="zh-CN" altLang="en-US" b="1" dirty="0" smtClean="0">
              <a:solidFill>
                <a:srgbClr val="FF0000"/>
              </a:solidFill>
            </a:endParaRPr>
          </a:p>
          <a:p>
            <a:r>
              <a:rPr lang="zh-CN" altLang="en-US" b="1" dirty="0" smtClean="0">
                <a:solidFill>
                  <a:srgbClr val="00B050"/>
                </a:solidFill>
              </a:rPr>
              <a:t>［析］一般动词加上</a:t>
            </a:r>
            <a:r>
              <a:rPr lang="en-US" b="1" dirty="0" err="1" smtClean="0">
                <a:solidFill>
                  <a:srgbClr val="00B050"/>
                </a:solidFill>
              </a:rPr>
              <a:t>er</a:t>
            </a:r>
            <a:r>
              <a:rPr lang="zh-CN" altLang="en-US" b="1" dirty="0" smtClean="0">
                <a:solidFill>
                  <a:srgbClr val="00B050"/>
                </a:solidFill>
              </a:rPr>
              <a:t>后则转意为执行该动作的执行者，如</a:t>
            </a:r>
            <a:r>
              <a:rPr lang="en-US" b="1" dirty="0" smtClean="0">
                <a:solidFill>
                  <a:srgbClr val="00B050"/>
                </a:solidFill>
              </a:rPr>
              <a:t>:teach(</a:t>
            </a:r>
            <a:r>
              <a:rPr lang="zh-CN" altLang="en-US" b="1" dirty="0" smtClean="0">
                <a:solidFill>
                  <a:srgbClr val="00B050"/>
                </a:solidFill>
              </a:rPr>
              <a:t>教</a:t>
            </a:r>
            <a:r>
              <a:rPr lang="en-US" b="1" dirty="0" smtClean="0">
                <a:solidFill>
                  <a:srgbClr val="00B050"/>
                </a:solidFill>
              </a:rPr>
              <a:t>)-teacher(</a:t>
            </a:r>
            <a:r>
              <a:rPr lang="zh-CN" altLang="en-US" b="1" dirty="0" smtClean="0">
                <a:solidFill>
                  <a:srgbClr val="00B050"/>
                </a:solidFill>
              </a:rPr>
              <a:t>老师</a:t>
            </a:r>
            <a:r>
              <a:rPr lang="en-US" b="1" dirty="0" smtClean="0">
                <a:solidFill>
                  <a:srgbClr val="00B050"/>
                </a:solidFill>
              </a:rPr>
              <a:t>),think(</a:t>
            </a:r>
            <a:r>
              <a:rPr lang="zh-CN" altLang="en-US" b="1" dirty="0" smtClean="0">
                <a:solidFill>
                  <a:srgbClr val="00B050"/>
                </a:solidFill>
              </a:rPr>
              <a:t>想</a:t>
            </a:r>
            <a:r>
              <a:rPr lang="en-US" b="1" dirty="0" smtClean="0">
                <a:solidFill>
                  <a:srgbClr val="00B050"/>
                </a:solidFill>
              </a:rPr>
              <a:t>)-thinker(</a:t>
            </a:r>
            <a:r>
              <a:rPr lang="zh-CN" altLang="en-US" b="1" dirty="0" smtClean="0">
                <a:solidFill>
                  <a:srgbClr val="00B050"/>
                </a:solidFill>
              </a:rPr>
              <a:t>思想家</a:t>
            </a:r>
            <a:r>
              <a:rPr lang="en-US" b="1" dirty="0" smtClean="0">
                <a:solidFill>
                  <a:srgbClr val="00B050"/>
                </a:solidFill>
              </a:rPr>
              <a:t>),drive(</a:t>
            </a:r>
            <a:r>
              <a:rPr lang="zh-CN" altLang="en-US" b="1" dirty="0" smtClean="0">
                <a:solidFill>
                  <a:srgbClr val="00B050"/>
                </a:solidFill>
              </a:rPr>
              <a:t>开车</a:t>
            </a:r>
            <a:r>
              <a:rPr lang="en-US" b="1" dirty="0" smtClean="0">
                <a:solidFill>
                  <a:srgbClr val="00B050"/>
                </a:solidFill>
              </a:rPr>
              <a:t>)-driver(</a:t>
            </a:r>
            <a:r>
              <a:rPr lang="zh-CN" altLang="en-US" b="1" dirty="0" smtClean="0">
                <a:solidFill>
                  <a:srgbClr val="00B050"/>
                </a:solidFill>
              </a:rPr>
              <a:t>司机</a:t>
            </a:r>
            <a:r>
              <a:rPr lang="en-US" b="1" dirty="0" smtClean="0">
                <a:solidFill>
                  <a:srgbClr val="00B050"/>
                </a:solidFill>
              </a:rPr>
              <a:t>),sell(</a:t>
            </a:r>
            <a:r>
              <a:rPr lang="zh-CN" altLang="en-US" b="1" dirty="0" smtClean="0">
                <a:solidFill>
                  <a:srgbClr val="00B050"/>
                </a:solidFill>
              </a:rPr>
              <a:t>卖</a:t>
            </a:r>
            <a:r>
              <a:rPr lang="en-US" b="1" dirty="0" smtClean="0">
                <a:solidFill>
                  <a:srgbClr val="00B050"/>
                </a:solidFill>
              </a:rPr>
              <a:t>)-seller(</a:t>
            </a:r>
            <a:r>
              <a:rPr lang="zh-CN" altLang="en-US" b="1" dirty="0" smtClean="0">
                <a:solidFill>
                  <a:srgbClr val="00B050"/>
                </a:solidFill>
              </a:rPr>
              <a:t>卖物者</a:t>
            </a:r>
            <a:r>
              <a:rPr lang="en-US" b="1" dirty="0" smtClean="0">
                <a:solidFill>
                  <a:srgbClr val="00B050"/>
                </a:solidFill>
              </a:rPr>
              <a:t>)</a:t>
            </a:r>
            <a:r>
              <a:rPr lang="en-US" altLang="zh-CN" b="1" dirty="0" smtClean="0">
                <a:solidFill>
                  <a:srgbClr val="00B050"/>
                </a:solidFill>
              </a:rPr>
              <a:t>……</a:t>
            </a:r>
            <a:r>
              <a:rPr lang="zh-CN" altLang="en-US" b="1" dirty="0" smtClean="0">
                <a:solidFill>
                  <a:srgbClr val="00B050"/>
                </a:solidFill>
              </a:rPr>
              <a:t>但不能总是以此类推，比如</a:t>
            </a:r>
            <a:r>
              <a:rPr lang="en-US" b="1" dirty="0" smtClean="0">
                <a:solidFill>
                  <a:srgbClr val="00B050"/>
                </a:solidFill>
              </a:rPr>
              <a:t>cook</a:t>
            </a:r>
            <a:r>
              <a:rPr lang="zh-CN" altLang="en-US" b="1" dirty="0" smtClean="0">
                <a:solidFill>
                  <a:srgbClr val="00B050"/>
                </a:solidFill>
              </a:rPr>
              <a:t>是动词</a:t>
            </a:r>
            <a:r>
              <a:rPr lang="en-US" b="1" dirty="0" smtClean="0">
                <a:solidFill>
                  <a:srgbClr val="00B050"/>
                </a:solidFill>
              </a:rPr>
              <a:t>"</a:t>
            </a:r>
            <a:r>
              <a:rPr lang="zh-CN" altLang="en-US" b="1" dirty="0" smtClean="0">
                <a:solidFill>
                  <a:srgbClr val="00B050"/>
                </a:solidFill>
              </a:rPr>
              <a:t>做饭</a:t>
            </a:r>
            <a:r>
              <a:rPr lang="en-US" b="1" dirty="0" smtClean="0">
                <a:solidFill>
                  <a:srgbClr val="00B050"/>
                </a:solidFill>
              </a:rPr>
              <a:t>"</a:t>
            </a:r>
            <a:r>
              <a:rPr lang="zh-CN" altLang="en-US" b="1" dirty="0" smtClean="0">
                <a:solidFill>
                  <a:srgbClr val="00B050"/>
                </a:solidFill>
              </a:rPr>
              <a:t>。</a:t>
            </a:r>
            <a:r>
              <a:rPr lang="zh-CN" altLang="en-US" b="1" dirty="0" smtClean="0">
                <a:solidFill>
                  <a:srgbClr val="7030A0"/>
                </a:solidFill>
              </a:rPr>
              <a:t>而</a:t>
            </a:r>
            <a:r>
              <a:rPr lang="en-US" b="1" dirty="0" smtClean="0">
                <a:solidFill>
                  <a:srgbClr val="7030A0"/>
                </a:solidFill>
              </a:rPr>
              <a:t>cook</a:t>
            </a:r>
            <a:r>
              <a:rPr lang="zh-CN" altLang="en-US" b="1" dirty="0" smtClean="0">
                <a:solidFill>
                  <a:srgbClr val="7030A0"/>
                </a:solidFill>
              </a:rPr>
              <a:t>也可作为名词</a:t>
            </a:r>
            <a:r>
              <a:rPr lang="en-US" b="1" dirty="0" smtClean="0">
                <a:solidFill>
                  <a:srgbClr val="7030A0"/>
                </a:solidFill>
              </a:rPr>
              <a:t>"</a:t>
            </a:r>
            <a:r>
              <a:rPr lang="zh-CN" altLang="en-US" b="1" dirty="0" smtClean="0">
                <a:solidFill>
                  <a:srgbClr val="7030A0"/>
                </a:solidFill>
              </a:rPr>
              <a:t>厨师</a:t>
            </a:r>
            <a:r>
              <a:rPr lang="en-US" b="1" dirty="0" smtClean="0">
                <a:solidFill>
                  <a:srgbClr val="7030A0"/>
                </a:solidFill>
              </a:rPr>
              <a:t>"</a:t>
            </a:r>
            <a:r>
              <a:rPr lang="zh-CN" altLang="en-US" b="1" dirty="0" smtClean="0">
                <a:solidFill>
                  <a:srgbClr val="7030A0"/>
                </a:solidFill>
              </a:rPr>
              <a:t>讲，而</a:t>
            </a:r>
            <a:r>
              <a:rPr lang="en-US" b="1" dirty="0" smtClean="0">
                <a:solidFill>
                  <a:srgbClr val="7030A0"/>
                </a:solidFill>
              </a:rPr>
              <a:t>cooker</a:t>
            </a:r>
            <a:r>
              <a:rPr lang="zh-CN" altLang="en-US" b="1" dirty="0" smtClean="0">
                <a:solidFill>
                  <a:srgbClr val="7030A0"/>
                </a:solidFill>
              </a:rPr>
              <a:t>则为厨具，餐具，即锅、碗、勺等做饭用具。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a:bodyPr>
          <a:lstStyle/>
          <a:p>
            <a:pPr>
              <a:buNone/>
            </a:pPr>
            <a:r>
              <a:rPr lang="en-US" b="1" dirty="0" smtClean="0"/>
              <a:t>30.</a:t>
            </a:r>
            <a:r>
              <a:rPr lang="zh-CN" altLang="en-US" b="1" dirty="0" smtClean="0"/>
              <a:t>［误］</a:t>
            </a:r>
            <a:r>
              <a:rPr lang="en-US" b="1" dirty="0" smtClean="0"/>
              <a:t>The young is dancing there</a:t>
            </a:r>
            <a:r>
              <a:rPr lang="en-US" b="1" dirty="0" smtClean="0"/>
              <a:t>.</a:t>
            </a:r>
          </a:p>
          <a:p>
            <a:pPr>
              <a:buNone/>
            </a:pPr>
            <a:r>
              <a:rPr lang="en-US" altLang="zh-CN" b="1" dirty="0" smtClean="0"/>
              <a:t> </a:t>
            </a:r>
            <a:r>
              <a:rPr lang="en-US" altLang="zh-CN" b="1" dirty="0" smtClean="0"/>
              <a:t>   </a:t>
            </a:r>
            <a:r>
              <a:rPr lang="zh-CN" altLang="en-US" b="1" dirty="0" smtClean="0">
                <a:solidFill>
                  <a:srgbClr val="FF0000"/>
                </a:solidFill>
              </a:rPr>
              <a:t>［</a:t>
            </a:r>
            <a:r>
              <a:rPr lang="zh-CN" altLang="en-US" b="1" dirty="0" smtClean="0">
                <a:solidFill>
                  <a:srgbClr val="FF0000"/>
                </a:solidFill>
              </a:rPr>
              <a:t>正］</a:t>
            </a:r>
            <a:r>
              <a:rPr lang="en-US" b="1" dirty="0" smtClean="0">
                <a:solidFill>
                  <a:srgbClr val="FF0000"/>
                </a:solidFill>
              </a:rPr>
              <a:t>The young are dancing there.</a:t>
            </a:r>
            <a:endParaRPr lang="zh-CN" altLang="en-US" b="1" dirty="0" smtClean="0">
              <a:solidFill>
                <a:srgbClr val="FF0000"/>
              </a:solidFill>
            </a:endParaRPr>
          </a:p>
          <a:p>
            <a:r>
              <a:rPr lang="zh-CN" altLang="en-US" b="1" dirty="0" smtClean="0">
                <a:solidFill>
                  <a:srgbClr val="00B050"/>
                </a:solidFill>
              </a:rPr>
              <a:t>［析］英文中用定冠词加上形容词表示一类人时应按复数名词，如：</a:t>
            </a:r>
            <a:r>
              <a:rPr lang="en-US" b="1" dirty="0" smtClean="0">
                <a:solidFill>
                  <a:srgbClr val="00B050"/>
                </a:solidFill>
              </a:rPr>
              <a:t>the rich </a:t>
            </a:r>
            <a:r>
              <a:rPr lang="zh-CN" altLang="en-US" b="1" dirty="0" smtClean="0">
                <a:solidFill>
                  <a:srgbClr val="00B050"/>
                </a:solidFill>
              </a:rPr>
              <a:t>富人，</a:t>
            </a:r>
            <a:r>
              <a:rPr lang="en-US" b="1" dirty="0" smtClean="0">
                <a:solidFill>
                  <a:srgbClr val="00B050"/>
                </a:solidFill>
              </a:rPr>
              <a:t>the poor(</a:t>
            </a:r>
            <a:r>
              <a:rPr lang="zh-CN" altLang="en-US" b="1" dirty="0" smtClean="0">
                <a:solidFill>
                  <a:srgbClr val="00B050"/>
                </a:solidFill>
              </a:rPr>
              <a:t>穷人</a:t>
            </a:r>
            <a:r>
              <a:rPr lang="en-US" b="1" dirty="0" smtClean="0">
                <a:solidFill>
                  <a:srgbClr val="00B050"/>
                </a:solidFill>
              </a:rPr>
              <a:t>),the wise </a:t>
            </a:r>
            <a:r>
              <a:rPr lang="zh-CN" altLang="en-US" b="1" dirty="0" smtClean="0">
                <a:solidFill>
                  <a:srgbClr val="00B050"/>
                </a:solidFill>
              </a:rPr>
              <a:t>聪明人，</a:t>
            </a:r>
            <a:r>
              <a:rPr lang="zh-CN" altLang="en-US" b="1" dirty="0" smtClean="0">
                <a:solidFill>
                  <a:srgbClr val="7030A0"/>
                </a:solidFill>
              </a:rPr>
              <a:t>但如果用定冠词加形容词来表示事物则要用作单数名词，如：</a:t>
            </a:r>
            <a:r>
              <a:rPr lang="en-US" b="1" dirty="0" smtClean="0">
                <a:solidFill>
                  <a:srgbClr val="7030A0"/>
                </a:solidFill>
              </a:rPr>
              <a:t>The beautiful is still here.</a:t>
            </a:r>
            <a:r>
              <a:rPr lang="zh-CN" altLang="en-US" b="1" dirty="0" smtClean="0">
                <a:solidFill>
                  <a:srgbClr val="7030A0"/>
                </a:solidFill>
              </a:rPr>
              <a:t>美丽的风景依旧。</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lstStyle/>
          <a:p>
            <a:pPr>
              <a:buNone/>
            </a:pPr>
            <a:r>
              <a:rPr lang="en-US" b="1" dirty="0" smtClean="0"/>
              <a:t>31.</a:t>
            </a:r>
            <a:r>
              <a:rPr lang="zh-CN" altLang="en-US" b="1" dirty="0" smtClean="0"/>
              <a:t>［误］</a:t>
            </a:r>
            <a:r>
              <a:rPr lang="en-US" b="1" dirty="0" smtClean="0"/>
              <a:t>The stories of the book was written many years ago.</a:t>
            </a:r>
            <a:endParaRPr lang="zh-CN" altLang="en-US" b="1" dirty="0" smtClean="0"/>
          </a:p>
          <a:p>
            <a:r>
              <a:rPr lang="zh-CN" altLang="en-US" b="1" dirty="0" smtClean="0">
                <a:solidFill>
                  <a:srgbClr val="FF0000"/>
                </a:solidFill>
              </a:rPr>
              <a:t>［正］</a:t>
            </a:r>
            <a:r>
              <a:rPr lang="en-US" b="1" dirty="0" smtClean="0">
                <a:solidFill>
                  <a:srgbClr val="FF0000"/>
                </a:solidFill>
              </a:rPr>
              <a:t>The stories of the book were written many years ago.</a:t>
            </a:r>
            <a:endParaRPr lang="zh-CN" altLang="en-US" b="1" dirty="0" smtClean="0">
              <a:solidFill>
                <a:srgbClr val="FF0000"/>
              </a:solidFill>
            </a:endParaRPr>
          </a:p>
          <a:p>
            <a:r>
              <a:rPr lang="zh-CN" altLang="en-US" b="1" dirty="0" smtClean="0">
                <a:solidFill>
                  <a:srgbClr val="00B050"/>
                </a:solidFill>
              </a:rPr>
              <a:t>［析］这句话的真正主语应是</a:t>
            </a:r>
            <a:r>
              <a:rPr lang="en-US" b="1" dirty="0" smtClean="0">
                <a:solidFill>
                  <a:srgbClr val="00B050"/>
                </a:solidFill>
              </a:rPr>
              <a:t>stories</a:t>
            </a:r>
            <a:r>
              <a:rPr lang="zh-CN" altLang="en-US" b="1" dirty="0" smtClean="0">
                <a:solidFill>
                  <a:srgbClr val="00B050"/>
                </a:solidFill>
              </a:rPr>
              <a:t>，所以应用复数谓语动词。</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a:bodyPr>
          <a:lstStyle/>
          <a:p>
            <a:pPr>
              <a:buNone/>
            </a:pPr>
            <a:r>
              <a:rPr lang="en-US" b="1" dirty="0" smtClean="0"/>
              <a:t>32.</a:t>
            </a:r>
            <a:r>
              <a:rPr lang="zh-CN" altLang="en-US" b="1" dirty="0" smtClean="0"/>
              <a:t>［误］</a:t>
            </a:r>
            <a:r>
              <a:rPr lang="en-US" b="1" dirty="0" smtClean="0"/>
              <a:t>This is one of the English</a:t>
            </a:r>
            <a:r>
              <a:rPr lang="zh-CN" altLang="en-US" b="1" dirty="0" smtClean="0"/>
              <a:t></a:t>
            </a:r>
            <a:r>
              <a:rPr lang="en-US" b="1" dirty="0" smtClean="0"/>
              <a:t>Chinese dictionary.</a:t>
            </a:r>
            <a:endParaRPr lang="zh-CN" altLang="en-US" b="1" dirty="0" smtClean="0"/>
          </a:p>
          <a:p>
            <a:r>
              <a:rPr lang="zh-CN" altLang="en-US" b="1" dirty="0" smtClean="0">
                <a:solidFill>
                  <a:srgbClr val="FF0000"/>
                </a:solidFill>
              </a:rPr>
              <a:t>［正］</a:t>
            </a:r>
            <a:r>
              <a:rPr lang="en-US" b="1" dirty="0" smtClean="0">
                <a:solidFill>
                  <a:srgbClr val="FF0000"/>
                </a:solidFill>
              </a:rPr>
              <a:t>This is one of the English</a:t>
            </a:r>
            <a:r>
              <a:rPr lang="zh-CN" altLang="en-US" b="1" dirty="0" smtClean="0">
                <a:solidFill>
                  <a:srgbClr val="FF0000"/>
                </a:solidFill>
              </a:rPr>
              <a:t></a:t>
            </a:r>
            <a:r>
              <a:rPr lang="en-US" b="1" dirty="0" smtClean="0">
                <a:solidFill>
                  <a:srgbClr val="FF0000"/>
                </a:solidFill>
              </a:rPr>
              <a:t>Chinese dictionaries.</a:t>
            </a:r>
            <a:endParaRPr lang="zh-CN" altLang="en-US" b="1" dirty="0" smtClean="0">
              <a:solidFill>
                <a:srgbClr val="FF0000"/>
              </a:solidFill>
            </a:endParaRPr>
          </a:p>
          <a:p>
            <a:r>
              <a:rPr lang="zh-CN" altLang="en-US" b="1" dirty="0" smtClean="0">
                <a:solidFill>
                  <a:srgbClr val="00B050"/>
                </a:solidFill>
              </a:rPr>
              <a:t>［析］</a:t>
            </a:r>
            <a:r>
              <a:rPr lang="en-US" b="1" dirty="0" smtClean="0">
                <a:solidFill>
                  <a:srgbClr val="00B050"/>
                </a:solidFill>
              </a:rPr>
              <a:t>one of</a:t>
            </a:r>
            <a:r>
              <a:rPr lang="zh-CN" altLang="en-US" b="1" dirty="0" smtClean="0">
                <a:solidFill>
                  <a:srgbClr val="00B050"/>
                </a:solidFill>
              </a:rPr>
              <a:t>意为</a:t>
            </a:r>
            <a:r>
              <a:rPr lang="en-US" b="1" dirty="0" smtClean="0">
                <a:solidFill>
                  <a:srgbClr val="00B050"/>
                </a:solidFill>
              </a:rPr>
              <a:t>"</a:t>
            </a:r>
            <a:r>
              <a:rPr lang="en-US" altLang="zh-CN" b="1" dirty="0" smtClean="0">
                <a:solidFill>
                  <a:srgbClr val="00B050"/>
                </a:solidFill>
              </a:rPr>
              <a:t>……</a:t>
            </a:r>
            <a:r>
              <a:rPr lang="zh-CN" altLang="en-US" b="1" dirty="0" smtClean="0">
                <a:solidFill>
                  <a:srgbClr val="00B050"/>
                </a:solidFill>
              </a:rPr>
              <a:t>之一</a:t>
            </a:r>
            <a:r>
              <a:rPr lang="en-US" b="1" dirty="0" smtClean="0">
                <a:solidFill>
                  <a:srgbClr val="00B050"/>
                </a:solidFill>
              </a:rPr>
              <a:t>"</a:t>
            </a:r>
            <a:r>
              <a:rPr lang="zh-CN" altLang="en-US" b="1" dirty="0" smtClean="0">
                <a:solidFill>
                  <a:srgbClr val="00B050"/>
                </a:solidFill>
              </a:rPr>
              <a:t>，</a:t>
            </a:r>
            <a:r>
              <a:rPr lang="en-US" b="1" dirty="0" smtClean="0">
                <a:solidFill>
                  <a:srgbClr val="00B050"/>
                </a:solidFill>
              </a:rPr>
              <a:t>of</a:t>
            </a:r>
            <a:r>
              <a:rPr lang="zh-CN" altLang="en-US" b="1" dirty="0" smtClean="0">
                <a:solidFill>
                  <a:srgbClr val="00B050"/>
                </a:solidFill>
              </a:rPr>
              <a:t>后面的名词要用复数形式。</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a:bodyPr>
          <a:lstStyle/>
          <a:p>
            <a:pPr>
              <a:buNone/>
            </a:pPr>
            <a:r>
              <a:rPr lang="en-US" b="1" dirty="0" smtClean="0"/>
              <a:t>33.</a:t>
            </a:r>
            <a:r>
              <a:rPr lang="zh-CN" altLang="en-US" b="1" dirty="0" smtClean="0"/>
              <a:t>［误］</a:t>
            </a:r>
            <a:r>
              <a:rPr lang="en-US" b="1" dirty="0" smtClean="0"/>
              <a:t>Let's go to uncle Wang for supper</a:t>
            </a:r>
            <a:r>
              <a:rPr lang="en-US" b="1" dirty="0" smtClean="0"/>
              <a:t>. </a:t>
            </a:r>
          </a:p>
          <a:p>
            <a:pPr>
              <a:buNone/>
            </a:pPr>
            <a:r>
              <a:rPr lang="en-US" altLang="zh-CN" b="1" dirty="0" smtClean="0"/>
              <a:t> </a:t>
            </a:r>
            <a:r>
              <a:rPr lang="en-US" altLang="zh-CN" b="1" dirty="0" smtClean="0"/>
              <a:t>   </a:t>
            </a:r>
            <a:r>
              <a:rPr lang="zh-CN" altLang="en-US" b="1" dirty="0" smtClean="0">
                <a:solidFill>
                  <a:srgbClr val="FF0000"/>
                </a:solidFill>
              </a:rPr>
              <a:t>［</a:t>
            </a:r>
            <a:r>
              <a:rPr lang="zh-CN" altLang="en-US" b="1" dirty="0" smtClean="0">
                <a:solidFill>
                  <a:srgbClr val="FF0000"/>
                </a:solidFill>
              </a:rPr>
              <a:t>正］</a:t>
            </a:r>
            <a:r>
              <a:rPr lang="en-US" b="1" dirty="0" smtClean="0">
                <a:solidFill>
                  <a:srgbClr val="FF0000"/>
                </a:solidFill>
              </a:rPr>
              <a:t>Let's go to uncle Wang's for supper.</a:t>
            </a:r>
            <a:endParaRPr lang="zh-CN" altLang="en-US" b="1" dirty="0" smtClean="0">
              <a:solidFill>
                <a:srgbClr val="FF0000"/>
              </a:solidFill>
            </a:endParaRPr>
          </a:p>
          <a:p>
            <a:r>
              <a:rPr lang="zh-CN" altLang="en-US" b="1" dirty="0" smtClean="0">
                <a:solidFill>
                  <a:srgbClr val="00B050"/>
                </a:solidFill>
              </a:rPr>
              <a:t>［析］</a:t>
            </a:r>
            <a:r>
              <a:rPr lang="en-US" b="1" dirty="0" smtClean="0">
                <a:solidFill>
                  <a:srgbClr val="00B050"/>
                </a:solidFill>
              </a:rPr>
              <a:t>uncle Wang's </a:t>
            </a:r>
            <a:r>
              <a:rPr lang="zh-CN" altLang="en-US" b="1" dirty="0" smtClean="0">
                <a:solidFill>
                  <a:srgbClr val="00B050"/>
                </a:solidFill>
              </a:rPr>
              <a:t>意为</a:t>
            </a:r>
            <a:r>
              <a:rPr lang="en-US" b="1" dirty="0" smtClean="0">
                <a:solidFill>
                  <a:srgbClr val="00B050"/>
                </a:solidFill>
              </a:rPr>
              <a:t>"</a:t>
            </a:r>
            <a:r>
              <a:rPr lang="zh-CN" altLang="en-US" b="1" dirty="0" smtClean="0">
                <a:solidFill>
                  <a:srgbClr val="00B050"/>
                </a:solidFill>
              </a:rPr>
              <a:t>王叔叔家</a:t>
            </a:r>
            <a:r>
              <a:rPr lang="en-US" b="1" dirty="0" smtClean="0">
                <a:solidFill>
                  <a:srgbClr val="00B050"/>
                </a:solidFill>
              </a:rPr>
              <a:t>"</a:t>
            </a:r>
            <a:r>
              <a:rPr lang="zh-CN" altLang="en-US" b="1" dirty="0" smtClean="0">
                <a:solidFill>
                  <a:srgbClr val="00B050"/>
                </a:solidFill>
              </a:rPr>
              <a:t>，</a:t>
            </a:r>
            <a:r>
              <a:rPr lang="en-US" b="1" dirty="0" smtClean="0">
                <a:solidFill>
                  <a:srgbClr val="00B050"/>
                </a:solidFill>
              </a:rPr>
              <a:t>doctor's</a:t>
            </a:r>
            <a:r>
              <a:rPr lang="zh-CN" altLang="en-US" b="1" dirty="0" smtClean="0">
                <a:solidFill>
                  <a:srgbClr val="00B050"/>
                </a:solidFill>
              </a:rPr>
              <a:t>意为</a:t>
            </a:r>
            <a:r>
              <a:rPr lang="en-US" b="1" dirty="0" smtClean="0">
                <a:solidFill>
                  <a:srgbClr val="00B050"/>
                </a:solidFill>
              </a:rPr>
              <a:t>"</a:t>
            </a:r>
            <a:r>
              <a:rPr lang="zh-CN" altLang="en-US" b="1" dirty="0" smtClean="0">
                <a:solidFill>
                  <a:srgbClr val="00B050"/>
                </a:solidFill>
              </a:rPr>
              <a:t>医院或私人诊所</a:t>
            </a:r>
            <a:r>
              <a:rPr lang="en-US" b="1" dirty="0" smtClean="0">
                <a:solidFill>
                  <a:srgbClr val="00B050"/>
                </a:solidFill>
              </a:rPr>
              <a:t>"</a:t>
            </a:r>
            <a:r>
              <a:rPr lang="zh-CN" altLang="en-US" b="1" dirty="0" smtClean="0">
                <a:solidFill>
                  <a:srgbClr val="00B050"/>
                </a:solidFill>
              </a:rPr>
              <a:t>。</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229600" cy="5411807"/>
          </a:xfrm>
        </p:spPr>
        <p:txBody>
          <a:bodyPr/>
          <a:lstStyle/>
          <a:p>
            <a:pPr>
              <a:buNone/>
            </a:pPr>
            <a:r>
              <a:rPr lang="en-US" b="1" dirty="0" smtClean="0"/>
              <a:t>34.</a:t>
            </a:r>
            <a:r>
              <a:rPr lang="zh-CN" altLang="en-US" b="1" dirty="0" smtClean="0"/>
              <a:t>［误］</a:t>
            </a:r>
            <a:r>
              <a:rPr lang="en-US" b="1" dirty="0" smtClean="0"/>
              <a:t>I think we will make a friend with each other.</a:t>
            </a:r>
            <a:endParaRPr lang="zh-CN" altLang="en-US" b="1" dirty="0" smtClean="0"/>
          </a:p>
          <a:p>
            <a:r>
              <a:rPr lang="zh-CN" altLang="en-US" b="1" dirty="0" smtClean="0">
                <a:solidFill>
                  <a:srgbClr val="FF0000"/>
                </a:solidFill>
              </a:rPr>
              <a:t>［正］</a:t>
            </a:r>
            <a:r>
              <a:rPr lang="en-US" b="1" dirty="0" smtClean="0">
                <a:solidFill>
                  <a:srgbClr val="FF0000"/>
                </a:solidFill>
              </a:rPr>
              <a:t>I think we will make friends with each other.</a:t>
            </a:r>
            <a:endParaRPr lang="zh-CN" altLang="en-US" b="1" dirty="0" smtClean="0">
              <a:solidFill>
                <a:srgbClr val="FF0000"/>
              </a:solidFill>
            </a:endParaRPr>
          </a:p>
          <a:p>
            <a:r>
              <a:rPr lang="zh-CN" altLang="en-US" b="1" dirty="0" smtClean="0">
                <a:solidFill>
                  <a:srgbClr val="0070C0"/>
                </a:solidFill>
              </a:rPr>
              <a:t>［析］</a:t>
            </a:r>
            <a:r>
              <a:rPr lang="en-US" b="1" dirty="0" smtClean="0">
                <a:solidFill>
                  <a:srgbClr val="0070C0"/>
                </a:solidFill>
              </a:rPr>
              <a:t>make friends </a:t>
            </a:r>
            <a:r>
              <a:rPr lang="zh-CN" altLang="en-US" b="1" dirty="0" smtClean="0">
                <a:solidFill>
                  <a:srgbClr val="0070C0"/>
                </a:solidFill>
              </a:rPr>
              <a:t>为习惯用法，即交朋友。</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pPr>
              <a:buNone/>
            </a:pPr>
            <a:r>
              <a:rPr lang="en-US" b="1" dirty="0" smtClean="0"/>
              <a:t>35.</a:t>
            </a:r>
            <a:r>
              <a:rPr lang="zh-CN" altLang="en-US" b="1" dirty="0" smtClean="0"/>
              <a:t>［误］</a:t>
            </a:r>
            <a:r>
              <a:rPr lang="en-US" b="1" dirty="0" smtClean="0"/>
              <a:t>I want to tell you much pieces of good news.</a:t>
            </a:r>
            <a:endParaRPr lang="zh-CN" altLang="en-US" b="1" dirty="0" smtClean="0"/>
          </a:p>
          <a:p>
            <a:r>
              <a:rPr lang="zh-CN" altLang="en-US" b="1" dirty="0" smtClean="0">
                <a:solidFill>
                  <a:srgbClr val="FF0000"/>
                </a:solidFill>
              </a:rPr>
              <a:t>［正］</a:t>
            </a:r>
            <a:r>
              <a:rPr lang="en-US" b="1" dirty="0" smtClean="0">
                <a:solidFill>
                  <a:srgbClr val="FF0000"/>
                </a:solidFill>
              </a:rPr>
              <a:t>I want to tell you many pieces of good news.</a:t>
            </a:r>
            <a:endParaRPr lang="zh-CN" altLang="en-US" b="1" dirty="0" smtClean="0">
              <a:solidFill>
                <a:srgbClr val="FF0000"/>
              </a:solidFill>
            </a:endParaRPr>
          </a:p>
          <a:p>
            <a:r>
              <a:rPr lang="zh-CN" altLang="en-US" b="1" dirty="0" smtClean="0">
                <a:solidFill>
                  <a:srgbClr val="00B050"/>
                </a:solidFill>
              </a:rPr>
              <a:t>［析］</a:t>
            </a:r>
            <a:r>
              <a:rPr lang="en-US" b="1" dirty="0" smtClean="0">
                <a:solidFill>
                  <a:srgbClr val="00B050"/>
                </a:solidFill>
              </a:rPr>
              <a:t>news</a:t>
            </a:r>
            <a:r>
              <a:rPr lang="zh-CN" altLang="en-US" b="1" dirty="0" smtClean="0">
                <a:solidFill>
                  <a:srgbClr val="00B050"/>
                </a:solidFill>
              </a:rPr>
              <a:t>为不可数名词，但加了量词之后则要用</a:t>
            </a:r>
            <a:r>
              <a:rPr lang="en-US" b="1" dirty="0" smtClean="0">
                <a:solidFill>
                  <a:srgbClr val="00B050"/>
                </a:solidFill>
              </a:rPr>
              <a:t>many</a:t>
            </a:r>
            <a:r>
              <a:rPr lang="zh-CN" altLang="en-US" b="1" dirty="0" smtClean="0">
                <a:solidFill>
                  <a:srgbClr val="00B050"/>
                </a:solidFill>
              </a:rPr>
              <a:t>来修饰量词，因量词是可数名词，或可以说</a:t>
            </a:r>
            <a:r>
              <a:rPr lang="en-US" b="1" dirty="0" smtClean="0">
                <a:solidFill>
                  <a:srgbClr val="00B050"/>
                </a:solidFill>
              </a:rPr>
              <a:t>I want to tell you some good news.</a:t>
            </a:r>
            <a:r>
              <a:rPr lang="zh-CN" altLang="en-US" b="1" dirty="0" smtClean="0">
                <a:solidFill>
                  <a:srgbClr val="00B050"/>
                </a:solidFill>
              </a:rPr>
              <a:t>因</a:t>
            </a:r>
            <a:r>
              <a:rPr lang="en-US" b="1" dirty="0" smtClean="0">
                <a:solidFill>
                  <a:srgbClr val="00B050"/>
                </a:solidFill>
              </a:rPr>
              <a:t>some </a:t>
            </a:r>
            <a:r>
              <a:rPr lang="zh-CN" altLang="en-US" b="1" dirty="0" smtClean="0">
                <a:solidFill>
                  <a:srgbClr val="00B050"/>
                </a:solidFill>
              </a:rPr>
              <a:t>即可用在可数名词前，也可用在不可数名词前作形容词，如：</a:t>
            </a:r>
            <a:r>
              <a:rPr lang="en-US" b="1" dirty="0" smtClean="0">
                <a:solidFill>
                  <a:srgbClr val="00B050"/>
                </a:solidFill>
              </a:rPr>
              <a:t>I want to tell you some pieces of good news.</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a:bodyPr>
          <a:lstStyle/>
          <a:p>
            <a:pPr>
              <a:buNone/>
            </a:pPr>
            <a:r>
              <a:rPr lang="en-US" b="1" dirty="0" smtClean="0"/>
              <a:t>36.</a:t>
            </a:r>
            <a:r>
              <a:rPr lang="zh-CN" altLang="en-US" b="1" dirty="0" smtClean="0"/>
              <a:t>［误］</a:t>
            </a:r>
            <a:r>
              <a:rPr lang="en-US" b="1" dirty="0" smtClean="0"/>
              <a:t>The teacher with five students are coming here.</a:t>
            </a:r>
            <a:endParaRPr lang="zh-CN" altLang="en-US" b="1" dirty="0" smtClean="0"/>
          </a:p>
          <a:p>
            <a:r>
              <a:rPr lang="zh-CN" altLang="en-US" b="1" dirty="0" smtClean="0">
                <a:solidFill>
                  <a:srgbClr val="FF0000"/>
                </a:solidFill>
              </a:rPr>
              <a:t>［正］</a:t>
            </a:r>
            <a:r>
              <a:rPr lang="en-US" b="1" dirty="0" smtClean="0">
                <a:solidFill>
                  <a:srgbClr val="FF0000"/>
                </a:solidFill>
              </a:rPr>
              <a:t>The teacher with five students is coming here.</a:t>
            </a:r>
            <a:endParaRPr lang="zh-CN" altLang="en-US" b="1" dirty="0" smtClean="0">
              <a:solidFill>
                <a:srgbClr val="FF0000"/>
              </a:solidFill>
            </a:endParaRPr>
          </a:p>
          <a:p>
            <a:r>
              <a:rPr lang="zh-CN" altLang="en-US" b="1" dirty="0" smtClean="0">
                <a:solidFill>
                  <a:srgbClr val="00B050"/>
                </a:solidFill>
              </a:rPr>
              <a:t>析 要注意由</a:t>
            </a:r>
            <a:r>
              <a:rPr lang="en-US" b="1" dirty="0" smtClean="0">
                <a:solidFill>
                  <a:srgbClr val="00B050"/>
                </a:solidFill>
              </a:rPr>
              <a:t>with</a:t>
            </a:r>
            <a:r>
              <a:rPr lang="zh-CN" altLang="en-US" b="1" dirty="0" smtClean="0">
                <a:solidFill>
                  <a:srgbClr val="00B050"/>
                </a:solidFill>
              </a:rPr>
              <a:t>引出的介词短语不是本句的主语，这与连词</a:t>
            </a:r>
            <a:r>
              <a:rPr lang="en-US" b="1" dirty="0" smtClean="0">
                <a:solidFill>
                  <a:srgbClr val="00B050"/>
                </a:solidFill>
              </a:rPr>
              <a:t>and</a:t>
            </a:r>
            <a:r>
              <a:rPr lang="zh-CN" altLang="en-US" b="1" dirty="0" smtClean="0">
                <a:solidFill>
                  <a:srgbClr val="00B050"/>
                </a:solidFill>
              </a:rPr>
              <a:t>有很大的区别，如：</a:t>
            </a:r>
            <a:r>
              <a:rPr lang="en-US" b="1" dirty="0" smtClean="0">
                <a:solidFill>
                  <a:srgbClr val="00B050"/>
                </a:solidFill>
              </a:rPr>
              <a:t>The teacher and five students are coming here. </a:t>
            </a:r>
            <a:r>
              <a:rPr lang="zh-CN" altLang="en-US" b="1" dirty="0" smtClean="0">
                <a:solidFill>
                  <a:srgbClr val="00B050"/>
                </a:solidFill>
              </a:rPr>
              <a:t>这里由介词引出的短语仅仅是</a:t>
            </a:r>
            <a:r>
              <a:rPr lang="en-US" b="1" dirty="0" smtClean="0">
                <a:solidFill>
                  <a:srgbClr val="00B050"/>
                </a:solidFill>
              </a:rPr>
              <a:t>teacher</a:t>
            </a:r>
            <a:r>
              <a:rPr lang="zh-CN" altLang="en-US" b="1" dirty="0" smtClean="0">
                <a:solidFill>
                  <a:srgbClr val="00B050"/>
                </a:solidFill>
              </a:rPr>
              <a:t>的修饰语。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pPr>
              <a:buNone/>
            </a:pPr>
            <a:r>
              <a:rPr lang="en-US" b="1" dirty="0" smtClean="0"/>
              <a:t>37.</a:t>
            </a:r>
            <a:r>
              <a:rPr lang="zh-CN" altLang="en-US" b="1" dirty="0" smtClean="0"/>
              <a:t>［误］</a:t>
            </a:r>
            <a:r>
              <a:rPr lang="en-US" b="1" dirty="0" smtClean="0"/>
              <a:t>There are a lot of information here, but we don't need them.</a:t>
            </a:r>
            <a:endParaRPr lang="zh-CN" altLang="en-US" b="1" dirty="0" smtClean="0"/>
          </a:p>
          <a:p>
            <a:r>
              <a:rPr lang="zh-CN" altLang="en-US" b="1" dirty="0" smtClean="0">
                <a:solidFill>
                  <a:srgbClr val="FF0000"/>
                </a:solidFill>
              </a:rPr>
              <a:t>［正］</a:t>
            </a:r>
            <a:r>
              <a:rPr lang="en-US" b="1" dirty="0" smtClean="0">
                <a:solidFill>
                  <a:srgbClr val="FF0000"/>
                </a:solidFill>
              </a:rPr>
              <a:t>There is a lot of information here, but we don't need it.</a:t>
            </a:r>
            <a:endParaRPr lang="zh-CN" altLang="en-US" b="1" dirty="0" smtClean="0">
              <a:solidFill>
                <a:srgbClr val="FF0000"/>
              </a:solidFill>
            </a:endParaRPr>
          </a:p>
          <a:p>
            <a:r>
              <a:rPr lang="zh-CN" altLang="en-US" b="1" dirty="0" smtClean="0">
                <a:solidFill>
                  <a:srgbClr val="00B050"/>
                </a:solidFill>
              </a:rPr>
              <a:t>［析］</a:t>
            </a:r>
            <a:r>
              <a:rPr lang="en-US" b="1" dirty="0" smtClean="0">
                <a:solidFill>
                  <a:srgbClr val="00B050"/>
                </a:solidFill>
              </a:rPr>
              <a:t>information</a:t>
            </a:r>
            <a:r>
              <a:rPr lang="zh-CN" altLang="en-US" b="1" dirty="0" smtClean="0">
                <a:solidFill>
                  <a:srgbClr val="00B050"/>
                </a:solidFill>
              </a:rPr>
              <a:t>为不可数名词，而用作代替它的词要用</a:t>
            </a:r>
            <a:r>
              <a:rPr lang="en-US" b="1" dirty="0" smtClean="0">
                <a:solidFill>
                  <a:srgbClr val="00B050"/>
                </a:solidFill>
              </a:rPr>
              <a:t>it</a:t>
            </a:r>
            <a:r>
              <a:rPr lang="zh-CN" altLang="en-US" b="1" dirty="0" smtClean="0">
                <a:solidFill>
                  <a:srgbClr val="00B050"/>
                </a:solidFill>
              </a:rPr>
              <a:t>而不能用</a:t>
            </a:r>
            <a:r>
              <a:rPr lang="en-US" b="1" dirty="0" smtClean="0">
                <a:solidFill>
                  <a:srgbClr val="00B050"/>
                </a:solidFill>
              </a:rPr>
              <a:t>them.</a:t>
            </a:r>
            <a:endParaRPr lang="zh-CN" altLang="en-US" b="1" dirty="0" smtClean="0">
              <a:solidFill>
                <a:srgbClr val="00B050"/>
              </a:solidFill>
            </a:endParaRPr>
          </a:p>
          <a:p>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a:bodyPr>
          <a:lstStyle/>
          <a:p>
            <a:pPr>
              <a:buNone/>
            </a:pPr>
            <a:r>
              <a:rPr lang="en-US" b="1" dirty="0" smtClean="0"/>
              <a:t>3.</a:t>
            </a:r>
            <a:r>
              <a:rPr lang="zh-CN" altLang="en-US" b="1" dirty="0" smtClean="0"/>
              <a:t>［误］</a:t>
            </a:r>
            <a:r>
              <a:rPr lang="en-US" b="1" dirty="0" smtClean="0"/>
              <a:t>My glasses is broken.   </a:t>
            </a:r>
          </a:p>
          <a:p>
            <a:pPr>
              <a:buNone/>
            </a:pPr>
            <a:r>
              <a:rPr lang="zh-CN" altLang="en-US" b="1" dirty="0" smtClean="0"/>
              <a:t>   </a:t>
            </a:r>
            <a:r>
              <a:rPr lang="zh-CN" altLang="en-US" b="1" dirty="0" smtClean="0">
                <a:solidFill>
                  <a:srgbClr val="FF0000"/>
                </a:solidFill>
              </a:rPr>
              <a:t>［正］</a:t>
            </a:r>
            <a:r>
              <a:rPr lang="en-US" b="1" dirty="0" smtClean="0">
                <a:solidFill>
                  <a:srgbClr val="FF0000"/>
                </a:solidFill>
              </a:rPr>
              <a:t>My glasses are broken.</a:t>
            </a:r>
            <a:endParaRPr lang="zh-CN" altLang="en-US" b="1" dirty="0" smtClean="0">
              <a:solidFill>
                <a:srgbClr val="FF0000"/>
              </a:solidFill>
            </a:endParaRPr>
          </a:p>
          <a:p>
            <a:pPr>
              <a:buNone/>
            </a:pPr>
            <a:r>
              <a:rPr lang="en-US" altLang="zh-CN" b="1" dirty="0" smtClean="0"/>
              <a:t>   </a:t>
            </a:r>
            <a:r>
              <a:rPr lang="zh-CN" altLang="en-US" b="1" dirty="0" smtClean="0"/>
              <a:t>［误］</a:t>
            </a:r>
            <a:r>
              <a:rPr lang="en-US" b="1" dirty="0" smtClean="0"/>
              <a:t>I want to buy two shoes. </a:t>
            </a:r>
          </a:p>
          <a:p>
            <a:pPr>
              <a:buNone/>
            </a:pPr>
            <a:r>
              <a:rPr lang="zh-CN" altLang="en-US" b="1" dirty="0" smtClean="0">
                <a:solidFill>
                  <a:srgbClr val="FF0000"/>
                </a:solidFill>
              </a:rPr>
              <a:t>   ［正］</a:t>
            </a:r>
            <a:r>
              <a:rPr lang="en-US" b="1" dirty="0" smtClean="0">
                <a:solidFill>
                  <a:srgbClr val="FF0000"/>
                </a:solidFill>
              </a:rPr>
              <a:t>I want to buy two pairs of shoes.</a:t>
            </a:r>
            <a:endParaRPr lang="zh-CN" altLang="en-US" b="1" dirty="0" smtClean="0">
              <a:solidFill>
                <a:srgbClr val="FF0000"/>
              </a:solidFill>
            </a:endParaRPr>
          </a:p>
          <a:p>
            <a:r>
              <a:rPr lang="zh-CN" altLang="en-US" b="1" dirty="0" smtClean="0">
                <a:solidFill>
                  <a:srgbClr val="00B050"/>
                </a:solidFill>
              </a:rPr>
              <a:t>［析］英语中</a:t>
            </a:r>
            <a:r>
              <a:rPr lang="en-US" b="1" dirty="0" smtClean="0">
                <a:solidFill>
                  <a:srgbClr val="00B050"/>
                </a:solidFill>
              </a:rPr>
              <a:t>glasses-</a:t>
            </a:r>
            <a:r>
              <a:rPr lang="zh-CN" altLang="en-US" b="1" dirty="0" smtClean="0">
                <a:solidFill>
                  <a:srgbClr val="00B050"/>
                </a:solidFill>
              </a:rPr>
              <a:t>眼镜，</a:t>
            </a:r>
            <a:r>
              <a:rPr lang="en-US" b="1" dirty="0" smtClean="0">
                <a:solidFill>
                  <a:srgbClr val="00B050"/>
                </a:solidFill>
              </a:rPr>
              <a:t>shoes-</a:t>
            </a:r>
            <a:r>
              <a:rPr lang="zh-CN" altLang="en-US" b="1" dirty="0" smtClean="0">
                <a:solidFill>
                  <a:srgbClr val="00B050"/>
                </a:solidFill>
              </a:rPr>
              <a:t>鞋，</a:t>
            </a:r>
            <a:r>
              <a:rPr lang="en-US" b="1" dirty="0" smtClean="0">
                <a:solidFill>
                  <a:srgbClr val="00B050"/>
                </a:solidFill>
              </a:rPr>
              <a:t>trousers-</a:t>
            </a:r>
            <a:r>
              <a:rPr lang="zh-CN" altLang="en-US" b="1" dirty="0" smtClean="0">
                <a:solidFill>
                  <a:srgbClr val="00B050"/>
                </a:solidFill>
              </a:rPr>
              <a:t>裤子等由两部分组成的名词一般要用复数形式。如果要表示一副眼镜应用</a:t>
            </a:r>
            <a:r>
              <a:rPr lang="en-US" b="1" dirty="0" smtClean="0">
                <a:solidFill>
                  <a:srgbClr val="00B050"/>
                </a:solidFill>
              </a:rPr>
              <a:t>a pair of glasses</a:t>
            </a:r>
            <a:r>
              <a:rPr lang="zh-CN" altLang="en-US" b="1" dirty="0" smtClean="0">
                <a:solidFill>
                  <a:srgbClr val="00B050"/>
                </a:solidFill>
              </a:rPr>
              <a:t>而这时的谓语动词应与量词相一致。如：</a:t>
            </a:r>
            <a:r>
              <a:rPr lang="en-US" b="1" dirty="0" smtClean="0">
                <a:solidFill>
                  <a:srgbClr val="00B050"/>
                </a:solidFill>
              </a:rPr>
              <a:t>This pair of glasses is very good.</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a:bodyPr>
          <a:lstStyle/>
          <a:p>
            <a:pPr>
              <a:buNone/>
            </a:pPr>
            <a:r>
              <a:rPr lang="en-US" b="1" dirty="0" smtClean="0"/>
              <a:t>38.</a:t>
            </a:r>
            <a:r>
              <a:rPr lang="zh-CN" altLang="en-US" b="1" dirty="0" smtClean="0"/>
              <a:t>［误］</a:t>
            </a:r>
            <a:r>
              <a:rPr lang="en-US" b="1" dirty="0" smtClean="0"/>
              <a:t>Many a student make the same mistake in the exam.</a:t>
            </a:r>
            <a:endParaRPr lang="zh-CN" altLang="en-US" b="1" dirty="0" smtClean="0"/>
          </a:p>
          <a:p>
            <a:r>
              <a:rPr lang="zh-CN" altLang="en-US" b="1" dirty="0" smtClean="0">
                <a:solidFill>
                  <a:srgbClr val="FF0000"/>
                </a:solidFill>
              </a:rPr>
              <a:t>［正］</a:t>
            </a:r>
            <a:r>
              <a:rPr lang="en-US" b="1" dirty="0" smtClean="0">
                <a:solidFill>
                  <a:srgbClr val="FF0000"/>
                </a:solidFill>
              </a:rPr>
              <a:t>Many a student makes the same mistake in the exam.</a:t>
            </a:r>
            <a:endParaRPr lang="zh-CN" altLang="en-US" b="1" dirty="0" smtClean="0">
              <a:solidFill>
                <a:srgbClr val="FF0000"/>
              </a:solidFill>
            </a:endParaRPr>
          </a:p>
          <a:p>
            <a:r>
              <a:rPr lang="zh-CN" altLang="en-US" b="1" dirty="0" smtClean="0">
                <a:solidFill>
                  <a:srgbClr val="00B0F0"/>
                </a:solidFill>
              </a:rPr>
              <a:t>［析］</a:t>
            </a:r>
            <a:r>
              <a:rPr lang="en-US" b="1" dirty="0" smtClean="0">
                <a:solidFill>
                  <a:srgbClr val="00B0F0"/>
                </a:solidFill>
              </a:rPr>
              <a:t>many a </a:t>
            </a:r>
            <a:r>
              <a:rPr lang="zh-CN" altLang="en-US" b="1" dirty="0" smtClean="0">
                <a:solidFill>
                  <a:srgbClr val="00B0F0"/>
                </a:solidFill>
              </a:rPr>
              <a:t>加可数名词单数，作主语时其谓语动词应用单数形式，但其意为许多学生。</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5911873"/>
          </a:xfrm>
        </p:spPr>
        <p:txBody>
          <a:bodyPr>
            <a:normAutofit/>
          </a:bodyPr>
          <a:lstStyle/>
          <a:p>
            <a:pPr>
              <a:buNone/>
            </a:pPr>
            <a:r>
              <a:rPr lang="en-US" b="1" dirty="0" smtClean="0"/>
              <a:t>39.</a:t>
            </a:r>
            <a:r>
              <a:rPr lang="zh-CN" altLang="en-US" b="1" dirty="0" smtClean="0"/>
              <a:t>［误］</a:t>
            </a:r>
            <a:r>
              <a:rPr lang="en-US" b="1" dirty="0" smtClean="0"/>
              <a:t>The children wear very good cloth to go to school today.</a:t>
            </a:r>
            <a:endParaRPr lang="zh-CN" altLang="en-US" b="1" dirty="0" smtClean="0"/>
          </a:p>
          <a:p>
            <a:r>
              <a:rPr lang="zh-CN" altLang="en-US" b="1" dirty="0" smtClean="0">
                <a:solidFill>
                  <a:srgbClr val="FF0000"/>
                </a:solidFill>
              </a:rPr>
              <a:t>［正］</a:t>
            </a:r>
            <a:r>
              <a:rPr lang="en-US" b="1" dirty="0" smtClean="0">
                <a:solidFill>
                  <a:srgbClr val="FF0000"/>
                </a:solidFill>
              </a:rPr>
              <a:t>The children wear very good clothes to go to school today.</a:t>
            </a:r>
            <a:endParaRPr lang="zh-CN" altLang="en-US" b="1" dirty="0" smtClean="0">
              <a:solidFill>
                <a:srgbClr val="FF0000"/>
              </a:solidFill>
            </a:endParaRPr>
          </a:p>
          <a:p>
            <a:r>
              <a:rPr lang="zh-CN" altLang="en-US" b="1" dirty="0" smtClean="0"/>
              <a:t>［析］英文中</a:t>
            </a:r>
            <a:r>
              <a:rPr lang="en-US" b="1" dirty="0" err="1" smtClean="0"/>
              <a:t>cloth,clothes,clothing</a:t>
            </a:r>
            <a:r>
              <a:rPr lang="zh-CN" altLang="en-US" b="1" dirty="0" smtClean="0"/>
              <a:t>是易混之词：</a:t>
            </a:r>
            <a:r>
              <a:rPr lang="en-US" b="1" dirty="0" smtClean="0"/>
              <a:t>cloth</a:t>
            </a:r>
            <a:r>
              <a:rPr lang="zh-CN" altLang="en-US" b="1" dirty="0" smtClean="0"/>
              <a:t>是物质名词，意为</a:t>
            </a:r>
            <a:r>
              <a:rPr lang="en-US" b="1" dirty="0" smtClean="0"/>
              <a:t>"</a:t>
            </a:r>
            <a:r>
              <a:rPr lang="zh-CN" altLang="en-US" b="1" dirty="0" smtClean="0"/>
              <a:t>布</a:t>
            </a:r>
            <a:r>
              <a:rPr lang="en-US" b="1" dirty="0" smtClean="0"/>
              <a:t>"</a:t>
            </a:r>
            <a:r>
              <a:rPr lang="zh-CN" altLang="en-US" b="1" dirty="0" smtClean="0"/>
              <a:t>，没有复数形式，而</a:t>
            </a:r>
            <a:r>
              <a:rPr lang="en-US" b="1" dirty="0" smtClean="0"/>
              <a:t>clothing</a:t>
            </a:r>
            <a:r>
              <a:rPr lang="zh-CN" altLang="en-US" b="1" dirty="0" smtClean="0"/>
              <a:t>是指衣物的总称，也没有复数形式。</a:t>
            </a:r>
            <a:r>
              <a:rPr lang="en-US" b="1" dirty="0" smtClean="0"/>
              <a:t>clothes</a:t>
            </a:r>
            <a:r>
              <a:rPr lang="zh-CN" altLang="en-US" b="1" dirty="0" smtClean="0"/>
              <a:t>是指衣服，但没有单数形式，如</a:t>
            </a:r>
            <a:r>
              <a:rPr lang="zh-CN" altLang="en-US" b="1" dirty="0" smtClean="0"/>
              <a:t>：</a:t>
            </a:r>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b="1" dirty="0" smtClean="0"/>
              <a:t>This clothing is needed in warm countries. Her clothes are made of fine cloth</a:t>
            </a:r>
            <a:r>
              <a:rPr lang="en-US" b="1" dirty="0" smtClean="0"/>
              <a:t>.</a:t>
            </a:r>
          </a:p>
          <a:p>
            <a:r>
              <a:rPr lang="zh-CN" altLang="en-US" b="1" dirty="0" smtClean="0">
                <a:solidFill>
                  <a:srgbClr val="FF0000"/>
                </a:solidFill>
              </a:rPr>
              <a:t>英文</a:t>
            </a:r>
            <a:r>
              <a:rPr lang="zh-CN" altLang="en-US" b="1" dirty="0" smtClean="0">
                <a:solidFill>
                  <a:srgbClr val="FF0000"/>
                </a:solidFill>
              </a:rPr>
              <a:t>中的</a:t>
            </a:r>
            <a:r>
              <a:rPr lang="en-US" b="1" dirty="0" smtClean="0">
                <a:solidFill>
                  <a:srgbClr val="FF0000"/>
                </a:solidFill>
              </a:rPr>
              <a:t>dress</a:t>
            </a:r>
            <a:r>
              <a:rPr lang="zh-CN" altLang="en-US" b="1" dirty="0" smtClean="0">
                <a:solidFill>
                  <a:srgbClr val="FF0000"/>
                </a:solidFill>
              </a:rPr>
              <a:t>则指较正规的服装，如</a:t>
            </a:r>
            <a:r>
              <a:rPr lang="zh-CN" altLang="en-US" b="1" dirty="0" smtClean="0">
                <a:solidFill>
                  <a:srgbClr val="FF0000"/>
                </a:solidFill>
              </a:rPr>
              <a:t>：</a:t>
            </a:r>
            <a:endParaRPr lang="en-US" altLang="zh-CN" b="1" dirty="0" smtClean="0">
              <a:solidFill>
                <a:srgbClr val="FF0000"/>
              </a:solidFill>
            </a:endParaRPr>
          </a:p>
          <a:p>
            <a:r>
              <a:rPr lang="en-US" b="1" dirty="0" smtClean="0"/>
              <a:t>a </a:t>
            </a:r>
            <a:r>
              <a:rPr lang="en-US" b="1" dirty="0" smtClean="0"/>
              <a:t>school dress </a:t>
            </a:r>
            <a:r>
              <a:rPr lang="zh-CN" altLang="en-US" b="1" dirty="0" smtClean="0"/>
              <a:t>校服</a:t>
            </a:r>
            <a:r>
              <a:rPr lang="zh-CN" altLang="en-US" b="1" dirty="0" smtClean="0"/>
              <a:t>，</a:t>
            </a:r>
            <a:endParaRPr lang="en-US" altLang="zh-CN" b="1" dirty="0" smtClean="0"/>
          </a:p>
          <a:p>
            <a:r>
              <a:rPr lang="en-US" b="1" dirty="0" smtClean="0"/>
              <a:t>an </a:t>
            </a:r>
            <a:r>
              <a:rPr lang="en-US" b="1" dirty="0" smtClean="0"/>
              <a:t>evening dress</a:t>
            </a:r>
            <a:r>
              <a:rPr lang="zh-CN" altLang="en-US" b="1" dirty="0" smtClean="0"/>
              <a:t>晚礼服。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trips(downLeft)">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r>
              <a:rPr lang="en-US" b="1" dirty="0" smtClean="0"/>
              <a:t>40.</a:t>
            </a:r>
            <a:r>
              <a:rPr lang="zh-CN" altLang="en-US" b="1" dirty="0" smtClean="0"/>
              <a:t>［误］</a:t>
            </a:r>
            <a:r>
              <a:rPr lang="en-US" b="1" dirty="0" smtClean="0"/>
              <a:t>I like to study the English</a:t>
            </a:r>
            <a:r>
              <a:rPr lang="en-US" b="1" dirty="0" smtClean="0"/>
              <a:t>.</a:t>
            </a:r>
          </a:p>
          <a:p>
            <a:r>
              <a:rPr lang="zh-CN" altLang="en-US" b="1" dirty="0" smtClean="0">
                <a:solidFill>
                  <a:srgbClr val="FF0000"/>
                </a:solidFill>
              </a:rPr>
              <a:t>［</a:t>
            </a:r>
            <a:r>
              <a:rPr lang="zh-CN" altLang="en-US" b="1" dirty="0" smtClean="0">
                <a:solidFill>
                  <a:srgbClr val="FF0000"/>
                </a:solidFill>
              </a:rPr>
              <a:t>正］</a:t>
            </a:r>
            <a:r>
              <a:rPr lang="en-US" b="1" dirty="0" smtClean="0">
                <a:solidFill>
                  <a:srgbClr val="FF0000"/>
                </a:solidFill>
              </a:rPr>
              <a:t>I like to study English.</a:t>
            </a:r>
            <a:endParaRPr lang="zh-CN" altLang="en-US" b="1" dirty="0" smtClean="0">
              <a:solidFill>
                <a:srgbClr val="FF0000"/>
              </a:solidFill>
            </a:endParaRPr>
          </a:p>
          <a:p>
            <a:r>
              <a:rPr lang="zh-CN" altLang="en-US" b="1" dirty="0" smtClean="0">
                <a:solidFill>
                  <a:srgbClr val="00B0F0"/>
                </a:solidFill>
              </a:rPr>
              <a:t>［析］作为一种学科名词前不要用冠词，而作为某一特指学科则要加冠词，如</a:t>
            </a:r>
            <a:r>
              <a:rPr lang="zh-CN" altLang="en-US" b="1" dirty="0" smtClean="0">
                <a:solidFill>
                  <a:srgbClr val="00B0F0"/>
                </a:solidFill>
              </a:rPr>
              <a:t>：</a:t>
            </a:r>
            <a:endParaRPr lang="en-US" altLang="zh-CN" b="1" dirty="0" smtClean="0">
              <a:solidFill>
                <a:srgbClr val="00B0F0"/>
              </a:solidFill>
            </a:endParaRPr>
          </a:p>
          <a:p>
            <a:r>
              <a:rPr lang="en-US" b="1" dirty="0" smtClean="0">
                <a:solidFill>
                  <a:srgbClr val="00B0F0"/>
                </a:solidFill>
              </a:rPr>
              <a:t>I </a:t>
            </a:r>
            <a:r>
              <a:rPr lang="en-US" b="1" dirty="0" smtClean="0">
                <a:solidFill>
                  <a:srgbClr val="00B0F0"/>
                </a:solidFill>
              </a:rPr>
              <a:t>like to study history. </a:t>
            </a:r>
            <a:endParaRPr lang="en-US" b="1" dirty="0" smtClean="0">
              <a:solidFill>
                <a:srgbClr val="00B0F0"/>
              </a:solidFill>
            </a:endParaRPr>
          </a:p>
          <a:p>
            <a:r>
              <a:rPr lang="en-US" b="1" dirty="0" smtClean="0">
                <a:solidFill>
                  <a:srgbClr val="00B0F0"/>
                </a:solidFill>
              </a:rPr>
              <a:t>I </a:t>
            </a:r>
            <a:r>
              <a:rPr lang="en-US" b="1" dirty="0" smtClean="0">
                <a:solidFill>
                  <a:srgbClr val="00B0F0"/>
                </a:solidFill>
              </a:rPr>
              <a:t>like to study </a:t>
            </a:r>
            <a:r>
              <a:rPr lang="en-US" b="1" dirty="0" smtClean="0">
                <a:solidFill>
                  <a:srgbClr val="002060"/>
                </a:solidFill>
              </a:rPr>
              <a:t>the history of America.</a:t>
            </a:r>
            <a:endParaRPr lang="zh-CN" altLang="en-US" b="1" dirty="0" smtClean="0">
              <a:solidFill>
                <a:srgbClr val="002060"/>
              </a:solidFill>
            </a:endParaRPr>
          </a:p>
          <a:p>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trips(downLeft)">
                                      <p:cBhvr>
                                        <p:cTn id="16" dur="500"/>
                                        <p:tgtEl>
                                          <p:spTgt spid="3">
                                            <p:txEl>
                                              <p:pRg st="3" end="3"/>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strips(downLeft)">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pPr>
              <a:buNone/>
            </a:pPr>
            <a:r>
              <a:rPr lang="en-US" b="1" dirty="0" smtClean="0"/>
              <a:t>41.</a:t>
            </a:r>
            <a:r>
              <a:rPr lang="zh-CN" altLang="en-US" b="1" dirty="0" smtClean="0"/>
              <a:t>［误］</a:t>
            </a:r>
            <a:r>
              <a:rPr lang="en-US" b="1" dirty="0" smtClean="0"/>
              <a:t>The Browns is going to visit China</a:t>
            </a:r>
            <a:r>
              <a:rPr lang="en-US" b="1" dirty="0" smtClean="0"/>
              <a:t>.</a:t>
            </a:r>
          </a:p>
          <a:p>
            <a:pPr>
              <a:buNone/>
            </a:pPr>
            <a:r>
              <a:rPr lang="en-US" altLang="zh-CN" b="1" dirty="0" smtClean="0"/>
              <a:t> </a:t>
            </a:r>
            <a:r>
              <a:rPr lang="en-US" altLang="zh-CN" b="1" dirty="0" smtClean="0"/>
              <a:t>   </a:t>
            </a:r>
            <a:r>
              <a:rPr lang="zh-CN" altLang="en-US" b="1" dirty="0" smtClean="0">
                <a:solidFill>
                  <a:srgbClr val="FF0000"/>
                </a:solidFill>
              </a:rPr>
              <a:t>［</a:t>
            </a:r>
            <a:r>
              <a:rPr lang="zh-CN" altLang="en-US" b="1" dirty="0" smtClean="0">
                <a:solidFill>
                  <a:srgbClr val="FF0000"/>
                </a:solidFill>
              </a:rPr>
              <a:t>正］</a:t>
            </a:r>
            <a:r>
              <a:rPr lang="en-US" b="1" dirty="0" smtClean="0">
                <a:solidFill>
                  <a:srgbClr val="FF0000"/>
                </a:solidFill>
              </a:rPr>
              <a:t>The Browns are going to visit China.</a:t>
            </a:r>
            <a:endParaRPr lang="zh-CN" altLang="en-US" b="1" dirty="0" smtClean="0">
              <a:solidFill>
                <a:srgbClr val="FF0000"/>
              </a:solidFill>
            </a:endParaRPr>
          </a:p>
          <a:p>
            <a:r>
              <a:rPr lang="zh-CN" altLang="en-US" b="1" dirty="0" smtClean="0">
                <a:solidFill>
                  <a:srgbClr val="00B050"/>
                </a:solidFill>
              </a:rPr>
              <a:t>［析］定冠词加姓加</a:t>
            </a:r>
            <a:r>
              <a:rPr lang="en-US" b="1" dirty="0" smtClean="0">
                <a:solidFill>
                  <a:srgbClr val="00B050"/>
                </a:solidFill>
              </a:rPr>
              <a:t>s</a:t>
            </a:r>
            <a:r>
              <a:rPr lang="zh-CN" altLang="en-US" b="1" dirty="0" smtClean="0">
                <a:solidFill>
                  <a:srgbClr val="00B050"/>
                </a:solidFill>
              </a:rPr>
              <a:t>，则意为</a:t>
            </a:r>
            <a:r>
              <a:rPr lang="en-US" b="1" dirty="0" smtClean="0">
                <a:solidFill>
                  <a:srgbClr val="00B050"/>
                </a:solidFill>
              </a:rPr>
              <a:t>"Brown</a:t>
            </a:r>
            <a:r>
              <a:rPr lang="zh-CN" altLang="en-US" b="1" dirty="0" smtClean="0">
                <a:solidFill>
                  <a:srgbClr val="00B050"/>
                </a:solidFill>
              </a:rPr>
              <a:t>先生一家人</a:t>
            </a:r>
            <a:r>
              <a:rPr lang="en-US" b="1" dirty="0" smtClean="0">
                <a:solidFill>
                  <a:srgbClr val="00B050"/>
                </a:solidFill>
              </a:rPr>
              <a:t>"</a:t>
            </a:r>
            <a:r>
              <a:rPr lang="zh-CN" altLang="en-US" b="1" dirty="0" smtClean="0">
                <a:solidFill>
                  <a:srgbClr val="00B050"/>
                </a:solidFill>
              </a:rPr>
              <a:t>。所以应用复数谓语动词。此句应译为：</a:t>
            </a:r>
            <a:r>
              <a:rPr lang="en-US" b="1" dirty="0" smtClean="0">
                <a:solidFill>
                  <a:srgbClr val="00B050"/>
                </a:solidFill>
              </a:rPr>
              <a:t>Brown</a:t>
            </a:r>
            <a:r>
              <a:rPr lang="zh-CN" altLang="en-US" b="1" dirty="0" smtClean="0">
                <a:solidFill>
                  <a:srgbClr val="00B050"/>
                </a:solidFill>
              </a:rPr>
              <a:t>先生一家将要访问中国。</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439850"/>
          </a:xfrm>
        </p:spPr>
        <p:txBody>
          <a:bodyPr>
            <a:normAutofit/>
          </a:bodyPr>
          <a:lstStyle/>
          <a:p>
            <a:r>
              <a:rPr lang="zh-CN" altLang="en-US" sz="5400" b="1" dirty="0" smtClean="0">
                <a:solidFill>
                  <a:srgbClr val="FF0000"/>
                </a:solidFill>
              </a:rPr>
              <a:t>二 例题解析</a:t>
            </a:r>
            <a:endParaRPr lang="zh-CN" altLang="en-US" sz="5400" dirty="0">
              <a:solidFill>
                <a:srgbClr val="FF0000"/>
              </a:solidFill>
            </a:endParaRPr>
          </a:p>
        </p:txBody>
      </p:sp>
      <p:sp>
        <p:nvSpPr>
          <p:cNvPr id="3" name="内容占位符 2"/>
          <p:cNvSpPr>
            <a:spLocks noGrp="1"/>
          </p:cNvSpPr>
          <p:nvPr>
            <p:ph idx="1"/>
          </p:nvPr>
        </p:nvSpPr>
        <p:spPr>
          <a:xfrm>
            <a:off x="457200" y="2285992"/>
            <a:ext cx="8229600" cy="3840171"/>
          </a:xfrm>
        </p:spPr>
        <p:txBody>
          <a:bodyPr>
            <a:normAutofit/>
          </a:bodyPr>
          <a:lstStyle/>
          <a:p>
            <a:r>
              <a:rPr lang="en-US" b="1" dirty="0" smtClean="0"/>
              <a:t>1. Lucy and Lily</a:t>
            </a:r>
            <a:r>
              <a:rPr lang="zh-CN" altLang="en-US" b="1" dirty="0" smtClean="0"/>
              <a:t>＿＿＿</a:t>
            </a:r>
            <a:r>
              <a:rPr lang="en-US" b="1" dirty="0" smtClean="0"/>
              <a:t>in the same class.  </a:t>
            </a:r>
            <a:endParaRPr lang="en-US" b="1" dirty="0" smtClean="0"/>
          </a:p>
          <a:p>
            <a:r>
              <a:rPr lang="en-US" b="1" dirty="0" smtClean="0"/>
              <a:t> </a:t>
            </a:r>
            <a:r>
              <a:rPr lang="en-US" b="1" dirty="0" smtClean="0"/>
              <a:t>A</a:t>
            </a:r>
            <a:r>
              <a:rPr lang="en-US" b="1" dirty="0" smtClean="0"/>
              <a:t>. </a:t>
            </a:r>
            <a:r>
              <a:rPr lang="en-US" b="1" dirty="0" smtClean="0"/>
              <a:t>am       B</a:t>
            </a:r>
            <a:r>
              <a:rPr lang="en-US" b="1" dirty="0" smtClean="0"/>
              <a:t>. </a:t>
            </a:r>
            <a:r>
              <a:rPr lang="en-US" b="1" dirty="0" smtClean="0"/>
              <a:t>is      </a:t>
            </a:r>
            <a:r>
              <a:rPr lang="en-US" b="1" dirty="0" smtClean="0"/>
              <a:t>C. are </a:t>
            </a:r>
            <a:r>
              <a:rPr lang="en-US" b="1" dirty="0" smtClean="0"/>
              <a:t>      D</a:t>
            </a:r>
            <a:r>
              <a:rPr lang="en-US" b="1" dirty="0" smtClean="0"/>
              <a:t>. be </a:t>
            </a:r>
            <a:endParaRPr lang="zh-CN" altLang="en-US" b="1" dirty="0" smtClean="0"/>
          </a:p>
          <a:p>
            <a:endParaRPr lang="en-US" altLang="zh-CN"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C</a:t>
            </a:r>
            <a:r>
              <a:rPr lang="en-US" b="1" dirty="0" smtClean="0">
                <a:solidFill>
                  <a:srgbClr val="FF0000"/>
                </a:solidFill>
              </a:rPr>
              <a:t>.</a:t>
            </a:r>
          </a:p>
          <a:p>
            <a:r>
              <a:rPr lang="zh-CN" altLang="en-US" b="1" dirty="0" smtClean="0">
                <a:solidFill>
                  <a:srgbClr val="FF0000"/>
                </a:solidFill>
              </a:rPr>
              <a:t>［</a:t>
            </a:r>
            <a:r>
              <a:rPr lang="zh-CN" altLang="en-US" b="1" dirty="0" smtClean="0">
                <a:solidFill>
                  <a:srgbClr val="FF0000"/>
                </a:solidFill>
              </a:rPr>
              <a:t>析］由</a:t>
            </a:r>
            <a:r>
              <a:rPr lang="en-US" b="1" dirty="0" smtClean="0">
                <a:solidFill>
                  <a:srgbClr val="FF0000"/>
                </a:solidFill>
              </a:rPr>
              <a:t>and</a:t>
            </a:r>
            <a:r>
              <a:rPr lang="zh-CN" altLang="en-US" b="1" dirty="0" smtClean="0">
                <a:solidFill>
                  <a:srgbClr val="FF0000"/>
                </a:solidFill>
              </a:rPr>
              <a:t>连接两个单数名词作主语时应按复数名词来搭配谓语动词。</a:t>
            </a:r>
            <a:r>
              <a:rPr lang="en-US" b="1" dirty="0" smtClean="0"/>
              <a:t> </a:t>
            </a:r>
            <a:endParaRPr lang="zh-CN" altLang="en-US" b="1" dirty="0" smtClean="0"/>
          </a:p>
          <a:p>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strips(downLeft)">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strips(downLeft)">
                                      <p:cBhvr>
                                        <p:cTn id="2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715436" cy="6643710"/>
          </a:xfrm>
        </p:spPr>
        <p:txBody>
          <a:bodyPr>
            <a:normAutofit lnSpcReduction="10000"/>
          </a:bodyPr>
          <a:lstStyle/>
          <a:p>
            <a:r>
              <a:rPr lang="en-US" b="1" dirty="0" smtClean="0"/>
              <a:t>2. Which is the </a:t>
            </a:r>
            <a:r>
              <a:rPr lang="zh-CN" altLang="en-US" b="1" dirty="0" smtClean="0"/>
              <a:t>＿＿＿</a:t>
            </a:r>
            <a:r>
              <a:rPr lang="en-US" b="1" dirty="0" smtClean="0"/>
              <a:t>to the bus stop</a:t>
            </a:r>
            <a:r>
              <a:rPr lang="zh-CN" altLang="en-US" b="1" dirty="0" smtClean="0"/>
              <a:t>，</a:t>
            </a:r>
            <a:r>
              <a:rPr lang="en-US" b="1" dirty="0" smtClean="0"/>
              <a:t> please?  A road </a:t>
            </a:r>
            <a:r>
              <a:rPr lang="en-US" b="1" dirty="0" smtClean="0"/>
              <a:t>     B </a:t>
            </a:r>
            <a:r>
              <a:rPr lang="en-US" b="1" dirty="0" smtClean="0"/>
              <a:t>way </a:t>
            </a:r>
            <a:r>
              <a:rPr lang="en-US" b="1" dirty="0" smtClean="0"/>
              <a:t>    C </a:t>
            </a:r>
            <a:r>
              <a:rPr lang="en-US" b="1" dirty="0" smtClean="0"/>
              <a:t>street </a:t>
            </a:r>
            <a:r>
              <a:rPr lang="en-US" b="1" dirty="0" smtClean="0"/>
              <a:t>    D </a:t>
            </a:r>
            <a:r>
              <a:rPr lang="en-US" b="1" dirty="0" smtClean="0"/>
              <a:t>address </a:t>
            </a:r>
            <a:endParaRPr lang="zh-CN" altLang="en-US" b="1" dirty="0" smtClean="0"/>
          </a:p>
          <a:p>
            <a:r>
              <a:rPr lang="zh-CN" altLang="en-US" b="1" dirty="0" smtClean="0">
                <a:solidFill>
                  <a:srgbClr val="FF0000"/>
                </a:solidFill>
              </a:rPr>
              <a:t>［答案］</a:t>
            </a:r>
            <a:r>
              <a:rPr lang="en-US" b="1" dirty="0" smtClean="0">
                <a:solidFill>
                  <a:srgbClr val="FF0000"/>
                </a:solidFill>
              </a:rPr>
              <a:t>B</a:t>
            </a:r>
            <a:r>
              <a:rPr lang="en-US" b="1" dirty="0" smtClean="0">
                <a:solidFill>
                  <a:srgbClr val="FF0000"/>
                </a:solidFill>
              </a:rPr>
              <a:t>.</a:t>
            </a:r>
          </a:p>
          <a:p>
            <a:r>
              <a:rPr lang="zh-CN" altLang="en-US" b="1" dirty="0" smtClean="0">
                <a:solidFill>
                  <a:srgbClr val="7030A0"/>
                </a:solidFill>
              </a:rPr>
              <a:t>［</a:t>
            </a:r>
            <a:r>
              <a:rPr lang="zh-CN" altLang="en-US" b="1" dirty="0" smtClean="0">
                <a:solidFill>
                  <a:srgbClr val="7030A0"/>
                </a:solidFill>
              </a:rPr>
              <a:t>析］这是考察同意词辨析</a:t>
            </a:r>
            <a:r>
              <a:rPr lang="zh-CN" altLang="en-US" b="1" dirty="0" smtClean="0">
                <a:solidFill>
                  <a:srgbClr val="7030A0"/>
                </a:solidFill>
              </a:rPr>
              <a:t>，</a:t>
            </a:r>
            <a:endParaRPr lang="en-US" altLang="zh-CN" b="1" dirty="0" smtClean="0">
              <a:solidFill>
                <a:srgbClr val="7030A0"/>
              </a:solidFill>
            </a:endParaRPr>
          </a:p>
          <a:p>
            <a:r>
              <a:rPr lang="en-US" b="1" dirty="0" smtClean="0">
                <a:solidFill>
                  <a:srgbClr val="7030A0"/>
                </a:solidFill>
              </a:rPr>
              <a:t>road</a:t>
            </a:r>
            <a:r>
              <a:rPr lang="zh-CN" altLang="en-US" b="1" dirty="0" smtClean="0">
                <a:solidFill>
                  <a:srgbClr val="7030A0"/>
                </a:solidFill>
              </a:rPr>
              <a:t>是指较宽阔的大道，意为</a:t>
            </a:r>
            <a:r>
              <a:rPr lang="en-US" b="1" dirty="0" smtClean="0">
                <a:solidFill>
                  <a:srgbClr val="7030A0"/>
                </a:solidFill>
              </a:rPr>
              <a:t>"</a:t>
            </a:r>
            <a:r>
              <a:rPr lang="zh-CN" altLang="en-US" b="1" dirty="0" smtClean="0">
                <a:solidFill>
                  <a:srgbClr val="7030A0"/>
                </a:solidFill>
              </a:rPr>
              <a:t>乡间公路</a:t>
            </a:r>
            <a:r>
              <a:rPr lang="en-US" b="1" dirty="0" smtClean="0">
                <a:solidFill>
                  <a:srgbClr val="7030A0"/>
                </a:solidFill>
              </a:rPr>
              <a:t>"</a:t>
            </a:r>
            <a:r>
              <a:rPr lang="zh-CN" altLang="en-US" b="1" dirty="0" smtClean="0">
                <a:solidFill>
                  <a:srgbClr val="7030A0"/>
                </a:solidFill>
              </a:rPr>
              <a:t>，</a:t>
            </a:r>
            <a:endParaRPr lang="en-US" altLang="zh-CN" b="1" dirty="0" smtClean="0">
              <a:solidFill>
                <a:srgbClr val="7030A0"/>
              </a:solidFill>
            </a:endParaRPr>
          </a:p>
          <a:p>
            <a:r>
              <a:rPr lang="en-US" b="1" dirty="0" smtClean="0">
                <a:solidFill>
                  <a:srgbClr val="7030A0"/>
                </a:solidFill>
              </a:rPr>
              <a:t>street</a:t>
            </a:r>
            <a:r>
              <a:rPr lang="zh-CN" altLang="en-US" b="1" dirty="0" smtClean="0">
                <a:solidFill>
                  <a:srgbClr val="7030A0"/>
                </a:solidFill>
              </a:rPr>
              <a:t>意为道路两边的建筑物较高，可视为街道之意</a:t>
            </a:r>
            <a:r>
              <a:rPr lang="zh-CN" altLang="en-US" b="1" dirty="0" smtClean="0">
                <a:solidFill>
                  <a:srgbClr val="7030A0"/>
                </a:solidFill>
              </a:rPr>
              <a:t>，</a:t>
            </a:r>
            <a:endParaRPr lang="en-US" altLang="zh-CN" b="1" dirty="0" smtClean="0">
              <a:solidFill>
                <a:srgbClr val="7030A0"/>
              </a:solidFill>
            </a:endParaRPr>
          </a:p>
          <a:p>
            <a:r>
              <a:rPr lang="en-US" b="1" dirty="0" smtClean="0">
                <a:solidFill>
                  <a:srgbClr val="7030A0"/>
                </a:solidFill>
              </a:rPr>
              <a:t>way</a:t>
            </a:r>
            <a:r>
              <a:rPr lang="zh-CN" altLang="en-US" b="1" dirty="0" smtClean="0">
                <a:solidFill>
                  <a:srgbClr val="7030A0"/>
                </a:solidFill>
              </a:rPr>
              <a:t>则多为要到达某地所要经过的途径，还可引深为方式、方法</a:t>
            </a:r>
            <a:r>
              <a:rPr lang="zh-CN" altLang="en-US" b="1" dirty="0" smtClean="0">
                <a:solidFill>
                  <a:srgbClr val="7030A0"/>
                </a:solidFill>
              </a:rPr>
              <a:t>。</a:t>
            </a:r>
            <a:endParaRPr lang="en-US" altLang="zh-CN" b="1" dirty="0" smtClean="0">
              <a:solidFill>
                <a:srgbClr val="7030A0"/>
              </a:solidFill>
            </a:endParaRPr>
          </a:p>
          <a:p>
            <a:r>
              <a:rPr lang="en-US" b="1" dirty="0" smtClean="0">
                <a:solidFill>
                  <a:srgbClr val="7030A0"/>
                </a:solidFill>
              </a:rPr>
              <a:t>address</a:t>
            </a:r>
            <a:r>
              <a:rPr lang="zh-CN" altLang="en-US" b="1" dirty="0" smtClean="0">
                <a:solidFill>
                  <a:srgbClr val="7030A0"/>
                </a:solidFill>
              </a:rPr>
              <a:t>则为</a:t>
            </a:r>
            <a:r>
              <a:rPr lang="en-US" b="1" dirty="0" smtClean="0">
                <a:solidFill>
                  <a:srgbClr val="7030A0"/>
                </a:solidFill>
              </a:rPr>
              <a:t>"</a:t>
            </a:r>
            <a:r>
              <a:rPr lang="zh-CN" altLang="en-US" b="1" dirty="0" smtClean="0">
                <a:solidFill>
                  <a:srgbClr val="7030A0"/>
                </a:solidFill>
              </a:rPr>
              <a:t>地址</a:t>
            </a:r>
            <a:r>
              <a:rPr lang="en-US" b="1" dirty="0" smtClean="0">
                <a:solidFill>
                  <a:srgbClr val="7030A0"/>
                </a:solidFill>
              </a:rPr>
              <a:t>"</a:t>
            </a:r>
            <a:r>
              <a:rPr lang="zh-CN" altLang="en-US" b="1" dirty="0" smtClean="0">
                <a:solidFill>
                  <a:srgbClr val="7030A0"/>
                </a:solidFill>
              </a:rPr>
              <a:t>。如：</a:t>
            </a:r>
            <a:r>
              <a:rPr lang="en-US" b="1" dirty="0" smtClean="0">
                <a:solidFill>
                  <a:srgbClr val="7030A0"/>
                </a:solidFill>
              </a:rPr>
              <a:t>There is a car running along the country road. </a:t>
            </a:r>
            <a:r>
              <a:rPr lang="zh-CN" altLang="en-US" b="1" dirty="0" smtClean="0">
                <a:solidFill>
                  <a:srgbClr val="7030A0"/>
                </a:solidFill>
              </a:rPr>
              <a:t></a:t>
            </a:r>
            <a:r>
              <a:rPr lang="en-US" b="1" dirty="0" smtClean="0">
                <a:solidFill>
                  <a:srgbClr val="7030A0"/>
                </a:solidFill>
              </a:rPr>
              <a:t>I live at 105 Park street. Can you show me the way to the National Museum?</a:t>
            </a:r>
            <a:endParaRPr lang="zh-CN" altLang="en-US"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trips(down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strips(down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strips(downLeft)">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trips(downLeft)">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strips(downLeft)">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 calcmode="lin" valueType="num">
                                      <p:cBhvr additive="base">
                                        <p:cTn id="3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a:bodyPr>
          <a:lstStyle/>
          <a:p>
            <a:r>
              <a:rPr lang="en-US" b="1" dirty="0" smtClean="0"/>
              <a:t>3. Hurry </a:t>
            </a:r>
            <a:r>
              <a:rPr lang="en-US" b="1" dirty="0" err="1" smtClean="0"/>
              <a:t>up!There</a:t>
            </a:r>
            <a:r>
              <a:rPr lang="en-US" b="1" dirty="0" smtClean="0"/>
              <a:t> is</a:t>
            </a:r>
            <a:r>
              <a:rPr lang="zh-CN" altLang="en-US" b="1" dirty="0" smtClean="0"/>
              <a:t>＿＿＿</a:t>
            </a:r>
            <a:r>
              <a:rPr lang="en-US" b="1" dirty="0" smtClean="0"/>
              <a:t> time left.  </a:t>
            </a:r>
            <a:endParaRPr lang="en-US" b="1" dirty="0" smtClean="0"/>
          </a:p>
          <a:p>
            <a:r>
              <a:rPr lang="en-US" b="1" dirty="0" smtClean="0"/>
              <a:t> </a:t>
            </a:r>
            <a:r>
              <a:rPr lang="en-US" b="1" dirty="0" smtClean="0"/>
              <a:t> </a:t>
            </a:r>
            <a:r>
              <a:rPr lang="en-US" b="1" dirty="0" smtClean="0"/>
              <a:t>A </a:t>
            </a:r>
            <a:r>
              <a:rPr lang="en-US" b="1" dirty="0" smtClean="0"/>
              <a:t>little </a:t>
            </a:r>
            <a:r>
              <a:rPr lang="en-US" b="1" dirty="0" smtClean="0"/>
              <a:t>     B </a:t>
            </a:r>
            <a:r>
              <a:rPr lang="en-US" b="1" dirty="0" smtClean="0"/>
              <a:t>a little </a:t>
            </a:r>
            <a:r>
              <a:rPr lang="en-US" b="1" dirty="0" smtClean="0"/>
              <a:t>    C few     </a:t>
            </a:r>
            <a:r>
              <a:rPr lang="en-US" b="1" dirty="0" smtClean="0"/>
              <a:t>D a few</a:t>
            </a:r>
            <a:endParaRPr lang="zh-CN" altLang="en-US" b="1" dirty="0" smtClean="0"/>
          </a:p>
          <a:p>
            <a:r>
              <a:rPr lang="zh-CN" altLang="en-US" b="1" dirty="0" smtClean="0">
                <a:solidFill>
                  <a:srgbClr val="FF0000"/>
                </a:solidFill>
              </a:rPr>
              <a:t>［答案］</a:t>
            </a:r>
            <a:r>
              <a:rPr lang="en-US" b="1" dirty="0" smtClean="0">
                <a:solidFill>
                  <a:srgbClr val="FF0000"/>
                </a:solidFill>
              </a:rPr>
              <a:t>A</a:t>
            </a:r>
            <a:r>
              <a:rPr lang="en-US" b="1" dirty="0" smtClean="0">
                <a:solidFill>
                  <a:srgbClr val="FF0000"/>
                </a:solidFill>
              </a:rPr>
              <a:t>.</a:t>
            </a:r>
          </a:p>
          <a:p>
            <a:r>
              <a:rPr lang="zh-CN" altLang="en-US" b="1" dirty="0" smtClean="0">
                <a:solidFill>
                  <a:srgbClr val="7030A0"/>
                </a:solidFill>
              </a:rPr>
              <a:t>［</a:t>
            </a:r>
            <a:r>
              <a:rPr lang="zh-CN" altLang="en-US" b="1" dirty="0" smtClean="0">
                <a:solidFill>
                  <a:srgbClr val="7030A0"/>
                </a:solidFill>
              </a:rPr>
              <a:t>析］因</a:t>
            </a:r>
            <a:r>
              <a:rPr lang="en-US" b="1" dirty="0" smtClean="0">
                <a:solidFill>
                  <a:srgbClr val="7030A0"/>
                </a:solidFill>
              </a:rPr>
              <a:t>time</a:t>
            </a:r>
            <a:r>
              <a:rPr lang="zh-CN" altLang="en-US" b="1" dirty="0" smtClean="0">
                <a:solidFill>
                  <a:srgbClr val="7030A0"/>
                </a:solidFill>
              </a:rPr>
              <a:t>作为时间讲为不可数名词，所以不可用</a:t>
            </a:r>
            <a:r>
              <a:rPr lang="en-US" b="1" dirty="0" smtClean="0">
                <a:solidFill>
                  <a:srgbClr val="7030A0"/>
                </a:solidFill>
              </a:rPr>
              <a:t>few</a:t>
            </a:r>
            <a:r>
              <a:rPr lang="zh-CN" altLang="en-US" b="1" dirty="0" smtClean="0">
                <a:solidFill>
                  <a:srgbClr val="7030A0"/>
                </a:solidFill>
              </a:rPr>
              <a:t>，</a:t>
            </a:r>
            <a:r>
              <a:rPr lang="en-US" b="1" dirty="0" smtClean="0">
                <a:solidFill>
                  <a:srgbClr val="7030A0"/>
                </a:solidFill>
              </a:rPr>
              <a:t>a few</a:t>
            </a:r>
            <a:r>
              <a:rPr lang="zh-CN" altLang="en-US" b="1" dirty="0" smtClean="0">
                <a:solidFill>
                  <a:srgbClr val="7030A0"/>
                </a:solidFill>
              </a:rPr>
              <a:t>来修饰。另外，英文的表达法与中文不同，中文讲，快点，时间不多了，而英文要讲，快点，没时间了。因此，要用</a:t>
            </a:r>
            <a:r>
              <a:rPr lang="en-US" b="1" dirty="0" smtClean="0">
                <a:solidFill>
                  <a:srgbClr val="7030A0"/>
                </a:solidFill>
              </a:rPr>
              <a:t>little</a:t>
            </a:r>
            <a:r>
              <a:rPr lang="zh-CN" altLang="en-US" b="1" dirty="0" smtClean="0">
                <a:solidFill>
                  <a:srgbClr val="7030A0"/>
                </a:solidFill>
              </a:rPr>
              <a:t>而不用</a:t>
            </a:r>
            <a:r>
              <a:rPr lang="en-US" b="1" dirty="0" smtClean="0">
                <a:solidFill>
                  <a:srgbClr val="7030A0"/>
                </a:solidFill>
              </a:rPr>
              <a:t>a little. </a:t>
            </a:r>
            <a:endParaRPr lang="zh-CN" altLang="en-US" b="1" dirty="0" smtClean="0">
              <a:solidFill>
                <a:srgbClr val="7030A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r>
              <a:rPr lang="en-US" b="1" dirty="0" smtClean="0"/>
              <a:t>4. How many </a:t>
            </a:r>
            <a:r>
              <a:rPr lang="zh-CN" altLang="en-US" b="1" dirty="0" smtClean="0"/>
              <a:t>＿＿＿</a:t>
            </a:r>
            <a:r>
              <a:rPr lang="en-US" b="1" dirty="0" smtClean="0"/>
              <a:t>can you see in the picture?  </a:t>
            </a:r>
            <a:endParaRPr lang="en-US" b="1" dirty="0" smtClean="0"/>
          </a:p>
          <a:p>
            <a:r>
              <a:rPr lang="en-US" b="1" dirty="0" smtClean="0"/>
              <a:t>A </a:t>
            </a:r>
            <a:r>
              <a:rPr lang="en-US" b="1" dirty="0" err="1" smtClean="0"/>
              <a:t>tomatos</a:t>
            </a:r>
            <a:r>
              <a:rPr lang="en-US" b="1" dirty="0" smtClean="0"/>
              <a:t> </a:t>
            </a:r>
            <a:r>
              <a:rPr lang="en-US" b="1" dirty="0" smtClean="0"/>
              <a:t>        B </a:t>
            </a:r>
            <a:r>
              <a:rPr lang="en-US" b="1" dirty="0" smtClean="0"/>
              <a:t>tomatoes </a:t>
            </a:r>
            <a:endParaRPr lang="en-US" b="1" dirty="0" smtClean="0"/>
          </a:p>
          <a:p>
            <a:r>
              <a:rPr lang="en-US" b="1" dirty="0" smtClean="0"/>
              <a:t>C </a:t>
            </a:r>
            <a:r>
              <a:rPr lang="en-US" b="1" dirty="0" smtClean="0"/>
              <a:t>tomato </a:t>
            </a:r>
            <a:r>
              <a:rPr lang="en-US" b="1" dirty="0" smtClean="0"/>
              <a:t>          D </a:t>
            </a:r>
            <a:r>
              <a:rPr lang="en-US" b="1" dirty="0" smtClean="0"/>
              <a:t>the tomato</a:t>
            </a:r>
            <a:endParaRPr lang="zh-CN" altLang="en-US" b="1" dirty="0" smtClean="0"/>
          </a:p>
          <a:p>
            <a:r>
              <a:rPr lang="zh-CN" altLang="en-US" b="1" dirty="0" smtClean="0">
                <a:solidFill>
                  <a:srgbClr val="FF0000"/>
                </a:solidFill>
              </a:rPr>
              <a:t>［答案］</a:t>
            </a:r>
            <a:r>
              <a:rPr lang="en-US" b="1" dirty="0" smtClean="0">
                <a:solidFill>
                  <a:srgbClr val="FF0000"/>
                </a:solidFill>
              </a:rPr>
              <a:t>B</a:t>
            </a:r>
            <a:r>
              <a:rPr lang="en-US" b="1" dirty="0" smtClean="0">
                <a:solidFill>
                  <a:srgbClr val="FF0000"/>
                </a:solidFill>
              </a:rPr>
              <a:t>.</a:t>
            </a:r>
          </a:p>
          <a:p>
            <a:r>
              <a:rPr lang="zh-CN" altLang="en-US" b="1" dirty="0" smtClean="0">
                <a:solidFill>
                  <a:srgbClr val="00B050"/>
                </a:solidFill>
              </a:rPr>
              <a:t>［</a:t>
            </a:r>
            <a:r>
              <a:rPr lang="zh-CN" altLang="en-US" b="1" dirty="0" smtClean="0">
                <a:solidFill>
                  <a:srgbClr val="00B050"/>
                </a:solidFill>
              </a:rPr>
              <a:t>析］用</a:t>
            </a:r>
            <a:r>
              <a:rPr lang="en-US" b="1" dirty="0" smtClean="0">
                <a:solidFill>
                  <a:srgbClr val="00B050"/>
                </a:solidFill>
              </a:rPr>
              <a:t>How many</a:t>
            </a:r>
            <a:r>
              <a:rPr lang="zh-CN" altLang="en-US" b="1" dirty="0" smtClean="0">
                <a:solidFill>
                  <a:srgbClr val="00B050"/>
                </a:solidFill>
              </a:rPr>
              <a:t>提问时，其名词要用复数形式，而</a:t>
            </a:r>
            <a:r>
              <a:rPr lang="en-US" b="1" dirty="0" smtClean="0">
                <a:solidFill>
                  <a:srgbClr val="00B050"/>
                </a:solidFill>
              </a:rPr>
              <a:t>tomato</a:t>
            </a:r>
            <a:r>
              <a:rPr lang="zh-CN" altLang="en-US" b="1" dirty="0" smtClean="0">
                <a:solidFill>
                  <a:srgbClr val="00B050"/>
                </a:solidFill>
              </a:rPr>
              <a:t>的复数要加</a:t>
            </a:r>
            <a:r>
              <a:rPr lang="en-US" b="1" dirty="0" err="1" smtClean="0">
                <a:solidFill>
                  <a:srgbClr val="00B050"/>
                </a:solidFill>
              </a:rPr>
              <a:t>es</a:t>
            </a:r>
            <a:r>
              <a:rPr lang="en-US" b="1" dirty="0" smtClean="0">
                <a:solidFill>
                  <a:srgbClr val="00B050"/>
                </a:solidFill>
              </a:rPr>
              <a:t>.</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strips(down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r>
              <a:rPr lang="en-US" b="1" dirty="0" smtClean="0"/>
              <a:t>5. -</a:t>
            </a:r>
            <a:r>
              <a:rPr lang="zh-CN" altLang="en-US" b="1" dirty="0" smtClean="0"/>
              <a:t>＿</a:t>
            </a:r>
            <a:r>
              <a:rPr lang="en-US" b="1" dirty="0" smtClean="0"/>
              <a:t>is the meat. Please? -Ten </a:t>
            </a:r>
            <a:r>
              <a:rPr lang="en-US" b="1" dirty="0" err="1" smtClean="0"/>
              <a:t>yuan</a:t>
            </a:r>
            <a:r>
              <a:rPr lang="en-US" b="1" dirty="0" smtClean="0"/>
              <a:t> a kilo</a:t>
            </a:r>
            <a:r>
              <a:rPr lang="en-US" b="1" dirty="0" smtClean="0"/>
              <a:t>.</a:t>
            </a:r>
          </a:p>
          <a:p>
            <a:r>
              <a:rPr lang="en-US" b="1" dirty="0" smtClean="0"/>
              <a:t>A </a:t>
            </a:r>
            <a:r>
              <a:rPr lang="en-US" b="1" dirty="0" smtClean="0"/>
              <a:t>How much </a:t>
            </a:r>
            <a:r>
              <a:rPr lang="en-US" b="1" dirty="0" smtClean="0"/>
              <a:t>            B </a:t>
            </a:r>
            <a:r>
              <a:rPr lang="en-US" b="1" dirty="0" smtClean="0"/>
              <a:t>How many </a:t>
            </a:r>
            <a:endParaRPr lang="en-US" b="1" dirty="0" smtClean="0"/>
          </a:p>
          <a:p>
            <a:r>
              <a:rPr lang="en-US" b="1" dirty="0" smtClean="0"/>
              <a:t>C </a:t>
            </a:r>
            <a:r>
              <a:rPr lang="en-US" b="1" dirty="0" smtClean="0"/>
              <a:t>How old </a:t>
            </a:r>
            <a:r>
              <a:rPr lang="en-US" b="1" dirty="0" smtClean="0"/>
              <a:t>                 D </a:t>
            </a:r>
            <a:r>
              <a:rPr lang="en-US" b="1" dirty="0" smtClean="0"/>
              <a:t>How long</a:t>
            </a:r>
            <a:endParaRPr lang="zh-CN" altLang="en-US" b="1" dirty="0" smtClean="0"/>
          </a:p>
          <a:p>
            <a:r>
              <a:rPr lang="zh-CN" altLang="en-US" b="1" dirty="0" smtClean="0">
                <a:solidFill>
                  <a:srgbClr val="FF0000"/>
                </a:solidFill>
              </a:rPr>
              <a:t>［答案］</a:t>
            </a:r>
            <a:r>
              <a:rPr lang="en-US" b="1" dirty="0" smtClean="0">
                <a:solidFill>
                  <a:srgbClr val="FF0000"/>
                </a:solidFill>
              </a:rPr>
              <a:t>A</a:t>
            </a:r>
            <a:r>
              <a:rPr lang="en-US" b="1" dirty="0" smtClean="0">
                <a:solidFill>
                  <a:srgbClr val="FF0000"/>
                </a:solidFill>
              </a:rPr>
              <a:t>.</a:t>
            </a:r>
          </a:p>
          <a:p>
            <a:r>
              <a:rPr lang="zh-CN" altLang="en-US" b="1" dirty="0" smtClean="0">
                <a:solidFill>
                  <a:srgbClr val="00B050"/>
                </a:solidFill>
              </a:rPr>
              <a:t>［</a:t>
            </a:r>
            <a:r>
              <a:rPr lang="zh-CN" altLang="en-US" b="1" dirty="0" smtClean="0">
                <a:solidFill>
                  <a:srgbClr val="00B050"/>
                </a:solidFill>
              </a:rPr>
              <a:t>析］由对话的答语可看出其问句问的是价格。钱数作为整体、价格讲时，不论其值是多少都是不可数名词，要用</a:t>
            </a:r>
            <a:r>
              <a:rPr lang="en-US" b="1" dirty="0" smtClean="0">
                <a:solidFill>
                  <a:srgbClr val="00B050"/>
                </a:solidFill>
              </a:rPr>
              <a:t>how much </a:t>
            </a:r>
            <a:r>
              <a:rPr lang="zh-CN" altLang="en-US" b="1" dirty="0" smtClean="0">
                <a:solidFill>
                  <a:srgbClr val="00B050"/>
                </a:solidFill>
              </a:rPr>
              <a:t>提问。</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strips(down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pPr>
              <a:buNone/>
            </a:pPr>
            <a:r>
              <a:rPr lang="en-US" b="1" dirty="0" smtClean="0"/>
              <a:t>4.</a:t>
            </a:r>
            <a:r>
              <a:rPr lang="zh-CN" altLang="en-US" b="1" dirty="0" smtClean="0"/>
              <a:t>［误］</a:t>
            </a:r>
            <a:r>
              <a:rPr lang="en-US" b="1" dirty="0" smtClean="0"/>
              <a:t>May I borrow two </a:t>
            </a:r>
            <a:r>
              <a:rPr lang="en-US" b="1" dirty="0" err="1" smtClean="0"/>
              <a:t>radioes</a:t>
            </a:r>
            <a:r>
              <a:rPr lang="en-US" b="1" dirty="0" smtClean="0"/>
              <a:t>? </a:t>
            </a:r>
          </a:p>
          <a:p>
            <a:r>
              <a:rPr lang="zh-CN" altLang="en-US" b="1" dirty="0" smtClean="0">
                <a:solidFill>
                  <a:srgbClr val="FF0000"/>
                </a:solidFill>
              </a:rPr>
              <a:t>［正］</a:t>
            </a:r>
            <a:r>
              <a:rPr lang="en-US" b="1" dirty="0" smtClean="0">
                <a:solidFill>
                  <a:srgbClr val="FF0000"/>
                </a:solidFill>
              </a:rPr>
              <a:t>May I borrow two radios?</a:t>
            </a:r>
            <a:endParaRPr lang="zh-CN" altLang="en-US" b="1" dirty="0" smtClean="0">
              <a:solidFill>
                <a:srgbClr val="FF0000"/>
              </a:solidFill>
            </a:endParaRPr>
          </a:p>
          <a:p>
            <a:r>
              <a:rPr lang="zh-CN" altLang="en-US" b="1" dirty="0" smtClean="0">
                <a:solidFill>
                  <a:srgbClr val="00B050"/>
                </a:solidFill>
              </a:rPr>
              <a:t>［析］以</a:t>
            </a:r>
            <a:r>
              <a:rPr lang="en-US" b="1" dirty="0" smtClean="0">
                <a:solidFill>
                  <a:srgbClr val="00B050"/>
                </a:solidFill>
              </a:rPr>
              <a:t>o</a:t>
            </a:r>
            <a:r>
              <a:rPr lang="zh-CN" altLang="en-US" b="1" dirty="0" smtClean="0">
                <a:solidFill>
                  <a:srgbClr val="00B050"/>
                </a:solidFill>
              </a:rPr>
              <a:t>结尾的名词大都是用加</a:t>
            </a:r>
            <a:r>
              <a:rPr lang="en-US" b="1" dirty="0" err="1" smtClean="0">
                <a:solidFill>
                  <a:srgbClr val="00B050"/>
                </a:solidFill>
              </a:rPr>
              <a:t>es</a:t>
            </a:r>
            <a:r>
              <a:rPr lang="zh-CN" altLang="en-US" b="1" dirty="0" smtClean="0">
                <a:solidFill>
                  <a:srgbClr val="00B050"/>
                </a:solidFill>
              </a:rPr>
              <a:t>来表示其复数形式，但如果</a:t>
            </a:r>
            <a:r>
              <a:rPr lang="en-US" b="1" dirty="0" smtClean="0">
                <a:solidFill>
                  <a:srgbClr val="00B050"/>
                </a:solidFill>
              </a:rPr>
              <a:t>o</a:t>
            </a:r>
            <a:r>
              <a:rPr lang="zh-CN" altLang="en-US" b="1" dirty="0" smtClean="0">
                <a:solidFill>
                  <a:srgbClr val="00B050"/>
                </a:solidFill>
              </a:rPr>
              <a:t>前面是一个元音字母或外来语时则只加</a:t>
            </a:r>
            <a:r>
              <a:rPr lang="en-US" b="1" dirty="0" smtClean="0">
                <a:solidFill>
                  <a:srgbClr val="00B050"/>
                </a:solidFill>
              </a:rPr>
              <a:t>s</a:t>
            </a:r>
            <a:r>
              <a:rPr lang="zh-CN" altLang="en-US" b="1" dirty="0" smtClean="0">
                <a:solidFill>
                  <a:srgbClr val="00B050"/>
                </a:solidFill>
              </a:rPr>
              <a:t>就可以了。这样的词有</a:t>
            </a:r>
            <a:r>
              <a:rPr lang="en-US" b="1" dirty="0" smtClean="0">
                <a:solidFill>
                  <a:srgbClr val="00B050"/>
                </a:solidFill>
              </a:rPr>
              <a:t>zoo-</a:t>
            </a:r>
            <a:r>
              <a:rPr lang="en-US" b="1" dirty="0" err="1" smtClean="0">
                <a:solidFill>
                  <a:srgbClr val="00B050"/>
                </a:solidFill>
              </a:rPr>
              <a:t>zoos,piano</a:t>
            </a:r>
            <a:r>
              <a:rPr lang="en-US" b="1" dirty="0" smtClean="0">
                <a:solidFill>
                  <a:srgbClr val="00B050"/>
                </a:solidFill>
              </a:rPr>
              <a:t>-pianos.</a:t>
            </a:r>
          </a:p>
          <a:p>
            <a:r>
              <a:rPr lang="zh-CN" altLang="en-US" b="1" dirty="0" smtClean="0">
                <a:solidFill>
                  <a:srgbClr val="FF0000"/>
                </a:solidFill>
              </a:rPr>
              <a:t>（两人两菜：</a:t>
            </a:r>
            <a:r>
              <a:rPr lang="en-US" altLang="zh-CN" b="1" dirty="0" err="1" smtClean="0">
                <a:solidFill>
                  <a:srgbClr val="FF0000"/>
                </a:solidFill>
              </a:rPr>
              <a:t>Negro;hero;tomoto;potato</a:t>
            </a:r>
            <a:r>
              <a:rPr lang="zh-CN" altLang="en-US" b="1" dirty="0" smtClean="0">
                <a:solidFill>
                  <a:srgbClr val="FF0000"/>
                </a:solidFill>
              </a:rPr>
              <a:t>）</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5911873"/>
          </a:xfrm>
        </p:spPr>
        <p:txBody>
          <a:bodyPr>
            <a:normAutofit/>
          </a:bodyPr>
          <a:lstStyle/>
          <a:p>
            <a:r>
              <a:rPr lang="en-US" b="1" dirty="0" smtClean="0"/>
              <a:t>6 The boy's name is James Allen Green. So his given name is</a:t>
            </a:r>
            <a:r>
              <a:rPr lang="zh-CN" altLang="en-US" b="1" dirty="0" smtClean="0"/>
              <a:t>＿＿＿</a:t>
            </a:r>
            <a:r>
              <a:rPr lang="en-US" b="1" dirty="0" smtClean="0"/>
              <a:t>.</a:t>
            </a:r>
            <a:endParaRPr lang="zh-CN" altLang="en-US" b="1" dirty="0" smtClean="0"/>
          </a:p>
          <a:p>
            <a:r>
              <a:rPr lang="en-US" b="1" dirty="0" smtClean="0"/>
              <a:t>A James </a:t>
            </a:r>
            <a:r>
              <a:rPr lang="en-US" b="1" dirty="0" smtClean="0"/>
              <a:t>Allen              </a:t>
            </a:r>
            <a:r>
              <a:rPr lang="en-US" b="1" dirty="0" smtClean="0"/>
              <a:t>B Allen Green </a:t>
            </a:r>
            <a:endParaRPr lang="en-US" b="1" dirty="0" smtClean="0"/>
          </a:p>
          <a:p>
            <a:r>
              <a:rPr lang="en-US" b="1" dirty="0" smtClean="0"/>
              <a:t>C </a:t>
            </a:r>
            <a:r>
              <a:rPr lang="en-US" b="1" dirty="0" smtClean="0"/>
              <a:t>James Green </a:t>
            </a:r>
            <a:r>
              <a:rPr lang="en-US" b="1" dirty="0" smtClean="0"/>
              <a:t>           D </a:t>
            </a:r>
            <a:r>
              <a:rPr lang="en-US" b="1" dirty="0" smtClean="0"/>
              <a:t>Mr. Green   </a:t>
            </a:r>
            <a:endParaRPr 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A</a:t>
            </a:r>
            <a:r>
              <a:rPr lang="en-US" b="1" dirty="0" smtClean="0">
                <a:solidFill>
                  <a:srgbClr val="FF0000"/>
                </a:solidFill>
              </a:rPr>
              <a:t>.</a:t>
            </a:r>
          </a:p>
          <a:p>
            <a:r>
              <a:rPr lang="zh-CN" altLang="en-US" b="1" dirty="0" smtClean="0">
                <a:solidFill>
                  <a:srgbClr val="00B050"/>
                </a:solidFill>
              </a:rPr>
              <a:t>［</a:t>
            </a:r>
            <a:r>
              <a:rPr lang="zh-CN" altLang="en-US" b="1" dirty="0" smtClean="0">
                <a:solidFill>
                  <a:srgbClr val="00B050"/>
                </a:solidFill>
              </a:rPr>
              <a:t>析］英文的习惯与中文不同，中文是姓在前名字在后，而英文则是姓在最后，其第一个名字是由父母所起的，中间的名字可能是父母、教父所起的，但都可称作</a:t>
            </a:r>
            <a:r>
              <a:rPr lang="en-US" b="1" dirty="0" smtClean="0">
                <a:solidFill>
                  <a:srgbClr val="00B050"/>
                </a:solidFill>
              </a:rPr>
              <a:t>given name,</a:t>
            </a:r>
            <a:r>
              <a:rPr lang="zh-CN" altLang="en-US" b="1" dirty="0" smtClean="0">
                <a:solidFill>
                  <a:srgbClr val="00B050"/>
                </a:solidFill>
              </a:rPr>
              <a:t>而姓在英文中是</a:t>
            </a:r>
            <a:r>
              <a:rPr lang="en-US" b="1" dirty="0" smtClean="0">
                <a:solidFill>
                  <a:srgbClr val="00B050"/>
                </a:solidFill>
              </a:rPr>
              <a:t>family name.</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strips(down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2852"/>
            <a:ext cx="8229600" cy="5983311"/>
          </a:xfrm>
        </p:spPr>
        <p:txBody>
          <a:bodyPr>
            <a:normAutofit/>
          </a:bodyPr>
          <a:lstStyle/>
          <a:p>
            <a:r>
              <a:rPr lang="en-US" b="1" dirty="0" smtClean="0"/>
              <a:t>7 Shanghai is one of the biggest</a:t>
            </a:r>
            <a:r>
              <a:rPr lang="zh-CN" altLang="en-US" b="1" dirty="0" smtClean="0"/>
              <a:t>＿＿＿</a:t>
            </a:r>
            <a:r>
              <a:rPr lang="en-US" b="1" dirty="0" smtClean="0"/>
              <a:t>in our country.  </a:t>
            </a:r>
            <a:endParaRPr lang="en-US" b="1" dirty="0" smtClean="0"/>
          </a:p>
          <a:p>
            <a:r>
              <a:rPr lang="en-US" b="1" dirty="0" smtClean="0"/>
              <a:t>A </a:t>
            </a:r>
            <a:r>
              <a:rPr lang="en-US" b="1" dirty="0" smtClean="0"/>
              <a:t>city </a:t>
            </a:r>
            <a:r>
              <a:rPr lang="en-US" b="1" dirty="0" smtClean="0"/>
              <a:t>          B city's         </a:t>
            </a:r>
            <a:r>
              <a:rPr lang="en-US" b="1" dirty="0" smtClean="0"/>
              <a:t>C </a:t>
            </a:r>
            <a:r>
              <a:rPr lang="en-US" b="1" dirty="0" err="1" smtClean="0"/>
              <a:t>citys</a:t>
            </a:r>
            <a:r>
              <a:rPr lang="en-US" b="1" dirty="0" smtClean="0"/>
              <a:t> </a:t>
            </a:r>
            <a:r>
              <a:rPr lang="en-US" b="1" dirty="0" smtClean="0"/>
              <a:t>       D </a:t>
            </a:r>
            <a:r>
              <a:rPr lang="en-US" b="1" dirty="0" smtClean="0"/>
              <a:t>cities</a:t>
            </a:r>
            <a:endParaRPr lang="zh-CN" alt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D</a:t>
            </a:r>
            <a:r>
              <a:rPr lang="en-US" b="1" dirty="0" smtClean="0">
                <a:solidFill>
                  <a:srgbClr val="FF0000"/>
                </a:solidFill>
              </a:rPr>
              <a:t>.</a:t>
            </a:r>
          </a:p>
          <a:p>
            <a:r>
              <a:rPr lang="zh-CN" altLang="en-US" b="1" dirty="0" smtClean="0">
                <a:solidFill>
                  <a:srgbClr val="00B050"/>
                </a:solidFill>
              </a:rPr>
              <a:t>［</a:t>
            </a:r>
            <a:r>
              <a:rPr lang="zh-CN" altLang="en-US" b="1" dirty="0" smtClean="0">
                <a:solidFill>
                  <a:srgbClr val="00B050"/>
                </a:solidFill>
              </a:rPr>
              <a:t>析］复音字母以</a:t>
            </a:r>
            <a:r>
              <a:rPr lang="en-US" b="1" dirty="0" smtClean="0">
                <a:solidFill>
                  <a:srgbClr val="00B050"/>
                </a:solidFill>
              </a:rPr>
              <a:t>y</a:t>
            </a:r>
            <a:r>
              <a:rPr lang="zh-CN" altLang="en-US" b="1" dirty="0" smtClean="0">
                <a:solidFill>
                  <a:srgbClr val="00B050"/>
                </a:solidFill>
              </a:rPr>
              <a:t>结尾的单词的复数形式要把</a:t>
            </a:r>
            <a:r>
              <a:rPr lang="en-US" b="1" dirty="0" smtClean="0">
                <a:solidFill>
                  <a:srgbClr val="00B050"/>
                </a:solidFill>
              </a:rPr>
              <a:t>y</a:t>
            </a:r>
            <a:r>
              <a:rPr lang="zh-CN" altLang="en-US" b="1" dirty="0" smtClean="0">
                <a:solidFill>
                  <a:srgbClr val="00B050"/>
                </a:solidFill>
              </a:rPr>
              <a:t>变成</a:t>
            </a:r>
            <a:r>
              <a:rPr lang="en-US" b="1" dirty="0" err="1" smtClean="0">
                <a:solidFill>
                  <a:srgbClr val="00B050"/>
                </a:solidFill>
              </a:rPr>
              <a:t>i</a:t>
            </a:r>
            <a:r>
              <a:rPr lang="zh-CN" altLang="en-US" b="1" dirty="0" smtClean="0">
                <a:solidFill>
                  <a:srgbClr val="00B050"/>
                </a:solidFill>
              </a:rPr>
              <a:t>再加</a:t>
            </a:r>
            <a:r>
              <a:rPr lang="en-US" b="1" dirty="0" err="1" smtClean="0">
                <a:solidFill>
                  <a:srgbClr val="00B050"/>
                </a:solidFill>
              </a:rPr>
              <a:t>es</a:t>
            </a:r>
            <a:r>
              <a:rPr lang="zh-CN" altLang="en-US" b="1" dirty="0" smtClean="0">
                <a:solidFill>
                  <a:srgbClr val="00B050"/>
                </a:solidFill>
              </a:rPr>
              <a:t>。</a:t>
            </a:r>
            <a:r>
              <a:rPr lang="en-US" b="1" dirty="0" smtClean="0">
                <a:solidFill>
                  <a:srgbClr val="00B050"/>
                </a:solidFill>
              </a:rPr>
              <a:t>one of </a:t>
            </a:r>
            <a:r>
              <a:rPr lang="zh-CN" altLang="en-US" b="1" dirty="0" smtClean="0">
                <a:solidFill>
                  <a:srgbClr val="00B050"/>
                </a:solidFill>
              </a:rPr>
              <a:t>加名词的结构中的名词应用复数。</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r>
              <a:rPr lang="en-US" b="1" dirty="0" smtClean="0"/>
              <a:t>8 Would you please pass me</a:t>
            </a:r>
            <a:r>
              <a:rPr lang="zh-CN" altLang="en-US" b="1" dirty="0" smtClean="0"/>
              <a:t>＿＿</a:t>
            </a:r>
            <a:r>
              <a:rPr lang="en-US" b="1" dirty="0" smtClean="0"/>
              <a:t>?</a:t>
            </a:r>
          </a:p>
          <a:p>
            <a:r>
              <a:rPr lang="en-US" b="1" dirty="0" smtClean="0"/>
              <a:t>A </a:t>
            </a:r>
            <a:r>
              <a:rPr lang="en-US" b="1" dirty="0" smtClean="0"/>
              <a:t>two paper</a:t>
            </a:r>
            <a:r>
              <a:rPr lang="zh-CN" altLang="en-US" b="1" dirty="0" smtClean="0"/>
              <a:t>　</a:t>
            </a:r>
            <a:endParaRPr lang="en-US" altLang="zh-CN" b="1" dirty="0" smtClean="0"/>
          </a:p>
          <a:p>
            <a:r>
              <a:rPr lang="en-US" b="1" dirty="0" smtClean="0"/>
              <a:t>B </a:t>
            </a:r>
            <a:r>
              <a:rPr lang="en-US" b="1" dirty="0" smtClean="0"/>
              <a:t>two papers </a:t>
            </a:r>
            <a:endParaRPr lang="en-US" b="1" dirty="0" smtClean="0"/>
          </a:p>
          <a:p>
            <a:r>
              <a:rPr lang="en-US" b="1" dirty="0" smtClean="0"/>
              <a:t>C </a:t>
            </a:r>
            <a:r>
              <a:rPr lang="en-US" b="1" dirty="0" smtClean="0"/>
              <a:t>two pieces of paper  </a:t>
            </a:r>
            <a:endParaRPr lang="en-US" b="1" dirty="0" smtClean="0"/>
          </a:p>
          <a:p>
            <a:r>
              <a:rPr lang="en-US" b="1" dirty="0" smtClean="0"/>
              <a:t>D </a:t>
            </a:r>
            <a:r>
              <a:rPr lang="en-US" b="1" dirty="0" smtClean="0"/>
              <a:t>two pieces of papers </a:t>
            </a:r>
            <a:endParaRPr 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C</a:t>
            </a:r>
            <a:r>
              <a:rPr lang="en-US" b="1" dirty="0" smtClean="0">
                <a:solidFill>
                  <a:srgbClr val="FF0000"/>
                </a:solidFill>
              </a:rPr>
              <a:t>.</a:t>
            </a:r>
          </a:p>
          <a:p>
            <a:r>
              <a:rPr lang="zh-CN" altLang="en-US" b="1" dirty="0" smtClean="0">
                <a:solidFill>
                  <a:srgbClr val="00B050"/>
                </a:solidFill>
              </a:rPr>
              <a:t>［</a:t>
            </a:r>
            <a:r>
              <a:rPr lang="zh-CN" altLang="en-US" b="1" dirty="0" smtClean="0">
                <a:solidFill>
                  <a:srgbClr val="00B050"/>
                </a:solidFill>
              </a:rPr>
              <a:t>析］</a:t>
            </a:r>
            <a:r>
              <a:rPr lang="en-US" b="1" dirty="0" smtClean="0">
                <a:solidFill>
                  <a:srgbClr val="00B050"/>
                </a:solidFill>
              </a:rPr>
              <a:t>paper</a:t>
            </a:r>
            <a:r>
              <a:rPr lang="zh-CN" altLang="en-US" b="1" dirty="0" smtClean="0">
                <a:solidFill>
                  <a:srgbClr val="00B050"/>
                </a:solidFill>
              </a:rPr>
              <a:t>是不可数名词，如讲一张、两张纸时，要用量词</a:t>
            </a:r>
            <a:r>
              <a:rPr lang="en-US" b="1" dirty="0" smtClean="0">
                <a:solidFill>
                  <a:srgbClr val="00B050"/>
                </a:solidFill>
              </a:rPr>
              <a:t>piece.</a:t>
            </a:r>
            <a:endParaRPr lang="zh-CN" altLang="en-US" b="1" dirty="0" smtClean="0">
              <a:solidFill>
                <a:srgbClr val="00B05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strips(downLeft)">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 calcmode="lin" valueType="num">
                                      <p:cBhvr additive="base">
                                        <p:cTn id="1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r>
              <a:rPr lang="en-US" b="1" dirty="0" smtClean="0"/>
              <a:t>9 September 10th is </a:t>
            </a:r>
            <a:r>
              <a:rPr lang="zh-CN" altLang="en-US" b="1" dirty="0" smtClean="0"/>
              <a:t>＿＿＿</a:t>
            </a:r>
            <a:r>
              <a:rPr lang="en-US" b="1" dirty="0" smtClean="0"/>
              <a:t>Day.  </a:t>
            </a:r>
            <a:endParaRPr lang="en-US" b="1" dirty="0" smtClean="0"/>
          </a:p>
          <a:p>
            <a:r>
              <a:rPr lang="en-US" b="1" dirty="0" smtClean="0"/>
              <a:t>A </a:t>
            </a:r>
            <a:r>
              <a:rPr lang="en-US" b="1" dirty="0" smtClean="0"/>
              <a:t>Teacher </a:t>
            </a:r>
            <a:r>
              <a:rPr lang="en-US" b="1" dirty="0" smtClean="0"/>
              <a:t>                  B </a:t>
            </a:r>
            <a:r>
              <a:rPr lang="en-US" b="1" dirty="0" smtClean="0"/>
              <a:t>Teachers </a:t>
            </a:r>
            <a:endParaRPr lang="en-US" b="1" dirty="0" smtClean="0"/>
          </a:p>
          <a:p>
            <a:r>
              <a:rPr lang="en-US" b="1" dirty="0" smtClean="0"/>
              <a:t>C </a:t>
            </a:r>
            <a:r>
              <a:rPr lang="en-US" b="1" dirty="0" smtClean="0"/>
              <a:t>Teacher's </a:t>
            </a:r>
            <a:r>
              <a:rPr lang="en-US" b="1" dirty="0" smtClean="0"/>
              <a:t>                D </a:t>
            </a:r>
            <a:r>
              <a:rPr lang="en-US" b="1" dirty="0" smtClean="0"/>
              <a:t>Teachers' </a:t>
            </a:r>
            <a:endParaRPr 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D.</a:t>
            </a:r>
            <a:endParaRPr lang="zh-CN" altLang="en-US" b="1" dirty="0" smtClean="0">
              <a:solidFill>
                <a:srgbClr val="FF0000"/>
              </a:solidFill>
            </a:endParaRPr>
          </a:p>
          <a:p>
            <a:endParaRPr lang="en-US" b="1" dirty="0" smtClean="0"/>
          </a:p>
          <a:p>
            <a:r>
              <a:rPr lang="en-US" b="1" dirty="0" smtClean="0"/>
              <a:t>10 </a:t>
            </a:r>
            <a:r>
              <a:rPr lang="en-US" b="1" dirty="0" smtClean="0"/>
              <a:t>I only have</a:t>
            </a:r>
            <a:r>
              <a:rPr lang="zh-CN" altLang="en-US" b="1" dirty="0" smtClean="0"/>
              <a:t>＿＿＿</a:t>
            </a:r>
            <a:r>
              <a:rPr lang="en-US" b="1" dirty="0" smtClean="0"/>
              <a:t> bread for lunch today.  A </a:t>
            </a:r>
            <a:r>
              <a:rPr lang="en-US" b="1" dirty="0" err="1" smtClean="0"/>
              <a:t>a</a:t>
            </a:r>
            <a:r>
              <a:rPr lang="en-US" b="1" dirty="0" smtClean="0"/>
              <a:t> bit </a:t>
            </a:r>
            <a:r>
              <a:rPr lang="en-US" b="1" dirty="0" smtClean="0"/>
              <a:t>             B </a:t>
            </a:r>
            <a:r>
              <a:rPr lang="en-US" b="1" dirty="0" smtClean="0"/>
              <a:t>a bit of </a:t>
            </a:r>
            <a:r>
              <a:rPr lang="en-US" b="1" dirty="0" smtClean="0"/>
              <a:t>         C </a:t>
            </a:r>
            <a:r>
              <a:rPr lang="en-US" b="1" dirty="0" smtClean="0"/>
              <a:t>little </a:t>
            </a:r>
            <a:r>
              <a:rPr lang="en-US" b="1" dirty="0" smtClean="0"/>
              <a:t>   D </a:t>
            </a:r>
            <a:r>
              <a:rPr lang="en-US" b="1" dirty="0" smtClean="0"/>
              <a:t>few  </a:t>
            </a:r>
            <a:endParaRPr 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B.</a:t>
            </a:r>
            <a:endParaRPr lang="zh-CN" altLang="en-US" b="1" dirty="0" smtClean="0">
              <a:solidFill>
                <a:srgbClr val="FF000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229600" cy="5411807"/>
          </a:xfrm>
        </p:spPr>
        <p:txBody>
          <a:bodyPr/>
          <a:lstStyle/>
          <a:p>
            <a:r>
              <a:rPr lang="en-US" b="1" dirty="0" smtClean="0"/>
              <a:t>11 "What would you like, Ann? </a:t>
            </a:r>
            <a:r>
              <a:rPr lang="en-US" b="1" dirty="0" smtClean="0"/>
              <a:t>“</a:t>
            </a:r>
          </a:p>
          <a:p>
            <a:r>
              <a:rPr lang="en-US" b="1" dirty="0" smtClean="0"/>
              <a:t> </a:t>
            </a:r>
            <a:r>
              <a:rPr lang="en-US" b="1" dirty="0" smtClean="0"/>
              <a:t>    </a:t>
            </a:r>
            <a:r>
              <a:rPr lang="en-US" b="1" dirty="0" smtClean="0"/>
              <a:t>"</a:t>
            </a:r>
            <a:r>
              <a:rPr lang="en-US" b="1" dirty="0" smtClean="0"/>
              <a:t>I'd like two</a:t>
            </a:r>
            <a:r>
              <a:rPr lang="zh-CN" altLang="en-US" b="1" dirty="0" smtClean="0"/>
              <a:t>＿＿＿</a:t>
            </a:r>
            <a:r>
              <a:rPr lang="en-US" b="1" dirty="0" smtClean="0"/>
              <a:t>."</a:t>
            </a:r>
            <a:endParaRPr lang="zh-CN" altLang="en-US" b="1" dirty="0" smtClean="0"/>
          </a:p>
          <a:p>
            <a:r>
              <a:rPr lang="en-US" b="1" dirty="0" smtClean="0"/>
              <a:t>A glass of milk </a:t>
            </a:r>
            <a:endParaRPr lang="en-US" b="1" dirty="0" smtClean="0"/>
          </a:p>
          <a:p>
            <a:r>
              <a:rPr lang="en-US" b="1" dirty="0" smtClean="0"/>
              <a:t>B </a:t>
            </a:r>
            <a:r>
              <a:rPr lang="en-US" b="1" dirty="0" smtClean="0"/>
              <a:t>glasses of milk </a:t>
            </a:r>
            <a:endParaRPr lang="en-US" b="1" dirty="0" smtClean="0"/>
          </a:p>
          <a:p>
            <a:r>
              <a:rPr lang="en-US" b="1" dirty="0" smtClean="0"/>
              <a:t>C </a:t>
            </a:r>
            <a:r>
              <a:rPr lang="en-US" b="1" dirty="0" smtClean="0"/>
              <a:t>glass of milks </a:t>
            </a:r>
            <a:endParaRPr lang="en-US" b="1" dirty="0" smtClean="0"/>
          </a:p>
          <a:p>
            <a:r>
              <a:rPr lang="en-US" b="1" dirty="0" smtClean="0"/>
              <a:t>D </a:t>
            </a:r>
            <a:r>
              <a:rPr lang="en-US" b="1" dirty="0" smtClean="0"/>
              <a:t>glasses of milks  </a:t>
            </a:r>
            <a:r>
              <a:rPr lang="zh-CN" altLang="en-US" b="1" dirty="0" smtClean="0"/>
              <a:t></a:t>
            </a:r>
            <a:endParaRPr lang="en-US" altLang="zh-CN"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B.</a:t>
            </a:r>
            <a:endParaRPr lang="zh-CN" altLang="en-US" b="1" dirty="0" smtClean="0">
              <a:solidFill>
                <a:srgbClr val="FF000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r>
              <a:rPr lang="en-US" b="1" dirty="0" smtClean="0"/>
              <a:t>12 There isn't </a:t>
            </a:r>
            <a:r>
              <a:rPr lang="zh-CN" altLang="en-US" b="1" dirty="0" smtClean="0"/>
              <a:t>＿＿＿</a:t>
            </a:r>
            <a:r>
              <a:rPr lang="en-US" b="1" dirty="0" smtClean="0"/>
              <a:t> paper in the box. Will you go and get </a:t>
            </a:r>
            <a:r>
              <a:rPr lang="zh-CN" altLang="en-US" b="1" dirty="0" smtClean="0"/>
              <a:t>＿＿＿</a:t>
            </a:r>
            <a:r>
              <a:rPr lang="en-US" b="1" dirty="0" smtClean="0"/>
              <a:t> for me?</a:t>
            </a:r>
            <a:endParaRPr lang="zh-CN" altLang="en-US" b="1" dirty="0" smtClean="0"/>
          </a:p>
          <a:p>
            <a:r>
              <a:rPr lang="en-US" b="1" dirty="0" smtClean="0"/>
              <a:t>A any, some </a:t>
            </a:r>
            <a:r>
              <a:rPr lang="en-US" b="1" dirty="0" smtClean="0"/>
              <a:t>                  B </a:t>
            </a:r>
            <a:r>
              <a:rPr lang="en-US" b="1" dirty="0" smtClean="0"/>
              <a:t>any, any </a:t>
            </a:r>
            <a:endParaRPr lang="en-US" b="1" dirty="0" smtClean="0"/>
          </a:p>
          <a:p>
            <a:r>
              <a:rPr lang="en-US" b="1" dirty="0" smtClean="0"/>
              <a:t>C </a:t>
            </a:r>
            <a:r>
              <a:rPr lang="en-US" b="1" dirty="0" smtClean="0"/>
              <a:t>some, </a:t>
            </a:r>
            <a:r>
              <a:rPr lang="en-US" b="1" dirty="0" smtClean="0"/>
              <a:t>some                </a:t>
            </a:r>
            <a:r>
              <a:rPr lang="en-US" b="1" dirty="0" smtClean="0"/>
              <a:t>D some, any</a:t>
            </a:r>
            <a:endParaRPr lang="zh-CN" alt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A</a:t>
            </a:r>
            <a:r>
              <a:rPr lang="en-US" b="1" dirty="0" smtClean="0">
                <a:solidFill>
                  <a:srgbClr val="FF0000"/>
                </a:solidFill>
              </a:rPr>
              <a:t>.</a:t>
            </a:r>
          </a:p>
          <a:p>
            <a:r>
              <a:rPr lang="zh-CN" altLang="en-US" b="1" dirty="0" smtClean="0">
                <a:solidFill>
                  <a:srgbClr val="00B0F0"/>
                </a:solidFill>
              </a:rPr>
              <a:t>［</a:t>
            </a:r>
            <a:r>
              <a:rPr lang="zh-CN" altLang="en-US" b="1" dirty="0" smtClean="0">
                <a:solidFill>
                  <a:srgbClr val="00B0F0"/>
                </a:solidFill>
              </a:rPr>
              <a:t>析］</a:t>
            </a:r>
            <a:r>
              <a:rPr lang="en-US" b="1" dirty="0" smtClean="0">
                <a:solidFill>
                  <a:srgbClr val="00B0F0"/>
                </a:solidFill>
              </a:rPr>
              <a:t>any</a:t>
            </a:r>
            <a:r>
              <a:rPr lang="zh-CN" altLang="en-US" b="1" dirty="0" smtClean="0">
                <a:solidFill>
                  <a:srgbClr val="00B0F0"/>
                </a:solidFill>
              </a:rPr>
              <a:t>用于否定句与疑问句，但如果要表达说话者真心实意希望得到肯定答复时，问句中要用</a:t>
            </a:r>
            <a:r>
              <a:rPr lang="en-US" b="1" dirty="0" smtClean="0">
                <a:solidFill>
                  <a:srgbClr val="00B0F0"/>
                </a:solidFill>
              </a:rPr>
              <a:t>some</a:t>
            </a:r>
            <a:r>
              <a:rPr lang="zh-CN" altLang="en-US" b="1" dirty="0" smtClean="0">
                <a:solidFill>
                  <a:srgbClr val="00B0F0"/>
                </a:solidFill>
              </a:rPr>
              <a:t>而不要按一般语法规律用</a:t>
            </a:r>
            <a:r>
              <a:rPr lang="en-US" b="1" dirty="0" smtClean="0">
                <a:solidFill>
                  <a:srgbClr val="00B0F0"/>
                </a:solidFill>
              </a:rPr>
              <a:t>any. </a:t>
            </a:r>
            <a:endParaRPr lang="zh-CN" altLang="en-US" b="1" dirty="0" smtClean="0">
              <a:solidFill>
                <a:srgbClr val="00B0F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strips(down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r>
              <a:rPr lang="en-US" b="1" dirty="0" smtClean="0"/>
              <a:t>13 June 1st is</a:t>
            </a:r>
            <a:r>
              <a:rPr lang="zh-CN" altLang="en-US" b="1" dirty="0" smtClean="0"/>
              <a:t>＿</a:t>
            </a:r>
            <a:r>
              <a:rPr lang="en-US" b="1" dirty="0" smtClean="0"/>
              <a:t>. </a:t>
            </a:r>
            <a:endParaRPr lang="en-US" b="1" dirty="0" smtClean="0"/>
          </a:p>
          <a:p>
            <a:r>
              <a:rPr lang="en-US" b="1" dirty="0" smtClean="0"/>
              <a:t>A</a:t>
            </a:r>
            <a:r>
              <a:rPr lang="en-US" b="1" dirty="0" smtClean="0"/>
              <a:t>.</a:t>
            </a:r>
            <a:r>
              <a:rPr lang="en-US" b="1" dirty="0" smtClean="0"/>
              <a:t> </a:t>
            </a:r>
            <a:r>
              <a:rPr lang="en-US" b="1" dirty="0" smtClean="0"/>
              <a:t>Children's day </a:t>
            </a:r>
            <a:r>
              <a:rPr lang="en-US" b="1" dirty="0" smtClean="0"/>
              <a:t>           B. </a:t>
            </a:r>
            <a:r>
              <a:rPr lang="en-US" b="1" dirty="0" smtClean="0"/>
              <a:t>children's Day </a:t>
            </a:r>
            <a:endParaRPr lang="en-US" b="1" dirty="0" smtClean="0"/>
          </a:p>
          <a:p>
            <a:r>
              <a:rPr lang="en-US" b="1" dirty="0" smtClean="0"/>
              <a:t>C. </a:t>
            </a:r>
            <a:r>
              <a:rPr lang="en-US" b="1" dirty="0" smtClean="0"/>
              <a:t>Children's </a:t>
            </a:r>
            <a:r>
              <a:rPr lang="en-US" b="1" dirty="0" smtClean="0"/>
              <a:t>Day            D. </a:t>
            </a:r>
            <a:r>
              <a:rPr lang="en-US" b="1" dirty="0" smtClean="0"/>
              <a:t>children's </a:t>
            </a:r>
            <a:r>
              <a:rPr lang="en-US" b="1" dirty="0" smtClean="0"/>
              <a:t>day</a:t>
            </a:r>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C.</a:t>
            </a:r>
            <a:endParaRPr lang="zh-CN" altLang="en-US" b="1" dirty="0" smtClean="0">
              <a:solidFill>
                <a:srgbClr val="FF0000"/>
              </a:solidFill>
            </a:endParaRPr>
          </a:p>
          <a:p>
            <a:endParaRPr lang="en-US" b="1" dirty="0" smtClean="0"/>
          </a:p>
          <a:p>
            <a:r>
              <a:rPr lang="en-US" b="1" dirty="0" smtClean="0"/>
              <a:t>14 </a:t>
            </a:r>
            <a:r>
              <a:rPr lang="en-US" b="1" dirty="0" smtClean="0"/>
              <a:t>These foreign friends are</a:t>
            </a:r>
            <a:r>
              <a:rPr lang="zh-CN" altLang="en-US" b="1" dirty="0" smtClean="0"/>
              <a:t>＿＿</a:t>
            </a:r>
            <a:r>
              <a:rPr lang="en-US" b="1" dirty="0" smtClean="0"/>
              <a:t>. </a:t>
            </a:r>
            <a:endParaRPr lang="en-US" b="1" dirty="0" smtClean="0"/>
          </a:p>
          <a:p>
            <a:r>
              <a:rPr lang="en-US" b="1" dirty="0" smtClean="0"/>
              <a:t>A. </a:t>
            </a:r>
            <a:r>
              <a:rPr lang="en-US" b="1" dirty="0" smtClean="0"/>
              <a:t>German </a:t>
            </a:r>
            <a:r>
              <a:rPr lang="en-US" b="1" dirty="0" smtClean="0"/>
              <a:t>                      B. </a:t>
            </a:r>
            <a:r>
              <a:rPr lang="en-US" b="1" dirty="0" smtClean="0"/>
              <a:t>Germen </a:t>
            </a:r>
            <a:endParaRPr lang="en-US" b="1" dirty="0" smtClean="0"/>
          </a:p>
          <a:p>
            <a:r>
              <a:rPr lang="en-US" b="1" dirty="0" smtClean="0"/>
              <a:t>C. </a:t>
            </a:r>
            <a:r>
              <a:rPr lang="en-US" b="1" dirty="0" smtClean="0"/>
              <a:t>Germany </a:t>
            </a:r>
            <a:r>
              <a:rPr lang="en-US" b="1" dirty="0" smtClean="0"/>
              <a:t>                    D. Germans</a:t>
            </a:r>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D.</a:t>
            </a:r>
            <a:endParaRPr lang="zh-CN" altLang="en-US" b="1" dirty="0" smtClean="0">
              <a:solidFill>
                <a:srgbClr val="FF000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en-US" b="1" dirty="0" smtClean="0"/>
              <a:t>15 All the students are busy, so</a:t>
            </a:r>
            <a:r>
              <a:rPr lang="zh-CN" altLang="en-US" b="1" dirty="0" smtClean="0"/>
              <a:t>＿＿</a:t>
            </a:r>
            <a:r>
              <a:rPr lang="en-US" b="1" dirty="0" smtClean="0"/>
              <a:t> of them will go to the cinema.</a:t>
            </a:r>
            <a:endParaRPr lang="zh-CN" altLang="en-US" b="1" dirty="0" smtClean="0"/>
          </a:p>
          <a:p>
            <a:r>
              <a:rPr lang="en-US" b="1" dirty="0" smtClean="0"/>
              <a:t>A many </a:t>
            </a:r>
            <a:r>
              <a:rPr lang="en-US" b="1" dirty="0" smtClean="0"/>
              <a:t>         B </a:t>
            </a:r>
            <a:r>
              <a:rPr lang="en-US" b="1" dirty="0" smtClean="0"/>
              <a:t>little </a:t>
            </a:r>
            <a:r>
              <a:rPr lang="en-US" b="1" dirty="0" smtClean="0"/>
              <a:t>         C </a:t>
            </a:r>
            <a:r>
              <a:rPr lang="en-US" b="1" dirty="0" smtClean="0"/>
              <a:t>a </a:t>
            </a:r>
            <a:r>
              <a:rPr lang="en-US" b="1" dirty="0" smtClean="0"/>
              <a:t>few     </a:t>
            </a:r>
            <a:r>
              <a:rPr lang="en-US" b="1" dirty="0" smtClean="0"/>
              <a:t>D few  </a:t>
            </a:r>
            <a:endParaRPr 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D. </a:t>
            </a:r>
            <a:endParaRPr lang="en-US" b="1" dirty="0" smtClean="0">
              <a:solidFill>
                <a:srgbClr val="FF0000"/>
              </a:solidFill>
            </a:endParaRPr>
          </a:p>
          <a:p>
            <a:r>
              <a:rPr lang="zh-CN" altLang="en-US" b="1" dirty="0" smtClean="0">
                <a:solidFill>
                  <a:srgbClr val="00B050"/>
                </a:solidFill>
              </a:rPr>
              <a:t>［</a:t>
            </a:r>
            <a:r>
              <a:rPr lang="zh-CN" altLang="en-US" b="1" dirty="0" smtClean="0">
                <a:solidFill>
                  <a:srgbClr val="00B050"/>
                </a:solidFill>
              </a:rPr>
              <a:t>析］</a:t>
            </a:r>
            <a:r>
              <a:rPr lang="en-US" b="1" dirty="0" smtClean="0">
                <a:solidFill>
                  <a:srgbClr val="00B050"/>
                </a:solidFill>
              </a:rPr>
              <a:t>student</a:t>
            </a:r>
            <a:r>
              <a:rPr lang="zh-CN" altLang="en-US" b="1" dirty="0" smtClean="0">
                <a:solidFill>
                  <a:srgbClr val="00B050"/>
                </a:solidFill>
              </a:rPr>
              <a:t>是可数名词，而</a:t>
            </a:r>
            <a:r>
              <a:rPr lang="en-US" b="1" dirty="0" smtClean="0">
                <a:solidFill>
                  <a:srgbClr val="00B050"/>
                </a:solidFill>
              </a:rPr>
              <a:t>few</a:t>
            </a:r>
            <a:r>
              <a:rPr lang="zh-CN" altLang="en-US" b="1" dirty="0" smtClean="0">
                <a:solidFill>
                  <a:srgbClr val="00B050"/>
                </a:solidFill>
              </a:rPr>
              <a:t>用于可数名词，意为：几乎没有学生去电影院。</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a:bodyPr>
          <a:lstStyle/>
          <a:p>
            <a:r>
              <a:rPr lang="en-US" b="1" dirty="0" smtClean="0"/>
              <a:t>16 There are three</a:t>
            </a:r>
            <a:r>
              <a:rPr lang="zh-CN" altLang="en-US" b="1" dirty="0" smtClean="0"/>
              <a:t>＿</a:t>
            </a:r>
            <a:r>
              <a:rPr lang="en-US" b="1" dirty="0" smtClean="0"/>
              <a:t>and seven</a:t>
            </a:r>
            <a:r>
              <a:rPr lang="zh-CN" altLang="en-US" b="1" dirty="0" smtClean="0"/>
              <a:t>＿</a:t>
            </a:r>
            <a:r>
              <a:rPr lang="en-US" b="1" dirty="0" smtClean="0"/>
              <a:t>in the picture</a:t>
            </a:r>
            <a:r>
              <a:rPr lang="en-US" b="1" dirty="0" smtClean="0"/>
              <a:t>.</a:t>
            </a:r>
          </a:p>
          <a:p>
            <a:r>
              <a:rPr lang="en-US" b="1" dirty="0" smtClean="0"/>
              <a:t>A. </a:t>
            </a:r>
            <a:r>
              <a:rPr lang="en-US" b="1" dirty="0" err="1" smtClean="0"/>
              <a:t>deers</a:t>
            </a:r>
            <a:r>
              <a:rPr lang="en-US" b="1" dirty="0" smtClean="0"/>
              <a:t>, </a:t>
            </a:r>
            <a:r>
              <a:rPr lang="en-US" b="1" dirty="0" err="1" smtClean="0"/>
              <a:t>sheeps</a:t>
            </a:r>
            <a:r>
              <a:rPr lang="en-US" b="1" dirty="0" smtClean="0"/>
              <a:t> </a:t>
            </a:r>
            <a:endParaRPr lang="en-US" b="1" dirty="0" smtClean="0"/>
          </a:p>
          <a:p>
            <a:r>
              <a:rPr lang="en-US" b="1" dirty="0" smtClean="0"/>
              <a:t>B. </a:t>
            </a:r>
            <a:r>
              <a:rPr lang="en-US" b="1" dirty="0" err="1" smtClean="0"/>
              <a:t>deers</a:t>
            </a:r>
            <a:r>
              <a:rPr lang="en-US" b="1" dirty="0" smtClean="0"/>
              <a:t>, sheep  </a:t>
            </a:r>
            <a:endParaRPr lang="en-US" b="1" dirty="0" smtClean="0"/>
          </a:p>
          <a:p>
            <a:r>
              <a:rPr lang="en-US" b="1" dirty="0" smtClean="0"/>
              <a:t>C. </a:t>
            </a:r>
            <a:r>
              <a:rPr lang="en-US" b="1" dirty="0" smtClean="0"/>
              <a:t>deer, sheep </a:t>
            </a:r>
            <a:endParaRPr lang="en-US" b="1" dirty="0" smtClean="0"/>
          </a:p>
          <a:p>
            <a:r>
              <a:rPr lang="en-US" b="1" dirty="0" err="1" smtClean="0"/>
              <a:t>D.deer</a:t>
            </a:r>
            <a:r>
              <a:rPr lang="en-US" b="1" dirty="0" smtClean="0"/>
              <a:t>, </a:t>
            </a:r>
            <a:r>
              <a:rPr lang="en-US" b="1" dirty="0" err="1" smtClean="0"/>
              <a:t>sheeps</a:t>
            </a:r>
            <a:endParaRPr lang="en-US" b="1" dirty="0" smtClean="0"/>
          </a:p>
          <a:p>
            <a:r>
              <a:rPr lang="zh-CN" altLang="en-US" b="1" dirty="0" smtClean="0">
                <a:solidFill>
                  <a:srgbClr val="FF0000"/>
                </a:solidFill>
              </a:rPr>
              <a:t>［</a:t>
            </a:r>
            <a:r>
              <a:rPr lang="zh-CN" altLang="en-US" b="1" dirty="0" smtClean="0">
                <a:solidFill>
                  <a:srgbClr val="FF0000"/>
                </a:solidFill>
              </a:rPr>
              <a:t>答案］</a:t>
            </a:r>
            <a:r>
              <a:rPr lang="en-US" b="1" dirty="0" smtClean="0">
                <a:solidFill>
                  <a:srgbClr val="FF0000"/>
                </a:solidFill>
              </a:rPr>
              <a:t>C</a:t>
            </a:r>
            <a:r>
              <a:rPr lang="en-US" b="1" dirty="0" smtClean="0">
                <a:solidFill>
                  <a:srgbClr val="FF0000"/>
                </a:solidFill>
              </a:rPr>
              <a:t>.</a:t>
            </a:r>
          </a:p>
          <a:p>
            <a:r>
              <a:rPr lang="zh-CN" altLang="en-US" b="1" dirty="0" smtClean="0">
                <a:solidFill>
                  <a:srgbClr val="00B050"/>
                </a:solidFill>
              </a:rPr>
              <a:t>［</a:t>
            </a:r>
            <a:r>
              <a:rPr lang="zh-CN" altLang="en-US" b="1" dirty="0" smtClean="0">
                <a:solidFill>
                  <a:srgbClr val="00B050"/>
                </a:solidFill>
              </a:rPr>
              <a:t>析］</a:t>
            </a:r>
            <a:r>
              <a:rPr lang="en-US" b="1" dirty="0" smtClean="0">
                <a:solidFill>
                  <a:srgbClr val="00B050"/>
                </a:solidFill>
              </a:rPr>
              <a:t>deer</a:t>
            </a:r>
            <a:r>
              <a:rPr lang="zh-CN" altLang="en-US" b="1" dirty="0" smtClean="0">
                <a:solidFill>
                  <a:srgbClr val="00B050"/>
                </a:solidFill>
              </a:rPr>
              <a:t>与</a:t>
            </a:r>
            <a:r>
              <a:rPr lang="en-US" b="1" dirty="0" smtClean="0">
                <a:solidFill>
                  <a:srgbClr val="00B050"/>
                </a:solidFill>
              </a:rPr>
              <a:t>sheep</a:t>
            </a:r>
            <a:r>
              <a:rPr lang="zh-CN" altLang="en-US" b="1" dirty="0" smtClean="0">
                <a:solidFill>
                  <a:srgbClr val="00B050"/>
                </a:solidFill>
              </a:rPr>
              <a:t>均是单复同形的名词。</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strips(downLeft)">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 calcmode="lin" valueType="num">
                                      <p:cBhvr additive="base">
                                        <p:cTn id="1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r>
              <a:rPr lang="en-US" b="1" dirty="0" smtClean="0"/>
              <a:t>17 Whose room is this? It's</a:t>
            </a:r>
            <a:r>
              <a:rPr lang="zh-CN" altLang="en-US" b="1" dirty="0" smtClean="0"/>
              <a:t>＿＿＿</a:t>
            </a:r>
            <a:r>
              <a:rPr lang="en-US" b="1" dirty="0" smtClean="0"/>
              <a:t>. </a:t>
            </a:r>
            <a:endParaRPr lang="en-US" b="1" dirty="0" smtClean="0"/>
          </a:p>
          <a:p>
            <a:r>
              <a:rPr lang="en-US" b="1" dirty="0" smtClean="0"/>
              <a:t>A. </a:t>
            </a:r>
            <a:r>
              <a:rPr lang="en-US" b="1" dirty="0" smtClean="0"/>
              <a:t>my </a:t>
            </a:r>
            <a:r>
              <a:rPr lang="en-US" b="1" dirty="0" smtClean="0"/>
              <a:t>                 B. </a:t>
            </a:r>
            <a:r>
              <a:rPr lang="en-US" b="1" dirty="0" smtClean="0"/>
              <a:t>Kike's and John's </a:t>
            </a:r>
            <a:endParaRPr lang="en-US" b="1" dirty="0" smtClean="0"/>
          </a:p>
          <a:p>
            <a:r>
              <a:rPr lang="en-US" b="1" dirty="0" smtClean="0"/>
              <a:t>C. </a:t>
            </a:r>
            <a:r>
              <a:rPr lang="en-US" b="1" dirty="0" smtClean="0"/>
              <a:t>our </a:t>
            </a:r>
            <a:r>
              <a:rPr lang="en-US" b="1" dirty="0" smtClean="0"/>
              <a:t>                 D. </a:t>
            </a:r>
            <a:r>
              <a:rPr lang="en-US" b="1" dirty="0" smtClean="0"/>
              <a:t>Kike and John's</a:t>
            </a:r>
            <a:endParaRPr lang="zh-CN" altLang="en-US" b="1" dirty="0" smtClean="0"/>
          </a:p>
          <a:p>
            <a:r>
              <a:rPr lang="zh-CN" altLang="en-US" b="1" dirty="0" smtClean="0">
                <a:solidFill>
                  <a:srgbClr val="FF0000"/>
                </a:solidFill>
              </a:rPr>
              <a:t>［答案］</a:t>
            </a:r>
            <a:r>
              <a:rPr lang="en-US" b="1" dirty="0" smtClean="0">
                <a:solidFill>
                  <a:srgbClr val="FF0000"/>
                </a:solidFill>
              </a:rPr>
              <a:t>D. </a:t>
            </a:r>
            <a:endParaRPr lang="en-US" b="1" dirty="0" smtClean="0">
              <a:solidFill>
                <a:srgbClr val="FF0000"/>
              </a:solidFill>
            </a:endParaRPr>
          </a:p>
          <a:p>
            <a:r>
              <a:rPr lang="zh-CN" altLang="en-US" b="1" dirty="0" smtClean="0">
                <a:solidFill>
                  <a:srgbClr val="00B050"/>
                </a:solidFill>
              </a:rPr>
              <a:t>［</a:t>
            </a:r>
            <a:r>
              <a:rPr lang="zh-CN" altLang="en-US" b="1" dirty="0" smtClean="0">
                <a:solidFill>
                  <a:srgbClr val="00B050"/>
                </a:solidFill>
              </a:rPr>
              <a:t>析］因为</a:t>
            </a:r>
            <a:r>
              <a:rPr lang="en-US" b="1" dirty="0" smtClean="0">
                <a:solidFill>
                  <a:srgbClr val="00B050"/>
                </a:solidFill>
              </a:rPr>
              <a:t>room</a:t>
            </a:r>
            <a:r>
              <a:rPr lang="zh-CN" altLang="en-US" b="1" dirty="0" smtClean="0">
                <a:solidFill>
                  <a:srgbClr val="00B050"/>
                </a:solidFill>
              </a:rPr>
              <a:t>为单数，所以不可能是</a:t>
            </a:r>
            <a:r>
              <a:rPr lang="en-US" b="1" dirty="0" smtClean="0">
                <a:solidFill>
                  <a:srgbClr val="00B050"/>
                </a:solidFill>
              </a:rPr>
              <a:t>Kike</a:t>
            </a:r>
            <a:r>
              <a:rPr lang="zh-CN" altLang="en-US" b="1" dirty="0" smtClean="0">
                <a:solidFill>
                  <a:srgbClr val="00B050"/>
                </a:solidFill>
              </a:rPr>
              <a:t>的一间与</a:t>
            </a:r>
            <a:r>
              <a:rPr lang="en-US" b="1" dirty="0" smtClean="0">
                <a:solidFill>
                  <a:srgbClr val="00B050"/>
                </a:solidFill>
              </a:rPr>
              <a:t>John</a:t>
            </a:r>
            <a:r>
              <a:rPr lang="zh-CN" altLang="en-US" b="1" dirty="0" smtClean="0">
                <a:solidFill>
                  <a:srgbClr val="00B050"/>
                </a:solidFill>
              </a:rPr>
              <a:t>的一间，应为二者共用的一间房子。</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b="1" dirty="0" smtClean="0"/>
              <a:t>5.</a:t>
            </a:r>
            <a:r>
              <a:rPr lang="zh-CN" altLang="en-US" b="1" dirty="0" smtClean="0"/>
              <a:t>［误］</a:t>
            </a:r>
            <a:r>
              <a:rPr lang="en-US" b="1" dirty="0" smtClean="0"/>
              <a:t>This is a Mary's dictionary. </a:t>
            </a:r>
          </a:p>
          <a:p>
            <a:r>
              <a:rPr lang="zh-CN" altLang="en-US" b="1" dirty="0" smtClean="0">
                <a:solidFill>
                  <a:srgbClr val="FF0000"/>
                </a:solidFill>
              </a:rPr>
              <a:t>［正］</a:t>
            </a:r>
            <a:r>
              <a:rPr lang="en-US" b="1" dirty="0" smtClean="0">
                <a:solidFill>
                  <a:srgbClr val="FF0000"/>
                </a:solidFill>
              </a:rPr>
              <a:t>This is Mary's dictionary.</a:t>
            </a:r>
            <a:endParaRPr lang="zh-CN" altLang="en-US" b="1" dirty="0" smtClean="0">
              <a:solidFill>
                <a:srgbClr val="FF0000"/>
              </a:solidFill>
            </a:endParaRPr>
          </a:p>
          <a:p>
            <a:r>
              <a:rPr lang="zh-CN" altLang="en-US" b="1" dirty="0" smtClean="0">
                <a:solidFill>
                  <a:srgbClr val="00B0F0"/>
                </a:solidFill>
              </a:rPr>
              <a:t>［析］如名词前有指示代词</a:t>
            </a:r>
            <a:r>
              <a:rPr lang="en-US" b="1" dirty="0" smtClean="0">
                <a:solidFill>
                  <a:srgbClr val="00B0F0"/>
                </a:solidFill>
              </a:rPr>
              <a:t>this, that, these those,</a:t>
            </a:r>
            <a:r>
              <a:rPr lang="zh-CN" altLang="en-US" b="1" dirty="0" smtClean="0">
                <a:solidFill>
                  <a:srgbClr val="00B0F0"/>
                </a:solidFill>
              </a:rPr>
              <a:t>及其他修饰词</a:t>
            </a:r>
            <a:r>
              <a:rPr lang="en-US" b="1" dirty="0" err="1" smtClean="0">
                <a:solidFill>
                  <a:srgbClr val="00B0F0"/>
                </a:solidFill>
              </a:rPr>
              <a:t>our,some</a:t>
            </a:r>
            <a:r>
              <a:rPr lang="en-US" b="1" dirty="0" smtClean="0">
                <a:solidFill>
                  <a:srgbClr val="00B0F0"/>
                </a:solidFill>
              </a:rPr>
              <a:t>, every, which, </a:t>
            </a:r>
            <a:r>
              <a:rPr lang="zh-CN" altLang="en-US" b="1" dirty="0" smtClean="0">
                <a:solidFill>
                  <a:srgbClr val="00B0F0"/>
                </a:solidFill>
              </a:rPr>
              <a:t>或所有格时，则不要再加冠词。</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p:cNvPicPr>
            <a:picLocks noChangeAspect="1" noChangeArrowheads="1"/>
          </p:cNvPicPr>
          <p:nvPr/>
        </p:nvPicPr>
        <p:blipFill>
          <a:blip r:embed="rId3"/>
          <a:srcRect/>
          <a:stretch>
            <a:fillRect/>
          </a:stretch>
        </p:blipFill>
        <p:spPr bwMode="auto">
          <a:xfrm>
            <a:off x="285720" y="0"/>
            <a:ext cx="8572560" cy="6858000"/>
          </a:xfrm>
          <a:prstGeom prst="rect">
            <a:avLst/>
          </a:prstGeom>
          <a:noFill/>
          <a:ln w="9525">
            <a:noFill/>
            <a:miter lim="800000"/>
            <a:headEnd/>
            <a:tailEnd/>
          </a:ln>
        </p:spPr>
      </p:pic>
    </p:spTree>
  </p:cSld>
  <p:clrMapOvr>
    <a:masterClrMapping/>
  </p:clrMapOvr>
  <p:transition>
    <p:sndAc>
      <p:stSnd>
        <p:snd r:embed="rId2" name="applaus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0" fill="hold"/>
                                        <p:tgtEl>
                                          <p:spTgt spid="13314"/>
                                        </p:tgtEl>
                                        <p:attrNameLst>
                                          <p:attrName>ppt_x</p:attrName>
                                        </p:attrNameLst>
                                      </p:cBhvr>
                                      <p:tavLst>
                                        <p:tav tm="0">
                                          <p:val>
                                            <p:strVal val="#ppt_x"/>
                                          </p:val>
                                        </p:tav>
                                        <p:tav tm="100000">
                                          <p:val>
                                            <p:strVal val="#ppt_x"/>
                                          </p:val>
                                        </p:tav>
                                      </p:tavLst>
                                    </p:anim>
                                    <p:anim calcmode="lin" valueType="num">
                                      <p:cBhvr additive="base">
                                        <p:cTn id="8" dur="50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229600" cy="5411807"/>
          </a:xfrm>
        </p:spPr>
        <p:txBody>
          <a:bodyPr>
            <a:normAutofit/>
          </a:bodyPr>
          <a:lstStyle/>
          <a:p>
            <a:pPr>
              <a:buNone/>
            </a:pPr>
            <a:r>
              <a:rPr lang="en-US" b="1" dirty="0" smtClean="0"/>
              <a:t>6.</a:t>
            </a:r>
            <a:r>
              <a:rPr lang="zh-CN" altLang="en-US" b="1" dirty="0" smtClean="0"/>
              <a:t>［误］</a:t>
            </a:r>
            <a:r>
              <a:rPr lang="en-US" b="1" dirty="0" smtClean="0"/>
              <a:t>There are much people in the garden.</a:t>
            </a:r>
          </a:p>
          <a:p>
            <a:pPr>
              <a:buNone/>
            </a:pPr>
            <a:r>
              <a:rPr lang="en-US" altLang="zh-CN" b="1" dirty="0" smtClean="0"/>
              <a:t>    </a:t>
            </a:r>
            <a:r>
              <a:rPr lang="zh-CN" altLang="en-US" b="1" dirty="0" smtClean="0">
                <a:solidFill>
                  <a:srgbClr val="FF0000"/>
                </a:solidFill>
              </a:rPr>
              <a:t>［正］</a:t>
            </a:r>
            <a:r>
              <a:rPr lang="en-US" b="1" dirty="0" smtClean="0">
                <a:solidFill>
                  <a:srgbClr val="FF0000"/>
                </a:solidFill>
              </a:rPr>
              <a:t>There are many people in the garden.</a:t>
            </a:r>
            <a:endParaRPr lang="zh-CN" altLang="en-US" b="1" dirty="0" smtClean="0">
              <a:solidFill>
                <a:srgbClr val="FF0000"/>
              </a:solidFill>
            </a:endParaRPr>
          </a:p>
          <a:p>
            <a:r>
              <a:rPr lang="zh-CN" altLang="en-US" b="1" dirty="0" smtClean="0">
                <a:solidFill>
                  <a:srgbClr val="00B0F0"/>
                </a:solidFill>
              </a:rPr>
              <a:t>［析］可数名词前应用</a:t>
            </a:r>
            <a:r>
              <a:rPr lang="en-US" b="1" dirty="0" smtClean="0">
                <a:solidFill>
                  <a:srgbClr val="00B0F0"/>
                </a:solidFill>
              </a:rPr>
              <a:t>many, few, a few, a lot of </a:t>
            </a:r>
            <a:r>
              <a:rPr lang="zh-CN" altLang="en-US" b="1" dirty="0" smtClean="0">
                <a:solidFill>
                  <a:srgbClr val="00B0F0"/>
                </a:solidFill>
              </a:rPr>
              <a:t>来修饰，而</a:t>
            </a:r>
            <a:r>
              <a:rPr lang="en-US" b="1" dirty="0" smtClean="0">
                <a:solidFill>
                  <a:srgbClr val="00B0F0"/>
                </a:solidFill>
              </a:rPr>
              <a:t>people</a:t>
            </a:r>
            <a:r>
              <a:rPr lang="zh-CN" altLang="en-US" b="1" dirty="0" smtClean="0">
                <a:solidFill>
                  <a:srgbClr val="00B0F0"/>
                </a:solidFill>
              </a:rPr>
              <a:t>是可数名词，而且是复数名词，如：</a:t>
            </a:r>
            <a:r>
              <a:rPr lang="en-US" b="1" dirty="0" smtClean="0">
                <a:solidFill>
                  <a:srgbClr val="00B0F0"/>
                </a:solidFill>
              </a:rPr>
              <a:t>The people are planting trees here.</a:t>
            </a:r>
            <a:endParaRPr lang="zh-CN" altLang="en-US" b="1" dirty="0" smtClean="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pPr>
              <a:buNone/>
            </a:pPr>
            <a:r>
              <a:rPr lang="en-US" b="1" dirty="0" smtClean="0"/>
              <a:t>7.</a:t>
            </a:r>
            <a:r>
              <a:rPr lang="zh-CN" altLang="en-US" b="1" dirty="0" smtClean="0"/>
              <a:t>［误］</a:t>
            </a:r>
            <a:r>
              <a:rPr lang="en-US" b="1" dirty="0" smtClean="0"/>
              <a:t>I want a few water.  </a:t>
            </a:r>
          </a:p>
          <a:p>
            <a:pPr>
              <a:buNone/>
            </a:pPr>
            <a:r>
              <a:rPr lang="en-US" altLang="zh-CN" b="1" dirty="0" smtClean="0"/>
              <a:t>    </a:t>
            </a:r>
            <a:r>
              <a:rPr lang="zh-CN" altLang="en-US" b="1" dirty="0" smtClean="0">
                <a:solidFill>
                  <a:srgbClr val="FF0000"/>
                </a:solidFill>
              </a:rPr>
              <a:t>［正］</a:t>
            </a:r>
            <a:r>
              <a:rPr lang="en-US" b="1" dirty="0" smtClean="0">
                <a:solidFill>
                  <a:srgbClr val="FF0000"/>
                </a:solidFill>
              </a:rPr>
              <a:t>I want a little water.</a:t>
            </a:r>
            <a:endParaRPr lang="zh-CN" altLang="en-US" b="1" dirty="0" smtClean="0">
              <a:solidFill>
                <a:srgbClr val="FF0000"/>
              </a:solidFill>
            </a:endParaRPr>
          </a:p>
          <a:p>
            <a:r>
              <a:rPr lang="zh-CN" altLang="en-US" b="1" dirty="0" smtClean="0">
                <a:solidFill>
                  <a:srgbClr val="00B0F0"/>
                </a:solidFill>
              </a:rPr>
              <a:t>［析］不可数名词前可以用</a:t>
            </a:r>
            <a:r>
              <a:rPr lang="en-US" b="1" dirty="0" smtClean="0">
                <a:solidFill>
                  <a:srgbClr val="00B0F0"/>
                </a:solidFill>
              </a:rPr>
              <a:t>a little, little, a lot of, some</a:t>
            </a:r>
            <a:r>
              <a:rPr lang="zh-CN" altLang="en-US" b="1" dirty="0" smtClean="0">
                <a:solidFill>
                  <a:srgbClr val="00B0F0"/>
                </a:solidFill>
              </a:rPr>
              <a:t>来修饰，但不可用</a:t>
            </a:r>
            <a:r>
              <a:rPr lang="en-US" b="1" dirty="0" err="1" smtClean="0">
                <a:solidFill>
                  <a:srgbClr val="00B0F0"/>
                </a:solidFill>
              </a:rPr>
              <a:t>many,few</a:t>
            </a:r>
            <a:r>
              <a:rPr lang="zh-CN" altLang="en-US" b="1" dirty="0" smtClean="0">
                <a:solidFill>
                  <a:srgbClr val="00B0F0"/>
                </a:solidFill>
              </a:rPr>
              <a:t>来修饰。</a:t>
            </a:r>
          </a:p>
          <a:p>
            <a:endParaRPr lang="zh-CN" altLang="en-US" b="1"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357166"/>
            <a:ext cx="8786874" cy="6286544"/>
          </a:xfrm>
        </p:spPr>
        <p:txBody>
          <a:bodyPr>
            <a:normAutofit fontScale="92500" lnSpcReduction="20000"/>
          </a:bodyPr>
          <a:lstStyle/>
          <a:p>
            <a:pPr>
              <a:buNone/>
            </a:pPr>
            <a:r>
              <a:rPr lang="en-US" b="1" dirty="0" smtClean="0"/>
              <a:t>8.</a:t>
            </a:r>
            <a:r>
              <a:rPr lang="zh-CN" altLang="en-US" b="1" dirty="0" smtClean="0"/>
              <a:t>［误］</a:t>
            </a:r>
            <a:r>
              <a:rPr lang="en-US" b="1" dirty="0" smtClean="0"/>
              <a:t>Thank you very much. Your family is very kind to me.</a:t>
            </a:r>
            <a:endParaRPr lang="zh-CN" altLang="en-US" b="1" dirty="0" smtClean="0"/>
          </a:p>
          <a:p>
            <a:r>
              <a:rPr lang="zh-CN" altLang="en-US" b="1" dirty="0" smtClean="0">
                <a:solidFill>
                  <a:srgbClr val="FF0000"/>
                </a:solidFill>
              </a:rPr>
              <a:t>［正］</a:t>
            </a:r>
            <a:r>
              <a:rPr lang="en-US" b="1" dirty="0" smtClean="0">
                <a:solidFill>
                  <a:srgbClr val="FF0000"/>
                </a:solidFill>
              </a:rPr>
              <a:t>Thank you very much. Your family are very kind to me.</a:t>
            </a:r>
            <a:endParaRPr lang="zh-CN" altLang="en-US" b="1" dirty="0" smtClean="0">
              <a:solidFill>
                <a:srgbClr val="FF0000"/>
              </a:solidFill>
            </a:endParaRPr>
          </a:p>
          <a:p>
            <a:r>
              <a:rPr lang="zh-CN" altLang="en-US" b="1" dirty="0" smtClean="0"/>
              <a:t>［误］</a:t>
            </a:r>
            <a:r>
              <a:rPr lang="en-US" b="1" dirty="0" smtClean="0"/>
              <a:t>Tom's and Mary's family are waiting for us.</a:t>
            </a:r>
            <a:endParaRPr lang="zh-CN" altLang="en-US" b="1" dirty="0" smtClean="0"/>
          </a:p>
          <a:p>
            <a:r>
              <a:rPr lang="zh-CN" altLang="en-US" b="1" dirty="0" smtClean="0">
                <a:solidFill>
                  <a:srgbClr val="FF0000"/>
                </a:solidFill>
              </a:rPr>
              <a:t>［正］</a:t>
            </a:r>
            <a:r>
              <a:rPr lang="en-US" b="1" dirty="0" smtClean="0">
                <a:solidFill>
                  <a:srgbClr val="FF0000"/>
                </a:solidFill>
              </a:rPr>
              <a:t>Tom's and Mary's families are waiting for us.</a:t>
            </a:r>
            <a:endParaRPr lang="zh-CN" altLang="en-US" b="1" dirty="0" smtClean="0">
              <a:solidFill>
                <a:srgbClr val="FF0000"/>
              </a:solidFill>
            </a:endParaRPr>
          </a:p>
          <a:p>
            <a:r>
              <a:rPr lang="zh-CN" altLang="en-US" b="1" dirty="0" smtClean="0"/>
              <a:t>［误］</a:t>
            </a:r>
            <a:r>
              <a:rPr lang="en-US" b="1" dirty="0" smtClean="0"/>
              <a:t>I'm sorry. I have to go. Tom's families are waiting for me.</a:t>
            </a:r>
            <a:endParaRPr lang="zh-CN" altLang="en-US" b="1" dirty="0" smtClean="0"/>
          </a:p>
          <a:p>
            <a:r>
              <a:rPr lang="zh-CN" altLang="en-US" b="1" dirty="0" smtClean="0">
                <a:solidFill>
                  <a:srgbClr val="FF0000"/>
                </a:solidFill>
              </a:rPr>
              <a:t>［正］</a:t>
            </a:r>
            <a:r>
              <a:rPr lang="en-US" b="1" dirty="0" smtClean="0">
                <a:solidFill>
                  <a:srgbClr val="FF0000"/>
                </a:solidFill>
              </a:rPr>
              <a:t>I'm sorry. I have to go. Tom's family are waiting for me.</a:t>
            </a:r>
            <a:endParaRPr lang="zh-CN" altLang="en-US" b="1" dirty="0" smtClean="0">
              <a:solidFill>
                <a:srgbClr val="FF0000"/>
              </a:solidFill>
            </a:endParaRPr>
          </a:p>
          <a:p>
            <a:r>
              <a:rPr lang="zh-CN" altLang="en-US" b="1" dirty="0" smtClean="0">
                <a:solidFill>
                  <a:srgbClr val="00B050"/>
                </a:solidFill>
              </a:rPr>
              <a:t>［析］集合名词如果指某个集合的整体，则应视为单数，如指某个集合体中的个体则应视为复数。如</a:t>
            </a:r>
            <a:r>
              <a:rPr lang="en-US" b="1" dirty="0" smtClean="0">
                <a:solidFill>
                  <a:srgbClr val="00B050"/>
                </a:solidFill>
              </a:rPr>
              <a:t>:My family is a big family. When I came in, Tom's family were watching TV. </a:t>
            </a:r>
            <a:r>
              <a:rPr lang="zh-CN" altLang="en-US" b="1" dirty="0" smtClean="0">
                <a:solidFill>
                  <a:srgbClr val="00B050"/>
                </a:solidFill>
              </a:rPr>
              <a:t>即汤姆一家人正在看电视。这样的集合名词有：</a:t>
            </a:r>
            <a:r>
              <a:rPr lang="en-US" b="1" dirty="0" smtClean="0">
                <a:solidFill>
                  <a:srgbClr val="00B050"/>
                </a:solidFill>
              </a:rPr>
              <a:t>family class, team</a:t>
            </a:r>
            <a:r>
              <a:rPr lang="zh-CN" altLang="en-US" b="1" dirty="0" smtClean="0">
                <a:solidFill>
                  <a:srgbClr val="00B050"/>
                </a:solidFill>
              </a:rPr>
              <a:t>等。</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4361</Words>
  <PresentationFormat>全屏显示(4:3)</PresentationFormat>
  <Paragraphs>243</Paragraphs>
  <Slides>60</Slides>
  <Notes>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Office 主题</vt:lpstr>
      <vt:lpstr>幻灯片 1</vt:lpstr>
      <vt:lpstr>一  正误辨析</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二 例题解析</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微软用户</cp:lastModifiedBy>
  <cp:revision>8</cp:revision>
  <dcterms:modified xsi:type="dcterms:W3CDTF">2011-08-22T14:19:37Z</dcterms:modified>
</cp:coreProperties>
</file>