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1" r:id="rId3"/>
    <p:sldId id="267" r:id="rId4"/>
    <p:sldId id="269" r:id="rId5"/>
    <p:sldId id="270" r:id="rId6"/>
    <p:sldId id="268" r:id="rId7"/>
    <p:sldId id="271" r:id="rId8"/>
    <p:sldId id="272" r:id="rId9"/>
    <p:sldId id="273" r:id="rId10"/>
    <p:sldId id="274" r:id="rId1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b="1">
                <a:latin typeface="黑体" panose="02010609060101010101" charset="-122"/>
                <a:ea typeface="黑体" panose="02010609060101010101" charset="-122"/>
              </a:rPr>
              <a:t>17  </a:t>
            </a:r>
            <a:r>
              <a:rPr lang="zh-CN" altLang="zh-CN" sz="5400" b="1">
                <a:latin typeface="黑体" panose="02010609060101010101" charset="-122"/>
                <a:ea typeface="黑体" panose="02010609060101010101" charset="-122"/>
              </a:rPr>
              <a:t>动物王国开大会</a:t>
            </a: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1" b="6150"/>
          <a:stretch>
            <a:fillRect/>
          </a:stretch>
        </p:blipFill>
        <p:spPr bwMode="auto">
          <a:xfrm>
            <a:off x="588010" y="1965960"/>
            <a:ext cx="10653395" cy="477964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05485"/>
          </a:xfrm>
        </p:spPr>
      </p:pic>
      <p:sp>
        <p:nvSpPr>
          <p:cNvPr id="6" name="矩形 5"/>
          <p:cNvSpPr/>
          <p:nvPr/>
        </p:nvSpPr>
        <p:spPr>
          <a:xfrm>
            <a:off x="718457" y="1498197"/>
            <a:ext cx="646086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0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狗熊在动物们的帮助下懂得了，发布通知要把时间、地点说清楚，那通过这节课的学习你懂得了什么呢？</a:t>
            </a:r>
          </a:p>
        </p:txBody>
      </p:sp>
    </p:spTree>
    <p:extLst>
      <p:ext uri="{BB962C8B-B14F-4D97-AF65-F5344CB8AC3E}">
        <p14:creationId xmlns:p14="http://schemas.microsoft.com/office/powerpoint/2010/main" val="3996786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30" y="20320"/>
            <a:ext cx="11983720" cy="6929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" y="73660"/>
            <a:ext cx="1534160" cy="23831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0300" y="73025"/>
            <a:ext cx="2329815" cy="22764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9050" y="3294380"/>
            <a:ext cx="2205355" cy="1736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70440" y="73660"/>
            <a:ext cx="2275205" cy="227520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5255" y="2995295"/>
            <a:ext cx="2035810" cy="20358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5240" y="3070225"/>
            <a:ext cx="2149475" cy="21494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9235" y="73660"/>
            <a:ext cx="184023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54315" y="213995"/>
            <a:ext cx="1819275" cy="22428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 flipV="1">
            <a:off x="10686415" y="8129270"/>
            <a:ext cx="1151890" cy="1179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08570" y="3011170"/>
            <a:ext cx="1972945" cy="20199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620645" y="342709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狗熊</a:t>
            </a:r>
          </a:p>
        </p:txBody>
      </p:sp>
      <p:sp>
        <p:nvSpPr>
          <p:cNvPr id="19" name="矩形 18"/>
          <p:cNvSpPr/>
          <p:nvPr/>
        </p:nvSpPr>
        <p:spPr>
          <a:xfrm>
            <a:off x="27940" y="85026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动物</a:t>
            </a:r>
          </a:p>
        </p:txBody>
      </p:sp>
      <p:sp>
        <p:nvSpPr>
          <p:cNvPr id="20" name="矩形 19"/>
          <p:cNvSpPr/>
          <p:nvPr/>
        </p:nvSpPr>
        <p:spPr>
          <a:xfrm>
            <a:off x="2620010" y="99060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注意</a:t>
            </a:r>
          </a:p>
        </p:txBody>
      </p:sp>
      <p:sp>
        <p:nvSpPr>
          <p:cNvPr id="21" name="矩形 20"/>
          <p:cNvSpPr/>
          <p:nvPr/>
        </p:nvSpPr>
        <p:spPr>
          <a:xfrm>
            <a:off x="5309235" y="99060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遇见</a:t>
            </a:r>
          </a:p>
        </p:txBody>
      </p:sp>
      <p:sp>
        <p:nvSpPr>
          <p:cNvPr id="22" name="矩形 21"/>
          <p:cNvSpPr/>
          <p:nvPr/>
        </p:nvSpPr>
        <p:spPr>
          <a:xfrm>
            <a:off x="7654290" y="99060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一百</a:t>
            </a:r>
          </a:p>
        </p:txBody>
      </p:sp>
      <p:sp>
        <p:nvSpPr>
          <p:cNvPr id="23" name="矩形 22"/>
          <p:cNvSpPr/>
          <p:nvPr/>
        </p:nvSpPr>
        <p:spPr>
          <a:xfrm>
            <a:off x="9975850" y="78105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</a:t>
            </a:r>
          </a:p>
        </p:txBody>
      </p:sp>
      <p:sp>
        <p:nvSpPr>
          <p:cNvPr id="24" name="矩形 23"/>
          <p:cNvSpPr/>
          <p:nvPr/>
        </p:nvSpPr>
        <p:spPr>
          <a:xfrm>
            <a:off x="151765" y="355092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十遍</a:t>
            </a:r>
          </a:p>
        </p:txBody>
      </p:sp>
      <p:sp>
        <p:nvSpPr>
          <p:cNvPr id="25" name="矩形 24"/>
          <p:cNvSpPr/>
          <p:nvPr/>
        </p:nvSpPr>
        <p:spPr>
          <a:xfrm>
            <a:off x="4993640" y="355028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鬼脸</a:t>
            </a:r>
          </a:p>
        </p:txBody>
      </p:sp>
      <p:sp>
        <p:nvSpPr>
          <p:cNvPr id="26" name="矩形 25"/>
          <p:cNvSpPr/>
          <p:nvPr/>
        </p:nvSpPr>
        <p:spPr>
          <a:xfrm>
            <a:off x="7463155" y="3550285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准备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655" y="5219700"/>
            <a:ext cx="2521585" cy="16040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24720" y="2803525"/>
            <a:ext cx="2013585" cy="268160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9673590" y="354965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舌头</a:t>
            </a:r>
          </a:p>
        </p:txBody>
      </p:sp>
      <p:sp>
        <p:nvSpPr>
          <p:cNvPr id="30" name="矩形 29"/>
          <p:cNvSpPr/>
          <p:nvPr/>
        </p:nvSpPr>
        <p:spPr>
          <a:xfrm>
            <a:off x="151765" y="548513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老虎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" y="31750"/>
            <a:ext cx="12061190" cy="6725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015" y="457834"/>
            <a:ext cx="10515600" cy="2402323"/>
          </a:xfrm>
        </p:spPr>
        <p:txBody>
          <a:bodyPr>
            <a:normAutofit/>
          </a:bodyPr>
          <a:lstStyle/>
          <a:p>
            <a:r>
              <a:rPr lang="zh-CN" altLang="zh-CN" dirty="0"/>
              <a:t>请大家自由读课文，要求读通顺，读流利，同时想想狗熊一共发布了多少次通知？分别是什么内容？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" y="-6985"/>
            <a:ext cx="12175490" cy="68649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475" y="120015"/>
            <a:ext cx="10515600" cy="1325563"/>
          </a:xfrm>
        </p:spPr>
        <p:txBody>
          <a:bodyPr/>
          <a:lstStyle/>
          <a:p>
            <a:pPr algn="l"/>
            <a:r>
              <a:rPr lang="zh-CN" altLang="en-US" b="1" dirty="0">
                <a:solidFill>
                  <a:srgbClr val="00B0F0"/>
                </a:solidFill>
              </a:rPr>
              <a:t>找相同点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7475" y="1445895"/>
            <a:ext cx="10860405" cy="3082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大家注意，动物王国要开大会，请你们参加！</a:t>
            </a:r>
            <a:r>
              <a:rPr lang="en-US" altLang="zh-CN" sz="2800" b="1"/>
              <a:t>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大家注意，动物王国要在明天开大会，请你们都参加！</a:t>
            </a:r>
            <a:r>
              <a:rPr lang="en-US" altLang="zh-CN" sz="2800" b="1"/>
              <a:t>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大家注意，动物王国要在明天上午八点开大会，请你们都参加</a:t>
            </a:r>
            <a:r>
              <a:rPr lang="en-US" altLang="zh-CN" sz="2800" b="1"/>
              <a:t>!”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请注意啦！明天上午八点，在森林广场开大会，请大家准时参加！</a:t>
            </a:r>
            <a:r>
              <a:rPr lang="en-US" altLang="zh-CN" sz="2800" b="1"/>
              <a:t>”</a:t>
            </a:r>
          </a:p>
        </p:txBody>
      </p:sp>
      <p:sp>
        <p:nvSpPr>
          <p:cNvPr id="6" name="矩形 5"/>
          <p:cNvSpPr/>
          <p:nvPr/>
        </p:nvSpPr>
        <p:spPr>
          <a:xfrm>
            <a:off x="3660775" y="510476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00B0F0"/>
                </a:soli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祈使句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350" y="15875"/>
            <a:ext cx="12402820" cy="68287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9155" y="288290"/>
            <a:ext cx="7386955" cy="215392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n w="9525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祈使句的作用是要求，请求或命令、劝告、叮嘱、建议别人做或不做一件事，句末一般用感叹号。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89530" y="2486025"/>
            <a:ext cx="5288280" cy="4358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002060"/>
                </a:solidFill>
              </a:rPr>
              <a:t>例：</a:t>
            </a:r>
          </a:p>
          <a:p>
            <a:r>
              <a:rPr lang="zh-CN" altLang="en-US" sz="4000" b="1">
                <a:solidFill>
                  <a:srgbClr val="002060"/>
                </a:solidFill>
              </a:rPr>
              <a:t>请安静！</a:t>
            </a:r>
          </a:p>
          <a:p>
            <a:r>
              <a:rPr lang="zh-CN" altLang="en-US" sz="4000" b="1">
                <a:solidFill>
                  <a:srgbClr val="002060"/>
                </a:solidFill>
              </a:rPr>
              <a:t>请坐好！</a:t>
            </a:r>
          </a:p>
          <a:p>
            <a:r>
              <a:rPr lang="zh-CN" altLang="en-US" sz="4000" b="1">
                <a:solidFill>
                  <a:srgbClr val="002060"/>
                </a:solidFill>
              </a:rPr>
              <a:t>不许吵闹！</a:t>
            </a:r>
          </a:p>
          <a:p>
            <a:r>
              <a:rPr lang="zh-CN" altLang="en-US" sz="4000" b="1">
                <a:solidFill>
                  <a:srgbClr val="002060"/>
                </a:solidFill>
              </a:rPr>
              <a:t>请大家不要下水游泳！</a:t>
            </a:r>
          </a:p>
          <a:p>
            <a:r>
              <a:rPr lang="zh-CN" altLang="en-US" sz="4000" b="1">
                <a:solidFill>
                  <a:srgbClr val="002060"/>
                </a:solidFill>
              </a:rPr>
              <a:t>大家要注意安全！</a:t>
            </a:r>
          </a:p>
          <a:p>
            <a:endParaRPr lang="zh-CN" altLang="en-US" sz="40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525" y="16510"/>
            <a:ext cx="12211050" cy="6824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03" y="163106"/>
            <a:ext cx="10515600" cy="1325563"/>
          </a:xfrm>
        </p:spPr>
        <p:txBody>
          <a:bodyPr/>
          <a:lstStyle/>
          <a:p>
            <a:r>
              <a:rPr lang="zh-CN" altLang="en-US" dirty="0"/>
              <a:t>角色扮演，对话训练</a:t>
            </a:r>
          </a:p>
        </p:txBody>
      </p:sp>
      <p:sp>
        <p:nvSpPr>
          <p:cNvPr id="5" name="矩形 4"/>
          <p:cNvSpPr/>
          <p:nvPr/>
        </p:nvSpPr>
        <p:spPr>
          <a:xfrm>
            <a:off x="118066" y="1972148"/>
            <a:ext cx="6782465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</a:rPr>
              <a:t>请</a:t>
            </a:r>
            <a:r>
              <a:rPr lang="zh-CN" altLang="zh-CN" sz="4000" b="1" dirty="0">
                <a:solidFill>
                  <a:srgbClr val="7030A0"/>
                </a:solidFill>
              </a:rPr>
              <a:t>出五个学生分别扮演故事出现的五种动物，先分清并体会动物对话时的心情，读出角色的语气，再加上相应的肢体动作，表演结束后评出最佳表演奖，获得才艺花。</a:t>
            </a:r>
            <a:endParaRPr lang="zh-CN" altLang="en-US" sz="4000" b="1" dirty="0">
              <a:ln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60" y="635"/>
            <a:ext cx="12179300" cy="689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35120" y="365125"/>
            <a:ext cx="7218680" cy="1325880"/>
          </a:xfrm>
        </p:spPr>
        <p:txBody>
          <a:bodyPr/>
          <a:lstStyle/>
          <a:p>
            <a:r>
              <a:rPr lang="zh-CN" altLang="en-US" b="1" dirty="0"/>
              <a:t>找不同点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7185" y="2580640"/>
            <a:ext cx="10860405" cy="3082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大家注意，动物王国要开大会，请你们参加！</a:t>
            </a:r>
            <a:r>
              <a:rPr lang="en-US" altLang="zh-CN" sz="2800" b="1"/>
              <a:t>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大家注意，动物王国要在明天开大会，请你们都参加！</a:t>
            </a:r>
            <a:r>
              <a:rPr lang="en-US" altLang="zh-CN" sz="2800" b="1"/>
              <a:t>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大家注意，动物王国要在明天上午八点开大会，请你们都参加</a:t>
            </a:r>
            <a:r>
              <a:rPr lang="en-US" altLang="zh-CN" sz="2800" b="1"/>
              <a:t>!”</a:t>
            </a:r>
          </a:p>
          <a:p>
            <a:endParaRPr lang="en-US" altLang="zh-CN" sz="2800" b="1"/>
          </a:p>
          <a:p>
            <a:r>
              <a:rPr lang="en-US" altLang="zh-CN" sz="2800" b="1"/>
              <a:t>“</a:t>
            </a:r>
            <a:r>
              <a:rPr lang="zh-CN" altLang="en-US" sz="2800" b="1"/>
              <a:t>请注意啦！明天上午八点，在森林广场开大会，请大家准时参加！</a:t>
            </a:r>
            <a:r>
              <a:rPr lang="en-US" altLang="zh-CN" sz="2800" b="1"/>
              <a:t>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53005" y="5946140"/>
            <a:ext cx="549084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</a:rPr>
              <a:t>如何发布通知才是完整的呢？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10" y="3175"/>
            <a:ext cx="12249150" cy="6845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955" y="3175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002060"/>
                </a:solidFill>
              </a:rPr>
              <a:t>通知六要素</a:t>
            </a:r>
          </a:p>
        </p:txBody>
      </p:sp>
      <p:sp>
        <p:nvSpPr>
          <p:cNvPr id="5" name="矩形 4"/>
          <p:cNvSpPr/>
          <p:nvPr/>
        </p:nvSpPr>
        <p:spPr>
          <a:xfrm>
            <a:off x="876300" y="1868805"/>
            <a:ext cx="2992755" cy="3754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、时间</a:t>
            </a:r>
          </a:p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、地点</a:t>
            </a:r>
          </a:p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、参加人</a:t>
            </a:r>
          </a:p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、事情</a:t>
            </a:r>
          </a:p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、通知人</a:t>
            </a:r>
          </a:p>
          <a:p>
            <a:pPr algn="l"/>
            <a:r>
              <a:rPr lang="en-US" altLang="zh-CN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  <a:r>
              <a:rPr lang="zh-CN" altLang="en-US" sz="40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、通知时间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925" y="62230"/>
            <a:ext cx="12198985" cy="6731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8000" y="1036320"/>
            <a:ext cx="9276080" cy="478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/>
              <a:t>通知</a:t>
            </a:r>
          </a:p>
          <a:p>
            <a:r>
              <a:rPr lang="zh-CN" altLang="en-US" sz="4400" b="1"/>
              <a:t>        本周五早上八点，请参加运动会入场式的各班同学，在教学楼门前集合。</a:t>
            </a:r>
          </a:p>
          <a:p>
            <a:endParaRPr lang="zh-CN" altLang="en-US" sz="4400" b="1"/>
          </a:p>
          <a:p>
            <a:pPr algn="r"/>
            <a:r>
              <a:rPr lang="zh-CN" altLang="en-US" sz="4400" b="1"/>
              <a:t>少先队大队部</a:t>
            </a:r>
          </a:p>
          <a:p>
            <a:pPr algn="r"/>
            <a:r>
              <a:rPr lang="en-US" altLang="zh-CN" sz="4400" b="1"/>
              <a:t>2016</a:t>
            </a:r>
            <a:r>
              <a:rPr lang="zh-CN" altLang="en-US" sz="4400" b="1"/>
              <a:t>年</a:t>
            </a:r>
            <a:r>
              <a:rPr lang="en-US" altLang="zh-CN" sz="4400" b="1"/>
              <a:t>4</a:t>
            </a:r>
            <a:r>
              <a:rPr lang="zh-CN" altLang="en-US" sz="4400" b="1"/>
              <a:t>月</a:t>
            </a:r>
            <a:r>
              <a:rPr lang="en-US" altLang="zh-CN" sz="4400" b="1"/>
              <a:t>20</a:t>
            </a:r>
            <a:r>
              <a:rPr lang="zh-CN" altLang="en-US" sz="4400" b="1"/>
              <a:t>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387</Words>
  <Application>Microsoft Office PowerPoint</Application>
  <PresentationFormat>宽屏</PresentationFormat>
  <Paragraphs>53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黑体</vt:lpstr>
      <vt:lpstr>宋体</vt:lpstr>
      <vt:lpstr>Arial</vt:lpstr>
      <vt:lpstr>Calibri</vt:lpstr>
      <vt:lpstr>Calibri Light</vt:lpstr>
      <vt:lpstr>Office 主题</vt:lpstr>
      <vt:lpstr>17  动物王国开大会</vt:lpstr>
      <vt:lpstr>PowerPoint 演示文稿</vt:lpstr>
      <vt:lpstr>请大家自由读课文，要求读通顺，读流利，同时想想狗熊一共发布了多少次通知？分别是什么内容？</vt:lpstr>
      <vt:lpstr>找相同点</vt:lpstr>
      <vt:lpstr>祈使句的作用是要求，请求或命令、劝告、叮嘱、建议别人做或不做一件事，句末一般用感叹号。</vt:lpstr>
      <vt:lpstr>角色扮演，对话训练</vt:lpstr>
      <vt:lpstr>找不同点</vt:lpstr>
      <vt:lpstr>通知六要素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2017-05-18T07:39:00Z</dcterms:created>
  <dcterms:modified xsi:type="dcterms:W3CDTF">2017-06-01T00:20:47Z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