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wav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83" r:id="rId1"/>
  </p:sldMasterIdLst>
  <p:notesMasterIdLst>
    <p:notesMasterId r:id="rId72"/>
  </p:notesMasterIdLst>
  <p:handoutMasterIdLst>
    <p:handoutMasterId r:id="rId73"/>
  </p:handoutMasterIdLst>
  <p:sldIdLst>
    <p:sldId id="1081" r:id="rId2"/>
    <p:sldId id="523" r:id="rId3"/>
    <p:sldId id="1123" r:id="rId4"/>
    <p:sldId id="978" r:id="rId5"/>
    <p:sldId id="1083" r:id="rId6"/>
    <p:sldId id="1131" r:id="rId7"/>
    <p:sldId id="1105" r:id="rId8"/>
    <p:sldId id="1085" r:id="rId9"/>
    <p:sldId id="1003" r:id="rId10"/>
    <p:sldId id="1036" r:id="rId11"/>
    <p:sldId id="1037" r:id="rId12"/>
    <p:sldId id="1039" r:id="rId13"/>
    <p:sldId id="1040" r:id="rId14"/>
    <p:sldId id="1120" r:id="rId15"/>
    <p:sldId id="1041" r:id="rId16"/>
    <p:sldId id="1042" r:id="rId17"/>
    <p:sldId id="1121" r:id="rId18"/>
    <p:sldId id="1118" r:id="rId19"/>
    <p:sldId id="1044" r:id="rId20"/>
    <p:sldId id="1086" r:id="rId21"/>
    <p:sldId id="1034" r:id="rId22"/>
    <p:sldId id="1047" r:id="rId23"/>
    <p:sldId id="1048" r:id="rId24"/>
    <p:sldId id="1088" r:id="rId25"/>
    <p:sldId id="1104" r:id="rId26"/>
    <p:sldId id="1091" r:id="rId27"/>
    <p:sldId id="1052" r:id="rId28"/>
    <p:sldId id="1058" r:id="rId29"/>
    <p:sldId id="1053" r:id="rId30"/>
    <p:sldId id="1054" r:id="rId31"/>
    <p:sldId id="1064" r:id="rId32"/>
    <p:sldId id="1059" r:id="rId33"/>
    <p:sldId id="1060" r:id="rId34"/>
    <p:sldId id="1062" r:id="rId35"/>
    <p:sldId id="1056" r:id="rId36"/>
    <p:sldId id="1065" r:id="rId37"/>
    <p:sldId id="1079" r:id="rId38"/>
    <p:sldId id="1094" r:id="rId39"/>
    <p:sldId id="1021" r:id="rId40"/>
    <p:sldId id="1022" r:id="rId41"/>
    <p:sldId id="1023" r:id="rId42"/>
    <p:sldId id="1132" r:id="rId43"/>
    <p:sldId id="1122" r:id="rId44"/>
    <p:sldId id="1038" r:id="rId45"/>
    <p:sldId id="1112" r:id="rId46"/>
    <p:sldId id="1110" r:id="rId47"/>
    <p:sldId id="1111" r:id="rId48"/>
    <p:sldId id="601" r:id="rId49"/>
    <p:sldId id="1108" r:id="rId50"/>
    <p:sldId id="1096" r:id="rId51"/>
    <p:sldId id="988" r:id="rId52"/>
    <p:sldId id="1097" r:id="rId53"/>
    <p:sldId id="1106" r:id="rId54"/>
    <p:sldId id="1113" r:id="rId55"/>
    <p:sldId id="1029" r:id="rId56"/>
    <p:sldId id="1114" r:id="rId57"/>
    <p:sldId id="589" r:id="rId58"/>
    <p:sldId id="1107" r:id="rId59"/>
    <p:sldId id="1115" r:id="rId60"/>
    <p:sldId id="1077" r:id="rId61"/>
    <p:sldId id="1011" r:id="rId62"/>
    <p:sldId id="1000" r:id="rId63"/>
    <p:sldId id="1027" r:id="rId64"/>
    <p:sldId id="936" r:id="rId65"/>
    <p:sldId id="937" r:id="rId66"/>
    <p:sldId id="938" r:id="rId67"/>
    <p:sldId id="1032" r:id="rId68"/>
    <p:sldId id="1024" r:id="rId69"/>
    <p:sldId id="1025" r:id="rId70"/>
    <p:sldId id="1026" r:id="rId71"/>
  </p:sldIdLst>
  <p:sldSz cx="9144000" cy="5143500" type="screen16x9"/>
  <p:notesSz cx="6858000" cy="9144000"/>
  <p:embeddedFontLst>
    <p:embeddedFont>
      <p:font typeface="幼圆" pitchFamily="49" charset="-122"/>
      <p:regular r:id="rId74"/>
    </p:embeddedFont>
    <p:embeddedFont>
      <p:font typeface="汉语拼音" pitchFamily="34" charset="0"/>
      <p:regular r:id="rId75"/>
    </p:embeddedFont>
    <p:embeddedFont>
      <p:font typeface="Calibri" pitchFamily="34" charset="0"/>
      <p:regular r:id="rId76"/>
      <p:bold r:id="rId77"/>
      <p:italic r:id="rId78"/>
      <p:boldItalic r:id="rId79"/>
    </p:embeddedFont>
    <p:embeddedFont>
      <p:font typeface="微软雅黑" pitchFamily="34" charset="-122"/>
      <p:regular r:id="rId80"/>
      <p:bold r:id="rId81"/>
    </p:embeddedFont>
    <p:embeddedFont>
      <p:font typeface="华文楷体" charset="-122"/>
      <p:regular r:id="rId82"/>
    </p:embeddedFont>
    <p:embeddedFont>
      <p:font typeface="黑体" pitchFamily="2" charset="-122"/>
      <p:regular r:id="rId83"/>
    </p:embeddedFont>
    <p:embeddedFont>
      <p:font typeface="楷体" charset="-122"/>
      <p:regular r:id="rId84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618">
          <p15:clr>
            <a:srgbClr val="A4A3A4"/>
          </p15:clr>
        </p15:guide>
        <p15:guide id="2" pos="161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076">
          <p15:clr>
            <a:srgbClr val="A4A3A4"/>
          </p15:clr>
        </p15:guide>
        <p15:guide id="2" pos="226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50"/>
    <a:srgbClr val="0000FF"/>
    <a:srgbClr val="FF9900"/>
    <a:srgbClr val="0066CC"/>
    <a:srgbClr val="FF0000"/>
    <a:srgbClr val="FF6600"/>
    <a:srgbClr val="FFFFCC"/>
    <a:srgbClr val="CC3300"/>
    <a:srgbClr val="FF00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245" autoAdjust="0"/>
    <p:restoredTop sz="94660"/>
  </p:normalViewPr>
  <p:slideViewPr>
    <p:cSldViewPr>
      <p:cViewPr>
        <p:scale>
          <a:sx n="75" d="100"/>
          <a:sy n="75" d="100"/>
        </p:scale>
        <p:origin x="-336" y="-678"/>
      </p:cViewPr>
      <p:guideLst>
        <p:guide orient="horz" pos="2618"/>
        <p:guide pos="161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076"/>
        <p:guide pos="226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font" Target="fonts/font3.fntdata"/><Relationship Id="rId84" Type="http://schemas.openxmlformats.org/officeDocument/2006/relationships/font" Target="fonts/font11.fntdata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font" Target="fonts/font1.fntdata"/><Relationship Id="rId79" Type="http://schemas.openxmlformats.org/officeDocument/2006/relationships/font" Target="fonts/font6.fntdata"/><Relationship Id="rId87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font" Target="fonts/font9.fntdata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font" Target="fonts/font4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notesMaster" Target="notesMasters/notesMaster1.xml"/><Relationship Id="rId80" Type="http://schemas.openxmlformats.org/officeDocument/2006/relationships/font" Target="fonts/font7.fntdata"/><Relationship Id="rId85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font" Target="fonts/font2.fntdata"/><Relationship Id="rId83" Type="http://schemas.openxmlformats.org/officeDocument/2006/relationships/font" Target="fonts/font10.fntdata"/><Relationship Id="rId8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handoutMaster" Target="handoutMasters/handoutMaster1.xml"/><Relationship Id="rId78" Type="http://schemas.openxmlformats.org/officeDocument/2006/relationships/font" Target="fonts/font5.fntdata"/><Relationship Id="rId81" Type="http://schemas.openxmlformats.org/officeDocument/2006/relationships/font" Target="fonts/font8.fntdata"/><Relationship Id="rId86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  <a:pPr/>
              <a:t>2021-2-22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41189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  <a:pPr/>
              <a:t>2021-2-22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50949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391250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833788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26125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80820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068198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  <a:pPr/>
              <a:t>45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506099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  <a:pPr/>
              <a:t>48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506099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  <a:pPr/>
              <a:t>49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50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818071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  <a:pPr/>
              <a:t>51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672826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52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39224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259937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  <a:pPr/>
              <a:t>53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074967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  <a:pPr/>
              <a:t>54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074967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56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392245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  <a:pPr/>
              <a:t>57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67646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  <a:pPr/>
              <a:t>58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  <a:pPr/>
              <a:t>60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011794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61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74959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31665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37860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94071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30755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73296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85036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  <a:pPr/>
              <a:t>32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40784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B050">
            <a:alpha val="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FDDFD90-1429-7244-B887-4B2B69E9159A}"/>
              </a:ext>
            </a:extLst>
          </p:cNvPr>
          <p:cNvSpPr/>
          <p:nvPr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10">
            <a:extLst>
              <a:ext uri="{FF2B5EF4-FFF2-40B4-BE49-F238E27FC236}">
                <a16:creationId xmlns:a16="http://schemas.microsoft.com/office/drawing/2014/main" xmlns="" id="{5362E6FF-7BB4-7848-B66B-4CD6CB94CD42}"/>
              </a:ext>
            </a:extLst>
          </p:cNvPr>
          <p:cNvSpPr txBox="1"/>
          <p:nvPr/>
        </p:nvSpPr>
        <p:spPr>
          <a:xfrm>
            <a:off x="193237" y="51470"/>
            <a:ext cx="11721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400" b="0" dirty="0" smtClean="0">
                <a:latin typeface="黑体" pitchFamily="49" charset="-122"/>
                <a:ea typeface="黑体" pitchFamily="49" charset="-122"/>
              </a:rPr>
              <a:t>2  </a:t>
            </a:r>
            <a:r>
              <a:rPr kumimoji="1" lang="zh-CN" altLang="en-US" sz="1400" b="0" dirty="0" smtClean="0">
                <a:latin typeface="黑体" pitchFamily="49" charset="-122"/>
                <a:ea typeface="黑体" pitchFamily="49" charset="-122"/>
              </a:rPr>
              <a:t>乡下人家</a:t>
            </a:r>
            <a:endParaRPr kumimoji="1" lang="zh-CN" altLang="en-US" sz="1400" b="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4752528"/>
            <a:ext cx="9361040" cy="48351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8" r:id="rId4"/>
    <p:sldLayoutId id="2147483691" r:id="rId5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&#38142;&#25509;1&#65306;&#29916;&#26550;.pptx" TargetMode="Externa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5.png"/><Relationship Id="rId5" Type="http://schemas.openxmlformats.org/officeDocument/2006/relationships/hyperlink" Target="&#38142;&#25509;3&#65306;&#23627;&#27280;.pptx" TargetMode="External"/><Relationship Id="rId4" Type="http://schemas.openxmlformats.org/officeDocument/2006/relationships/hyperlink" Target="&#38142;&#25509;2&#65306;&#26842;&#26550;.pptx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6" Type="http://schemas.openxmlformats.org/officeDocument/2006/relationships/slide" Target="slide42.xml"/><Relationship Id="rId5" Type="http://schemas.openxmlformats.org/officeDocument/2006/relationships/slide" Target="slide3.xml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6" Type="http://schemas.microsoft.com/office/2007/relationships/hdphoto" Target="../media/hdphoto6.wdp"/><Relationship Id="rId5" Type="http://schemas.openxmlformats.org/officeDocument/2006/relationships/image" Target="../media/image36.png"/><Relationship Id="rId4" Type="http://schemas.microsoft.com/office/2007/relationships/hdphoto" Target="../media/hdphoto5.wdp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0.png"/><Relationship Id="rId5" Type="http://schemas.openxmlformats.org/officeDocument/2006/relationships/image" Target="../media/image39.jpeg"/><Relationship Id="rId4" Type="http://schemas.openxmlformats.org/officeDocument/2006/relationships/notesSlide" Target="../notesSlides/notesSlide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31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8.gif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0.png"/><Relationship Id="rId5" Type="http://schemas.openxmlformats.org/officeDocument/2006/relationships/image" Target="../media/image39.jpeg"/><Relationship Id="rId4" Type="http://schemas.openxmlformats.org/officeDocument/2006/relationships/notesSlide" Target="../notesSlides/notesSlide10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hyperlink" Target="&#29983;&#23383;&#35270;&#39057;/&#24207;.mp4" TargetMode="External"/><Relationship Id="rId13" Type="http://schemas.openxmlformats.org/officeDocument/2006/relationships/hyperlink" Target="&#29983;&#23383;&#35270;&#39057;/&#35269;.mp4" TargetMode="External"/><Relationship Id="rId18" Type="http://schemas.openxmlformats.org/officeDocument/2006/relationships/hyperlink" Target="&#29983;&#23383;&#35270;&#39057;/&#35856;.mp4" TargetMode="External"/><Relationship Id="rId3" Type="http://schemas.openxmlformats.org/officeDocument/2006/relationships/hyperlink" Target="&#29983;&#23383;&#35270;&#39057;/&#26500;.mp4" TargetMode="External"/><Relationship Id="rId7" Type="http://schemas.openxmlformats.org/officeDocument/2006/relationships/hyperlink" Target="&#29983;&#23383;&#35270;&#39057;/&#20964;.mp4" TargetMode="External"/><Relationship Id="rId12" Type="http://schemas.openxmlformats.org/officeDocument/2006/relationships/image" Target="../media/image11.png"/><Relationship Id="rId17" Type="http://schemas.openxmlformats.org/officeDocument/2006/relationships/hyperlink" Target="&#29983;&#23383;&#35270;&#39057;/&#32472;.mp4" TargetMode="External"/><Relationship Id="rId2" Type="http://schemas.openxmlformats.org/officeDocument/2006/relationships/notesSlide" Target="../notesSlides/notesSlide11.xml"/><Relationship Id="rId16" Type="http://schemas.openxmlformats.org/officeDocument/2006/relationships/hyperlink" Target="&#29983;&#23383;&#35270;&#39057;/&#20504;.mp4" TargetMode="External"/><Relationship Id="rId20" Type="http://schemas.openxmlformats.org/officeDocument/2006/relationships/hyperlink" Target="&#29983;&#23383;&#35270;&#39057;/&#30496;.mp4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&#29983;&#23383;&#35270;&#39057;/&#36466;.mp4" TargetMode="External"/><Relationship Id="rId11" Type="http://schemas.openxmlformats.org/officeDocument/2006/relationships/hyperlink" Target="&#29983;&#23383;&#35270;&#39057;-1&#12298;&#22823;&#38738;&#26641;&#19979;&#30340;&#23567;&#23398;&#12299;.mp4" TargetMode="External"/><Relationship Id="rId5" Type="http://schemas.openxmlformats.org/officeDocument/2006/relationships/hyperlink" Target="&#29983;&#23383;&#35270;&#39057;/&#39280;.mp4" TargetMode="External"/><Relationship Id="rId15" Type="http://schemas.openxmlformats.org/officeDocument/2006/relationships/hyperlink" Target="&#29983;&#23383;&#35270;&#39057;/&#36367;.mp4" TargetMode="External"/><Relationship Id="rId10" Type="http://schemas.openxmlformats.org/officeDocument/2006/relationships/hyperlink" Target="&#29983;&#23383;&#35270;&#39057;/&#29575;.mp4" TargetMode="External"/><Relationship Id="rId19" Type="http://schemas.openxmlformats.org/officeDocument/2006/relationships/hyperlink" Target="&#29983;&#23383;&#35270;&#39057;/&#23492;.mp4" TargetMode="External"/><Relationship Id="rId4" Type="http://schemas.openxmlformats.org/officeDocument/2006/relationships/image" Target="../media/image50.png"/><Relationship Id="rId9" Type="http://schemas.openxmlformats.org/officeDocument/2006/relationships/hyperlink" Target="&#29983;&#23383;&#35270;&#39057;/&#20363;.mp4" TargetMode="External"/><Relationship Id="rId14" Type="http://schemas.openxmlformats.org/officeDocument/2006/relationships/hyperlink" Target="&#29983;&#23383;&#35270;&#39057;/&#32824;.mp4" TargetMode="Externa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&#29983;&#23383;&#35270;&#39057;/&#36466;.mp4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5" Type="http://schemas.openxmlformats.org/officeDocument/2006/relationships/hyperlink" Target="&#29983;&#23383;&#35270;&#39057;/&#29575;.mp4" TargetMode="External"/><Relationship Id="rId4" Type="http://schemas.openxmlformats.org/officeDocument/2006/relationships/image" Target="../media/image50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&#29983;&#23383;&#35270;&#39057;/&#39280;.mp4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6" Type="http://schemas.openxmlformats.org/officeDocument/2006/relationships/hyperlink" Target="&#29983;&#23383;&#35270;&#39057;/&#35856;.mp4" TargetMode="External"/><Relationship Id="rId5" Type="http://schemas.openxmlformats.org/officeDocument/2006/relationships/hyperlink" Target="&#29983;&#23383;&#35270;&#39057;/&#24207;.mp4" TargetMode="External"/><Relationship Id="rId4" Type="http://schemas.openxmlformats.org/officeDocument/2006/relationships/image" Target="../media/image50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&#20116;E&#22235;&#19979;&#35838;&#25991;&#26391;&#35835;2&#20065;&#19979;&#20154;&#23478;.mp4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&#20116;E&#22235;&#19979;&#23383;&#35789;&#21548;&#20889;2&#20065;&#19979;&#20154;&#23478;.mp4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5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7.png"/><Relationship Id="rId9" Type="http://schemas.openxmlformats.org/officeDocument/2006/relationships/image" Target="../media/image56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&#20845;&#19979;&#29983;&#23383;&#35270;&#39057;1&#21271;&#20140;&#30340;&#26149;&#33410;.mp4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60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9.png"/><Relationship Id="rId5" Type="http://schemas.openxmlformats.org/officeDocument/2006/relationships/image" Target="../media/image40.png"/><Relationship Id="rId4" Type="http://schemas.openxmlformats.org/officeDocument/2006/relationships/notesSlide" Target="../notesSlides/notesSlide1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5" Type="http://schemas.microsoft.com/office/2007/relationships/hdphoto" Target="../media/hdphoto8.wdp"/><Relationship Id="rId4" Type="http://schemas.openxmlformats.org/officeDocument/2006/relationships/image" Target="../media/image62.jpe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Relationship Id="rId4" Type="http://schemas.microsoft.com/office/2007/relationships/hdphoto" Target="../media/hdphoto9.wdp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5" Type="http://schemas.microsoft.com/office/2007/relationships/hdphoto" Target="../media/hdphoto4.wdp"/><Relationship Id="rId4" Type="http://schemas.openxmlformats.org/officeDocument/2006/relationships/image" Target="../media/image30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hyperlink" Target="&#38142;&#25509;4&#65306;&#32442;&#32455;&#23064;.ppt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6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67.png"/><Relationship Id="rId5" Type="http://schemas.openxmlformats.org/officeDocument/2006/relationships/image" Target="../media/image39.jpeg"/><Relationship Id="rId4" Type="http://schemas.openxmlformats.org/officeDocument/2006/relationships/notesSlide" Target="../notesSlides/notesSlide24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3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7" Type="http://schemas.microsoft.com/office/2007/relationships/hdphoto" Target="../media/hdphoto11.wdp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1.png"/><Relationship Id="rId5" Type="http://schemas.openxmlformats.org/officeDocument/2006/relationships/image" Target="../media/image70.png"/><Relationship Id="rId4" Type="http://schemas.microsoft.com/office/2007/relationships/hdphoto" Target="../media/hdphoto10.wdp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3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3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3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audio" Target="../media/audio2.wav"/><Relationship Id="rId7" Type="http://schemas.openxmlformats.org/officeDocument/2006/relationships/image" Target="../media/image1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6" Type="http://schemas.microsoft.com/office/2007/relationships/hdphoto" Target="../media/hdphoto1.wdp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1" y="16597"/>
            <a:ext cx="3096344" cy="5156159"/>
          </a:xfrm>
          <a:prstGeom prst="round1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16597"/>
            <a:ext cx="3024336" cy="5156159"/>
          </a:xfrm>
          <a:prstGeom prst="round1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16598"/>
            <a:ext cx="2808312" cy="5156159"/>
          </a:xfrm>
          <a:prstGeom prst="round1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35496" y="16598"/>
            <a:ext cx="9073008" cy="610936"/>
          </a:xfrm>
          <a:prstGeom prst="rect">
            <a:avLst/>
          </a:prstGeom>
          <a:solidFill>
            <a:srgbClr val="FFFFFF">
              <a:alpha val="77000"/>
            </a:srgbClr>
          </a:solidFill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3200" b="1" spc="140" dirty="0" smtClean="0">
                <a:latin typeface="黑体" pitchFamily="49" charset="-122"/>
                <a:ea typeface="黑体" pitchFamily="49" charset="-122"/>
              </a:rPr>
              <a:t>图片上的乡村风景你熟悉吗？你来说一说吧！</a:t>
            </a:r>
            <a:endParaRPr lang="zh-CN" altLang="en-US" sz="3200" b="1" spc="14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-12526" y="752386"/>
            <a:ext cx="1008609" cy="584775"/>
          </a:xfrm>
          <a:prstGeom prst="rect">
            <a:avLst/>
          </a:prstGeom>
          <a:noFill/>
          <a:effectLst>
            <a:glow rad="12700">
              <a:srgbClr val="C00000"/>
            </a:glo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effectLst>
                  <a:glow rad="393700">
                    <a:schemeClr val="bg1">
                      <a:lumMod val="95000"/>
                      <a:alpha val="68000"/>
                    </a:schemeClr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鸡鸭</a:t>
            </a:r>
            <a:endParaRPr lang="zh-CN" altLang="en-US" sz="3200" b="1" dirty="0">
              <a:effectLst>
                <a:glow rad="393700">
                  <a:schemeClr val="bg1">
                    <a:lumMod val="95000"/>
                    <a:alpha val="68000"/>
                  </a:schemeClr>
                </a:glo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5"/>
          <p:cNvSpPr txBox="1"/>
          <p:nvPr/>
        </p:nvSpPr>
        <p:spPr>
          <a:xfrm>
            <a:off x="3131840" y="752386"/>
            <a:ext cx="1008112" cy="584775"/>
          </a:xfrm>
          <a:prstGeom prst="rect">
            <a:avLst/>
          </a:prstGeom>
          <a:noFill/>
          <a:effectLst>
            <a:glow rad="254000">
              <a:schemeClr val="bg1"/>
            </a:glow>
          </a:effectLst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effectLst>
                  <a:glow rad="393700">
                    <a:schemeClr val="bg1">
                      <a:lumMod val="95000"/>
                      <a:alpha val="68000"/>
                    </a:schemeClr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庄稼</a:t>
            </a:r>
          </a:p>
        </p:txBody>
      </p:sp>
      <p:sp>
        <p:nvSpPr>
          <p:cNvPr id="13" name="文本框 16"/>
          <p:cNvSpPr txBox="1"/>
          <p:nvPr/>
        </p:nvSpPr>
        <p:spPr>
          <a:xfrm>
            <a:off x="6264696" y="752386"/>
            <a:ext cx="1043608" cy="584775"/>
          </a:xfrm>
          <a:prstGeom prst="rect">
            <a:avLst/>
          </a:prstGeom>
          <a:noFill/>
          <a:effectLst>
            <a:glow rad="254000">
              <a:schemeClr val="bg1"/>
            </a:glo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FF0000"/>
                </a:solidFill>
                <a:effectLst>
                  <a:glow rad="127000">
                    <a:schemeClr val="bg1"/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sz="3200" dirty="0">
                <a:solidFill>
                  <a:schemeClr val="tx1"/>
                </a:solidFill>
                <a:effectLst>
                  <a:glow rad="393700">
                    <a:schemeClr val="bg1">
                      <a:lumMod val="95000"/>
                      <a:alpha val="68000"/>
                    </a:schemeClr>
                  </a:glow>
                </a:effectLst>
              </a:rPr>
              <a:t>菜园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5496" y="4011415"/>
            <a:ext cx="9073008" cy="1152623"/>
          </a:xfrm>
          <a:prstGeom prst="rect">
            <a:avLst/>
          </a:prstGeom>
          <a:solidFill>
            <a:srgbClr val="FFFFFF">
              <a:alpha val="63000"/>
            </a:srgbClr>
          </a:solidFill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    乡村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风景跟城市风景是不是大有不同呢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？让我们一起到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乡下人家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中去领略乡村风景吧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！</a:t>
            </a:r>
            <a:endParaRPr lang="zh-CN" altLang="en-US" sz="3200" b="1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60407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1" grpId="0"/>
      <p:bldP spid="13" grpId="0"/>
      <p:bldP spid="9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23528" y="1635646"/>
            <a:ext cx="84969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天边的红霞，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向晚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的微风，头上飞过的归巢的鸟儿，都是他们的好友。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411760" y="3634681"/>
            <a:ext cx="4536504" cy="769441"/>
          </a:xfrm>
          <a:prstGeom prst="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16200000" scaled="1"/>
            <a:tileRect/>
          </a:gra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pPr algn="ctr"/>
            <a:r>
              <a:rPr lang="zh-CN" altLang="en-US" sz="4400" dirty="0"/>
              <a:t>天色将晚，傍晚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259632" y="2355726"/>
            <a:ext cx="2799627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7596336" y="2420476"/>
            <a:ext cx="108701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496652" y="3075806"/>
            <a:ext cx="810779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7"/>
          <p:cNvSpPr txBox="1"/>
          <p:nvPr/>
        </p:nvSpPr>
        <p:spPr>
          <a:xfrm>
            <a:off x="5292080" y="762838"/>
            <a:ext cx="2232248" cy="584775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latin typeface="宋体" pitchFamily="2" charset="-122"/>
                <a:ea typeface="宋体" pitchFamily="2" charset="-122"/>
              </a:defRPr>
            </a:lvl1pPr>
          </a:lstStyle>
          <a:p>
            <a:r>
              <a:rPr lang="zh-CN" altLang="en-US" sz="3200" dirty="0"/>
              <a:t>傍晚的景色</a:t>
            </a:r>
          </a:p>
        </p:txBody>
      </p:sp>
      <p:sp>
        <p:nvSpPr>
          <p:cNvPr id="17" name="文本框 6"/>
          <p:cNvSpPr txBox="1"/>
          <p:nvPr/>
        </p:nvSpPr>
        <p:spPr>
          <a:xfrm>
            <a:off x="1572177" y="762839"/>
            <a:ext cx="3480441" cy="584775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olid"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zh-CN" altLang="en-US" dirty="0"/>
              <a:t>方法：联系上下文</a:t>
            </a:r>
          </a:p>
        </p:txBody>
      </p:sp>
    </p:spTree>
    <p:extLst>
      <p:ext uri="{BB962C8B-B14F-4D97-AF65-F5344CB8AC3E}">
        <p14:creationId xmlns:p14="http://schemas.microsoft.com/office/powerpoint/2010/main" val="642049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6" grpId="0" animBg="1"/>
      <p:bldP spid="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11560" y="339502"/>
            <a:ext cx="74842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附近的石头上有妇女在</a:t>
            </a:r>
            <a:r>
              <a:rPr lang="zh-CN" altLang="en-US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捣衣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292080" y="1466949"/>
            <a:ext cx="3096344" cy="830997"/>
          </a:xfrm>
          <a:prstGeom prst="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16200000" scaled="1"/>
            <a:tileRect/>
          </a:gra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4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sz="4800" dirty="0"/>
              <a:t>捶打衣服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896" b="98698" l="7963" r="90000">
                        <a14:foregroundMark x1="8889" y1="95052" x2="7963" y2="9869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5949" y="2616320"/>
            <a:ext cx="2985340" cy="21229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55501" y="1275606"/>
            <a:ext cx="3180209" cy="346362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文本框 7"/>
          <p:cNvSpPr txBox="1"/>
          <p:nvPr/>
        </p:nvSpPr>
        <p:spPr>
          <a:xfrm>
            <a:off x="6372200" y="3579862"/>
            <a:ext cx="1833556" cy="707886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latin typeface="宋体" pitchFamily="2" charset="-122"/>
                <a:ea typeface="宋体" pitchFamily="2" charset="-122"/>
              </a:defRPr>
            </a:lvl1pPr>
          </a:lstStyle>
          <a:p>
            <a:r>
              <a:rPr lang="zh-CN" altLang="en-US" sz="4000" dirty="0" smtClean="0"/>
              <a:t>捣衣槌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4193198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95736" y="1241543"/>
            <a:ext cx="6696744" cy="32024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3200" b="1" kern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解决完字词后，请大家自由朗读课文，思考：课文写了乡下人家的不少景物，如果给课文配画，你觉得可以画几幅？试着给每幅画取个名字</a:t>
            </a:r>
            <a:r>
              <a:rPr lang="zh-CN" altLang="en-US" sz="3200" b="1" kern="0" smtClean="0">
                <a:latin typeface="黑体" panose="02010609060101010101" pitchFamily="49" charset="-122"/>
                <a:ea typeface="黑体" panose="02010609060101010101" pitchFamily="49" charset="-122"/>
              </a:rPr>
              <a:t>吧！</a:t>
            </a:r>
            <a:r>
              <a:rPr lang="zh-CN" altLang="en-US" sz="2400" b="1" kern="0">
                <a:solidFill>
                  <a:srgbClr val="CC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（课后第</a:t>
            </a:r>
            <a:r>
              <a:rPr lang="en-US" altLang="zh-CN" sz="2400" b="1" kern="0">
                <a:solidFill>
                  <a:srgbClr val="CC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400" b="1" kern="0">
                <a:solidFill>
                  <a:srgbClr val="CC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r>
              <a:rPr lang="zh-CN" altLang="en-US" sz="2400" b="1" kern="0" smtClean="0">
                <a:solidFill>
                  <a:srgbClr val="CC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2400" b="1" ker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C061C24E-8F5B-344B-B0B0-700FB18A08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326" y="1646655"/>
            <a:ext cx="1833806" cy="2627973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251520" y="431240"/>
            <a:ext cx="2529818" cy="561692"/>
            <a:chOff x="175870" y="929976"/>
            <a:chExt cx="2529818" cy="561692"/>
          </a:xfrm>
        </p:grpSpPr>
        <p:sp>
          <p:nvSpPr>
            <p:cNvPr id="8" name="文本框 14"/>
            <p:cNvSpPr txBox="1"/>
            <p:nvPr/>
          </p:nvSpPr>
          <p:spPr>
            <a:xfrm>
              <a:off x="558316" y="929976"/>
              <a:ext cx="214737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整体感知</a:t>
              </a: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5870" y="982653"/>
              <a:ext cx="366860" cy="45633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19117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0493" y="1731494"/>
            <a:ext cx="3600400" cy="2712464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1" name="文本框 1"/>
          <p:cNvSpPr txBox="1"/>
          <p:nvPr/>
        </p:nvSpPr>
        <p:spPr>
          <a:xfrm>
            <a:off x="323528" y="1354320"/>
            <a:ext cx="4926965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乡下人家总爱在屋前搭一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hlinkClick r:id="rId3" action="ppaction://hlinkpres?slideindex=1&amp;slidetitle="/>
              </a:rPr>
              <a:t>瓜架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，或种南瓜，或种丝瓜，让那些瓜藤攀上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hlinkClick r:id="rId4" action="ppaction://hlinkpres?slideindex=1&amp;slidetitle="/>
              </a:rPr>
              <a:t>棚架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，爬上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hlinkClick r:id="rId5" action="ppaction://hlinkpres?slideindex=1&amp;slidetitle="/>
              </a:rPr>
              <a:t>屋檐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652120" y="557267"/>
            <a:ext cx="2664296" cy="6463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/>
            <a:r>
              <a:rPr lang="zh-CN" altLang="en-US" sz="3600" b="1" dirty="0">
                <a:solidFill>
                  <a:schemeClr val="tx1"/>
                </a:solidFill>
                <a:effectLst>
                  <a:glow rad="101600">
                    <a:schemeClr val="bg1">
                      <a:alpha val="40000"/>
                    </a:schemeClr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屋前瓜架</a:t>
            </a:r>
            <a:r>
              <a:rPr lang="zh-CN" altLang="en-US" sz="3600" b="1" dirty="0" smtClean="0">
                <a:solidFill>
                  <a:schemeClr val="tx1"/>
                </a:solidFill>
                <a:effectLst>
                  <a:glow rad="101600">
                    <a:schemeClr val="bg1">
                      <a:alpha val="40000"/>
                    </a:schemeClr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图</a:t>
            </a:r>
            <a:endParaRPr lang="zh-CN" altLang="en-US" sz="3600" b="1" dirty="0">
              <a:solidFill>
                <a:schemeClr val="tx1"/>
              </a:solidFill>
              <a:effectLst>
                <a:glow rad="101600">
                  <a:schemeClr val="bg1">
                    <a:alpha val="40000"/>
                  </a:schemeClr>
                </a:glo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71600" y="410111"/>
            <a:ext cx="1111202" cy="8181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位置</a:t>
            </a:r>
            <a:endParaRPr lang="zh-CN" altLang="en-US" sz="3600" dirty="0"/>
          </a:p>
        </p:txBody>
      </p:sp>
      <p:sp>
        <p:nvSpPr>
          <p:cNvPr id="5" name="矩形 4"/>
          <p:cNvSpPr/>
          <p:nvPr/>
        </p:nvSpPr>
        <p:spPr>
          <a:xfrm>
            <a:off x="2187197" y="410111"/>
            <a:ext cx="2037737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36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主要景物</a:t>
            </a:r>
            <a:endParaRPr lang="zh-CN" altLang="en-US" sz="36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899165" y="410111"/>
            <a:ext cx="504056" cy="8181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endParaRPr lang="zh-CN" altLang="en-US" sz="3600" dirty="0"/>
          </a:p>
        </p:txBody>
      </p:sp>
      <p:sp>
        <p:nvSpPr>
          <p:cNvPr id="7" name="椭圆 6"/>
          <p:cNvSpPr/>
          <p:nvPr/>
        </p:nvSpPr>
        <p:spPr>
          <a:xfrm>
            <a:off x="4139952" y="1635646"/>
            <a:ext cx="936104" cy="504056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1175700" y="2362216"/>
            <a:ext cx="936104" cy="504056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1907346" y="2750705"/>
            <a:ext cx="208092" cy="29328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1144852" y="4197115"/>
            <a:ext cx="208092" cy="29328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3203489" y="4168898"/>
            <a:ext cx="208092" cy="293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632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3" grpId="0"/>
      <p:bldP spid="5" grpId="0"/>
      <p:bldP spid="16" grpId="0"/>
      <p:bldP spid="7" grpId="0" animBg="1"/>
      <p:bldP spid="1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0493" y="1731494"/>
            <a:ext cx="3600400" cy="2712464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1" name="文本框 1"/>
          <p:cNvSpPr txBox="1"/>
          <p:nvPr/>
        </p:nvSpPr>
        <p:spPr>
          <a:xfrm>
            <a:off x="251521" y="1553995"/>
            <a:ext cx="4998972" cy="3023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乡下人家总爱在屋前搭一瓜架，或种南瓜，或种丝瓜，让那些瓜藤攀上棚架，爬上屋檐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652120" y="548610"/>
            <a:ext cx="2664296" cy="64633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22225">
            <a:prstDash val="sysDot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/>
            <a:r>
              <a:rPr lang="zh-CN" altLang="en-US" sz="3600" b="1" dirty="0" smtClean="0">
                <a:solidFill>
                  <a:schemeClr val="tx1"/>
                </a:solidFill>
                <a:effectLst>
                  <a:glow rad="101600">
                    <a:schemeClr val="bg1">
                      <a:alpha val="40000"/>
                    </a:schemeClr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瓜藤攀架图</a:t>
            </a:r>
            <a:endParaRPr lang="zh-CN" altLang="en-US" sz="3600" b="1" dirty="0">
              <a:solidFill>
                <a:schemeClr val="tx1"/>
              </a:solidFill>
              <a:effectLst>
                <a:glow rad="101600">
                  <a:schemeClr val="bg1">
                    <a:alpha val="40000"/>
                  </a:schemeClr>
                </a:glo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38946" y="410111"/>
            <a:ext cx="250100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36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抓景物特征</a:t>
            </a:r>
            <a:endParaRPr lang="zh-CN" altLang="en-US" sz="36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3203848" y="3291830"/>
            <a:ext cx="806510" cy="504056"/>
          </a:xfrm>
          <a:prstGeom prst="ellipse">
            <a:avLst/>
          </a:prstGeom>
          <a:noFill/>
          <a:ln>
            <a:solidFill>
              <a:srgbClr val="0000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4067944" y="3291830"/>
            <a:ext cx="360040" cy="504056"/>
          </a:xfrm>
          <a:prstGeom prst="ellipse">
            <a:avLst/>
          </a:prstGeom>
          <a:noFill/>
          <a:ln>
            <a:solidFill>
              <a:srgbClr val="0000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755576" y="4073844"/>
            <a:ext cx="360040" cy="504056"/>
          </a:xfrm>
          <a:prstGeom prst="ellipse">
            <a:avLst/>
          </a:prstGeom>
          <a:noFill/>
          <a:ln>
            <a:solidFill>
              <a:srgbClr val="0000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1444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5" grpId="0"/>
      <p:bldP spid="20" grpId="0" animBg="1"/>
      <p:bldP spid="21" grpId="0" animBg="1"/>
      <p:bldP spid="2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1"/>
          <p:cNvSpPr txBox="1"/>
          <p:nvPr/>
        </p:nvSpPr>
        <p:spPr>
          <a:xfrm>
            <a:off x="395536" y="2755106"/>
            <a:ext cx="8352928" cy="2192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1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有些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人家，还在门前的场地上种几株花，芍药，凤仙，鸡冠花，大丽菊，它们依着时令，顺序开放，朴素中带着几分华丽，显出一派独特的农家风光。</a:t>
            </a:r>
          </a:p>
        </p:txBody>
      </p:sp>
      <p:sp>
        <p:nvSpPr>
          <p:cNvPr id="27" name="椭圆 26"/>
          <p:cNvSpPr/>
          <p:nvPr/>
        </p:nvSpPr>
        <p:spPr>
          <a:xfrm>
            <a:off x="7812360" y="2791110"/>
            <a:ext cx="468052" cy="504056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907704" y="1963018"/>
            <a:ext cx="2513981" cy="6463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tx1"/>
                </a:solidFill>
                <a:effectLst>
                  <a:glow rad="101600">
                    <a:schemeClr val="bg1">
                      <a:alpha val="40000"/>
                    </a:schemeClr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门前鲜花图</a:t>
            </a:r>
          </a:p>
        </p:txBody>
      </p:sp>
      <p:sp>
        <p:nvSpPr>
          <p:cNvPr id="12" name="矩形 11"/>
          <p:cNvSpPr/>
          <p:nvPr/>
        </p:nvSpPr>
        <p:spPr>
          <a:xfrm>
            <a:off x="5069757" y="1963018"/>
            <a:ext cx="2493954" cy="64633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22225">
            <a:prstDash val="sysDot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tx1"/>
                </a:solidFill>
                <a:effectLst>
                  <a:glow rad="101600">
                    <a:schemeClr val="bg1">
                      <a:alpha val="40000"/>
                    </a:schemeClr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鲜花开放图</a:t>
            </a:r>
          </a:p>
        </p:txBody>
      </p:sp>
      <p:sp>
        <p:nvSpPr>
          <p:cNvPr id="24" name="椭圆 23"/>
          <p:cNvSpPr/>
          <p:nvPr/>
        </p:nvSpPr>
        <p:spPr>
          <a:xfrm>
            <a:off x="7812360" y="2827114"/>
            <a:ext cx="468052" cy="504056"/>
          </a:xfrm>
          <a:prstGeom prst="ellipse">
            <a:avLst/>
          </a:prstGeom>
          <a:noFill/>
          <a:ln>
            <a:solidFill>
              <a:srgbClr val="0000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1259632" y="3835226"/>
            <a:ext cx="936104" cy="576064"/>
          </a:xfrm>
          <a:prstGeom prst="ellipse">
            <a:avLst/>
          </a:prstGeom>
          <a:noFill/>
          <a:ln>
            <a:solidFill>
              <a:srgbClr val="0000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4186308" y="2755106"/>
            <a:ext cx="817740" cy="576064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95536" y="483518"/>
            <a:ext cx="838842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以上两种方法你都学会了吗？用上这两种方法</a:t>
            </a:r>
            <a:r>
              <a:rPr lang="zh-CN" altLang="en-US" sz="2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</a:t>
            </a:r>
            <a:r>
              <a: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后文的几个画面取好听的名字吧</a:t>
            </a:r>
            <a:r>
              <a:rPr lang="zh-CN" altLang="en-US" sz="2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！</a:t>
            </a:r>
            <a:r>
              <a: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也</a:t>
            </a:r>
            <a:r>
              <a:rPr lang="zh-CN" altLang="en-US" sz="2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可以用你自己总结的方法哦！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33564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7" grpId="0" animBg="1"/>
      <p:bldP spid="27" grpId="1" animBg="1"/>
      <p:bldP spid="11" grpId="0" animBg="1"/>
      <p:bldP spid="12" grpId="0" animBg="1"/>
      <p:bldP spid="24" grpId="0" animBg="1"/>
      <p:bldP spid="25" grpId="0" animBg="1"/>
      <p:bldP spid="28" grpId="0" animBg="1"/>
      <p:bldP spid="28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403648" y="627534"/>
            <a:ext cx="2535193" cy="6463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tx1"/>
                </a:solidFill>
                <a:effectLst>
                  <a:glow rad="101600">
                    <a:schemeClr val="bg1">
                      <a:alpha val="40000"/>
                    </a:schemeClr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屋后绿竹图</a:t>
            </a:r>
          </a:p>
        </p:txBody>
      </p:sp>
      <p:sp>
        <p:nvSpPr>
          <p:cNvPr id="5" name="文本框 3"/>
          <p:cNvSpPr txBox="1"/>
          <p:nvPr/>
        </p:nvSpPr>
        <p:spPr>
          <a:xfrm>
            <a:off x="323528" y="1636077"/>
            <a:ext cx="4032448" cy="3023905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kern="800" dirty="0" smtClean="0">
                <a:latin typeface="楷体" pitchFamily="49" charset="-122"/>
                <a:ea typeface="楷体" pitchFamily="49" charset="-122"/>
              </a:rPr>
              <a:t>    还有些人家，在屋</a:t>
            </a:r>
            <a:r>
              <a:rPr lang="zh-CN" altLang="en-US" sz="3200" b="1" kern="800" smtClean="0">
                <a:latin typeface="楷体" pitchFamily="49" charset="-122"/>
                <a:ea typeface="楷体" pitchFamily="49" charset="-122"/>
              </a:rPr>
              <a:t>后种几十</a:t>
            </a:r>
            <a:r>
              <a:rPr lang="zh-CN" altLang="en-US" sz="3200" b="1" kern="800">
                <a:latin typeface="楷体" pitchFamily="49" charset="-122"/>
                <a:ea typeface="楷体" pitchFamily="49" charset="-122"/>
              </a:rPr>
              <a:t>枝</a:t>
            </a:r>
            <a:r>
              <a:rPr lang="zh-CN" altLang="en-US" sz="3200" b="1" kern="800" dirty="0" smtClean="0">
                <a:latin typeface="楷体" pitchFamily="49" charset="-122"/>
                <a:ea typeface="楷体" pitchFamily="49" charset="-122"/>
              </a:rPr>
              <a:t>竹，绿的叶，青的竿，投下一片浓浓的绿荫。</a:t>
            </a:r>
            <a:endParaRPr lang="zh-CN" altLang="en-US" sz="3200" b="1" u="sng" kern="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220072" y="627534"/>
            <a:ext cx="2535193" cy="64633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22225">
            <a:prstDash val="sysDot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tx1"/>
                </a:solidFill>
                <a:effectLst>
                  <a:glow rad="101600">
                    <a:schemeClr val="bg1">
                      <a:alpha val="40000"/>
                    </a:schemeClr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绿竹成荫图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726843"/>
            <a:ext cx="4352925" cy="2924175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2" name="椭圆 11"/>
          <p:cNvSpPr/>
          <p:nvPr/>
        </p:nvSpPr>
        <p:spPr>
          <a:xfrm>
            <a:off x="369884" y="2499742"/>
            <a:ext cx="817740" cy="576064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2775537" y="2499742"/>
            <a:ext cx="504056" cy="576064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2771800" y="2499742"/>
            <a:ext cx="507793" cy="576064"/>
          </a:xfrm>
          <a:prstGeom prst="ellipse">
            <a:avLst/>
          </a:prstGeom>
          <a:noFill/>
          <a:ln>
            <a:solidFill>
              <a:srgbClr val="0000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2377625" y="4011910"/>
            <a:ext cx="898231" cy="504056"/>
          </a:xfrm>
          <a:prstGeom prst="ellipse">
            <a:avLst/>
          </a:prstGeom>
          <a:noFill/>
          <a:ln>
            <a:solidFill>
              <a:srgbClr val="0000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3950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 animBg="1"/>
      <p:bldP spid="12" grpId="0" animBg="1"/>
      <p:bldP spid="12" grpId="1" animBg="1"/>
      <p:bldP spid="13" grpId="0" animBg="1"/>
      <p:bldP spid="13" grpId="1" animBg="1"/>
      <p:bldP spid="15" grpId="0" animBg="1"/>
      <p:bldP spid="1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5010449" y="483518"/>
            <a:ext cx="2801911" cy="64633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22225">
            <a:prstDash val="sysDot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tx1"/>
                </a:solidFill>
                <a:effectLst>
                  <a:glow rad="101600">
                    <a:schemeClr val="bg1">
                      <a:alpha val="40000"/>
                    </a:schemeClr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春笋探头图</a:t>
            </a:r>
          </a:p>
        </p:txBody>
      </p:sp>
      <p:sp>
        <p:nvSpPr>
          <p:cNvPr id="6" name="矩形 5"/>
          <p:cNvSpPr/>
          <p:nvPr/>
        </p:nvSpPr>
        <p:spPr>
          <a:xfrm>
            <a:off x="1763688" y="483518"/>
            <a:ext cx="2656839" cy="6463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tx1"/>
                </a:solidFill>
                <a:effectLst>
                  <a:glow rad="101600">
                    <a:schemeClr val="bg1">
                      <a:alpha val="40000"/>
                    </a:schemeClr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屋</a:t>
            </a:r>
            <a:r>
              <a:rPr lang="zh-CN" altLang="en-US" sz="3600" b="1" dirty="0" smtClean="0">
                <a:solidFill>
                  <a:schemeClr val="tx1"/>
                </a:solidFill>
                <a:effectLst>
                  <a:glow rad="101600">
                    <a:schemeClr val="bg1">
                      <a:alpha val="40000"/>
                    </a:schemeClr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后春笋图</a:t>
            </a:r>
            <a:endParaRPr lang="zh-CN" altLang="en-US" sz="3600" b="1" dirty="0">
              <a:solidFill>
                <a:schemeClr val="tx1"/>
              </a:solidFill>
              <a:effectLst>
                <a:glow rad="101600">
                  <a:schemeClr val="bg1">
                    <a:alpha val="40000"/>
                  </a:schemeClr>
                </a:glo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51520" y="1563638"/>
            <a:ext cx="4248472" cy="29315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3200" b="1" spc="-50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    几</a:t>
            </a:r>
            <a:r>
              <a:rPr lang="zh-CN" altLang="en-US" sz="3200" b="1" spc="-50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场春雨过后，到那里走走，你常常会看见许多鲜嫩的笋，成群地从土里探出头来。</a:t>
            </a:r>
            <a:endParaRPr lang="zh-CN" altLang="en-US" sz="3200" b="1" u="sng" spc="-5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563638"/>
            <a:ext cx="4221409" cy="3054871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9" name="椭圆 8"/>
          <p:cNvSpPr/>
          <p:nvPr/>
        </p:nvSpPr>
        <p:spPr>
          <a:xfrm>
            <a:off x="323528" y="2427734"/>
            <a:ext cx="817740" cy="576064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2771800" y="3219822"/>
            <a:ext cx="504056" cy="504056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2771800" y="3219822"/>
            <a:ext cx="507793" cy="504056"/>
          </a:xfrm>
          <a:prstGeom prst="ellipse">
            <a:avLst/>
          </a:prstGeom>
          <a:noFill/>
          <a:ln>
            <a:solidFill>
              <a:srgbClr val="0000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926640" y="3939902"/>
            <a:ext cx="1349216" cy="504056"/>
          </a:xfrm>
          <a:prstGeom prst="ellipse">
            <a:avLst/>
          </a:prstGeom>
          <a:noFill/>
          <a:ln>
            <a:solidFill>
              <a:srgbClr val="0000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8145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6" grpId="0" animBg="1"/>
      <p:bldP spid="9" grpId="0" animBg="1"/>
      <p:bldP spid="9" grpId="1" animBg="1"/>
      <p:bldP spid="12" grpId="0" animBg="1"/>
      <p:bldP spid="12" grpId="1" animBg="1"/>
      <p:bldP spid="13" grpId="0" animBg="1"/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67544" y="701283"/>
            <a:ext cx="2520280" cy="6463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tx1"/>
                </a:solidFill>
                <a:effectLst>
                  <a:glow rad="101600">
                    <a:schemeClr val="bg1">
                      <a:alpha val="40000"/>
                    </a:schemeClr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林中鸡群图</a:t>
            </a:r>
          </a:p>
        </p:txBody>
      </p:sp>
      <p:sp>
        <p:nvSpPr>
          <p:cNvPr id="11" name="矩形 10"/>
          <p:cNvSpPr/>
          <p:nvPr/>
        </p:nvSpPr>
        <p:spPr>
          <a:xfrm>
            <a:off x="5874545" y="701283"/>
            <a:ext cx="2657895" cy="64633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22225">
            <a:prstDash val="sysDot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tx1"/>
                </a:solidFill>
                <a:effectLst>
                  <a:glow rad="101600">
                    <a:schemeClr val="bg1">
                      <a:alpha val="40000"/>
                    </a:schemeClr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鸡鸭觅食图</a:t>
            </a:r>
          </a:p>
        </p:txBody>
      </p:sp>
      <p:sp>
        <p:nvSpPr>
          <p:cNvPr id="9" name="矩形 8"/>
          <p:cNvSpPr/>
          <p:nvPr/>
        </p:nvSpPr>
        <p:spPr>
          <a:xfrm>
            <a:off x="3138241" y="701283"/>
            <a:ext cx="2585887" cy="6463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tx1"/>
                </a:solidFill>
                <a:effectLst>
                  <a:glow rad="101600">
                    <a:schemeClr val="bg1">
                      <a:alpha val="40000"/>
                    </a:schemeClr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河中戏鸭图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59" y="1707654"/>
            <a:ext cx="4478041" cy="3384376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707654"/>
            <a:ext cx="4257695" cy="3384376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2074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1510794"/>
            <a:ext cx="4464495" cy="3581236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58929" y="1510794"/>
            <a:ext cx="4313063" cy="3581236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矩形 7"/>
          <p:cNvSpPr/>
          <p:nvPr/>
        </p:nvSpPr>
        <p:spPr>
          <a:xfrm>
            <a:off x="186929" y="627534"/>
            <a:ext cx="2080815" cy="53860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2900" b="1" dirty="0">
                <a:solidFill>
                  <a:schemeClr val="tx1"/>
                </a:solidFill>
                <a:effectLst>
                  <a:glow rad="101600">
                    <a:schemeClr val="bg1">
                      <a:alpha val="40000"/>
                    </a:schemeClr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屋前晚餐图</a:t>
            </a:r>
          </a:p>
        </p:txBody>
      </p:sp>
      <p:sp>
        <p:nvSpPr>
          <p:cNvPr id="9" name="矩形 8"/>
          <p:cNvSpPr/>
          <p:nvPr/>
        </p:nvSpPr>
        <p:spPr>
          <a:xfrm>
            <a:off x="6948264" y="627534"/>
            <a:ext cx="2080815" cy="53860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22225">
            <a:prstDash val="sysDot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/>
                </a:solidFill>
                <a:effectLst>
                  <a:glow rad="101600">
                    <a:schemeClr val="bg1">
                      <a:alpha val="40000"/>
                    </a:schemeClr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香甜美梦图</a:t>
            </a:r>
          </a:p>
        </p:txBody>
      </p:sp>
      <p:sp>
        <p:nvSpPr>
          <p:cNvPr id="10" name="矩形 9"/>
          <p:cNvSpPr/>
          <p:nvPr/>
        </p:nvSpPr>
        <p:spPr>
          <a:xfrm>
            <a:off x="4801842" y="627534"/>
            <a:ext cx="2080815" cy="53860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2900" b="1" dirty="0">
                <a:solidFill>
                  <a:schemeClr val="tx1"/>
                </a:solidFill>
                <a:effectLst>
                  <a:glow rad="101600">
                    <a:schemeClr val="bg1">
                      <a:alpha val="40000"/>
                    </a:schemeClr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月下睡梦图</a:t>
            </a:r>
          </a:p>
        </p:txBody>
      </p:sp>
      <p:sp>
        <p:nvSpPr>
          <p:cNvPr id="11" name="矩形 10"/>
          <p:cNvSpPr/>
          <p:nvPr/>
        </p:nvSpPr>
        <p:spPr>
          <a:xfrm>
            <a:off x="2339752" y="627534"/>
            <a:ext cx="2080815" cy="5232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22225">
            <a:prstDash val="sysDot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/>
                </a:solidFill>
                <a:effectLst>
                  <a:glow rad="101600">
                    <a:schemeClr val="bg1">
                      <a:alpha val="40000"/>
                    </a:schemeClr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摆桌吃饭图</a:t>
            </a:r>
          </a:p>
        </p:txBody>
      </p:sp>
    </p:spTree>
    <p:extLst>
      <p:ext uri="{BB962C8B-B14F-4D97-AF65-F5344CB8AC3E}">
        <p14:creationId xmlns:p14="http://schemas.microsoft.com/office/powerpoint/2010/main" val="479352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7911" y="-16320"/>
            <a:ext cx="9211911" cy="5184264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0" y="134511"/>
            <a:ext cx="3419872" cy="307777"/>
            <a:chOff x="-36512" y="134511"/>
            <a:chExt cx="2771800" cy="307777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xmlns="" id="{CD184A55-3423-F349-98B8-52F211EB9433}"/>
                </a:ext>
              </a:extLst>
            </p:cNvPr>
            <p:cNvSpPr/>
            <p:nvPr/>
          </p:nvSpPr>
          <p:spPr>
            <a:xfrm flipH="1">
              <a:off x="-36512" y="159510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" name="文本框 1">
              <a:extLst>
                <a:ext uri="{FF2B5EF4-FFF2-40B4-BE49-F238E27FC236}">
                  <a16:creationId xmlns:a16="http://schemas.microsoft.com/office/drawing/2014/main" xmlns="" id="{06E88223-4167-0746-8818-C83637374A72}"/>
                </a:ext>
              </a:extLst>
            </p:cNvPr>
            <p:cNvSpPr txBox="1"/>
            <p:nvPr/>
          </p:nvSpPr>
          <p:spPr>
            <a:xfrm>
              <a:off x="46018" y="134511"/>
              <a:ext cx="153205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 smtClean="0">
                  <a:latin typeface="黑体" pitchFamily="49" charset="-122"/>
                  <a:ea typeface="黑体" pitchFamily="49" charset="-122"/>
                </a:rPr>
                <a:t> 语文  四年级  </a:t>
              </a:r>
              <a:r>
                <a:rPr kumimoji="1" lang="zh-CN" altLang="en-US" dirty="0">
                  <a:latin typeface="黑体" pitchFamily="49" charset="-122"/>
                  <a:ea typeface="黑体" pitchFamily="49" charset="-122"/>
                </a:rPr>
                <a:t>下</a:t>
              </a:r>
              <a:r>
                <a:rPr kumimoji="1" lang="zh-CN" altLang="en-US" dirty="0" smtClean="0">
                  <a:latin typeface="黑体" pitchFamily="49" charset="-122"/>
                  <a:ea typeface="黑体" pitchFamily="49" charset="-122"/>
                </a:rPr>
                <a:t>册</a:t>
              </a:r>
              <a:endParaRPr kumimoji="1" lang="zh-CN" altLang="en-US" dirty="0"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17" name="TextBox 48"/>
          <p:cNvSpPr txBox="1"/>
          <p:nvPr/>
        </p:nvSpPr>
        <p:spPr>
          <a:xfrm>
            <a:off x="1403648" y="1055370"/>
            <a:ext cx="6310760" cy="1300356"/>
          </a:xfrm>
          <a:prstGeom prst="rect">
            <a:avLst/>
          </a:prstGeom>
          <a:solidFill>
            <a:schemeClr val="bg1">
              <a:alpha val="68000"/>
            </a:schemeClr>
          </a:solidFill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80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</a:rPr>
              <a:t> 2 </a:t>
            </a:r>
            <a:r>
              <a:rPr lang="zh-CN" altLang="en-US" sz="8000" b="1" spc="38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</a:rPr>
              <a:t>乡下人家 </a:t>
            </a:r>
            <a:endParaRPr lang="zh-CN" altLang="en-US" sz="8000" b="1" spc="38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525CFD39-A22E-C348-BCD9-F21C6C36FFD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2897" y="4166662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212572B1-64F1-6842-92BD-8700995A312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2897" y="4558640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文本框 15">
            <a:hlinkClick r:id="rId5" action="ppaction://hlinksldjump"/>
            <a:extLst>
              <a:ext uri="{FF2B5EF4-FFF2-40B4-BE49-F238E27FC236}">
                <a16:creationId xmlns:a16="http://schemas.microsoft.com/office/drawing/2014/main" xmlns="" id="{F8F78E23-50A4-DE4E-802E-429241B99C9C}"/>
              </a:ext>
            </a:extLst>
          </p:cNvPr>
          <p:cNvSpPr txBox="1"/>
          <p:nvPr/>
        </p:nvSpPr>
        <p:spPr>
          <a:xfrm>
            <a:off x="7275010" y="4155926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第一课时</a:t>
            </a:r>
          </a:p>
        </p:txBody>
      </p:sp>
      <p:sp>
        <p:nvSpPr>
          <p:cNvPr id="11" name="文本框 14">
            <a:hlinkClick r:id="rId6" action="ppaction://hlinksldjump"/>
            <a:extLst>
              <a:ext uri="{FF2B5EF4-FFF2-40B4-BE49-F238E27FC236}">
                <a16:creationId xmlns:a16="http://schemas.microsoft.com/office/drawing/2014/main" xmlns="" id="{DE258695-61B7-0946-83FB-8DFACD6C2F8C}"/>
              </a:ext>
            </a:extLst>
          </p:cNvPr>
          <p:cNvSpPr txBox="1"/>
          <p:nvPr/>
        </p:nvSpPr>
        <p:spPr>
          <a:xfrm>
            <a:off x="7275010" y="4547904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第二课时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11560" y="555526"/>
            <a:ext cx="8208912" cy="127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    理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清画面后，让我们用方位词和时间词来概括课文内容吧</a:t>
            </a:r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！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5576" y="1707654"/>
            <a:ext cx="777686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乡下人家，屋前</a:t>
            </a:r>
            <a:r>
              <a:rPr lang="zh-CN" altLang="en-US" sz="32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，门前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，房前屋后</a:t>
            </a:r>
            <a:r>
              <a:rPr lang="zh-CN" altLang="en-US" sz="32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2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，夏天傍晚，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人们在屋前</a:t>
            </a:r>
            <a:r>
              <a:rPr lang="zh-CN" altLang="en-US" sz="32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秋天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2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539647" y="1779662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瓜藤攀架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899592" y="2491031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鲜花开放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88024" y="2563039"/>
            <a:ext cx="22445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绿竹春笋长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827584" y="3270344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群鸡觅食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059832" y="3283119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鸭群戏水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915816" y="4003199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摆桌吃饭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267839" y="4003199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月夜入梦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8130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6"/>
          <p:cNvSpPr txBox="1"/>
          <p:nvPr/>
        </p:nvSpPr>
        <p:spPr>
          <a:xfrm>
            <a:off x="683568" y="555526"/>
            <a:ext cx="7920880" cy="1212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smtClean="0">
                <a:latin typeface="黑体" pitchFamily="49" charset="-122"/>
                <a:ea typeface="黑体" pitchFamily="49" charset="-122"/>
              </a:rPr>
              <a:t>    了解</a:t>
            </a:r>
            <a:r>
              <a:rPr lang="zh-CN" altLang="en-US" sz="2800">
                <a:latin typeface="黑体" pitchFamily="49" charset="-122"/>
                <a:ea typeface="黑体" pitchFamily="49" charset="-122"/>
              </a:rPr>
              <a:t>了课文内容后，文中的乡下人家给你留下了怎样的印象呢</a:t>
            </a:r>
            <a:r>
              <a:rPr lang="en-US" altLang="zh-CN" sz="2800">
                <a:latin typeface="黑体" pitchFamily="49" charset="-122"/>
                <a:ea typeface="黑体" pitchFamily="49" charset="-122"/>
              </a:rPr>
              <a:t>?</a:t>
            </a:r>
            <a:r>
              <a:rPr lang="zh-CN" altLang="en-US" sz="2800">
                <a:latin typeface="黑体" pitchFamily="49" charset="-122"/>
                <a:ea typeface="黑体" pitchFamily="49" charset="-122"/>
              </a:rPr>
              <a:t>请你用文中的一句话来说说吧</a:t>
            </a:r>
            <a:r>
              <a:rPr lang="zh-CN" altLang="en-US" sz="2800" smtClean="0">
                <a:latin typeface="黑体" pitchFamily="49" charset="-122"/>
                <a:ea typeface="黑体" pitchFamily="49" charset="-122"/>
              </a:rPr>
              <a:t>！</a:t>
            </a:r>
            <a:endParaRPr lang="zh-CN" altLang="en-US" sz="280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5026" y="1779662"/>
            <a:ext cx="7889422" cy="16491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spc="-7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600" b="1" spc="-70" dirty="0" smtClean="0">
                <a:latin typeface="楷体" pitchFamily="49" charset="-122"/>
                <a:ea typeface="楷体" pitchFamily="49" charset="-122"/>
              </a:rPr>
              <a:t>乡下人家，不论什么时候，不论什么季节，都有一道独特、迷人的风景。</a:t>
            </a:r>
            <a:endParaRPr lang="zh-CN" altLang="en-US" sz="3600" b="1" spc="-70" dirty="0"/>
          </a:p>
        </p:txBody>
      </p:sp>
      <p:grpSp>
        <p:nvGrpSpPr>
          <p:cNvPr id="6" name="组合 5"/>
          <p:cNvGrpSpPr/>
          <p:nvPr/>
        </p:nvGrpSpPr>
        <p:grpSpPr>
          <a:xfrm>
            <a:off x="1835696" y="3651870"/>
            <a:ext cx="5904656" cy="843558"/>
            <a:chOff x="441723" y="3579862"/>
            <a:chExt cx="5904656" cy="84355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1723" y="3579862"/>
              <a:ext cx="5904656" cy="843558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987841" y="3740031"/>
              <a:ext cx="523412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中心句，总结全文</a:t>
              </a:r>
              <a:r>
                <a:rPr lang="en-US" altLang="zh-CN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——</a:t>
              </a:r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分总结构</a:t>
              </a:r>
              <a:endPara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64020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267744" y="1185422"/>
            <a:ext cx="6480720" cy="29315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3200" b="1" kern="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kern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课文</a:t>
            </a:r>
            <a:r>
              <a:rPr lang="zh-CN" altLang="en-US" sz="3200" b="1" kern="0" dirty="0">
                <a:latin typeface="黑体" panose="02010609060101010101" pitchFamily="49" charset="-122"/>
                <a:ea typeface="黑体" panose="02010609060101010101" pitchFamily="49" charset="-122"/>
              </a:rPr>
              <a:t>描写了这么多美丽的景色，你对哪一处景致最感兴趣？让</a:t>
            </a:r>
            <a:r>
              <a:rPr lang="zh-CN" altLang="en-US" sz="3200" b="1" kern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我们读一读课文第</a:t>
            </a:r>
            <a:r>
              <a:rPr lang="en-US" altLang="zh-CN" sz="3200" b="1" kern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b="1" kern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自然段</a:t>
            </a:r>
            <a:r>
              <a:rPr lang="zh-CN" altLang="en-US" sz="3200" b="1" kern="0" dirty="0">
                <a:latin typeface="黑体" panose="02010609060101010101" pitchFamily="49" charset="-122"/>
                <a:ea typeface="黑体" panose="02010609060101010101" pitchFamily="49" charset="-122"/>
              </a:rPr>
              <a:t>，交流这段话中的景色</a:t>
            </a:r>
            <a:r>
              <a:rPr lang="zh-CN" altLang="en-US" sz="3200" b="1" kern="0">
                <a:latin typeface="黑体" panose="02010609060101010101" pitchFamily="49" charset="-122"/>
                <a:ea typeface="黑体" panose="02010609060101010101" pitchFamily="49" charset="-122"/>
              </a:rPr>
              <a:t>吧</a:t>
            </a:r>
            <a:r>
              <a:rPr lang="zh-CN" altLang="en-US" sz="3200" b="1" kern="0" smtClean="0">
                <a:latin typeface="黑体" panose="02010609060101010101" pitchFamily="49" charset="-122"/>
                <a:ea typeface="黑体" panose="02010609060101010101" pitchFamily="49" charset="-122"/>
              </a:rPr>
              <a:t>！</a:t>
            </a:r>
            <a:r>
              <a:rPr lang="zh-CN" altLang="en-US" sz="2400" b="1" ker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（课后第</a:t>
            </a:r>
            <a:r>
              <a:rPr lang="en-US" altLang="zh-CN" sz="2400" b="1" ker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400" b="1" ker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r>
              <a:rPr lang="zh-CN" altLang="en-US" sz="2400" b="1" kern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2400" b="1" kern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C061C24E-8F5B-344B-B0B0-700FB18A08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624" y="1567429"/>
            <a:ext cx="1808705" cy="2592002"/>
          </a:xfrm>
          <a:prstGeom prst="rect">
            <a:avLst/>
          </a:prstGeom>
        </p:spPr>
      </p:pic>
      <p:sp>
        <p:nvSpPr>
          <p:cNvPr id="5" name="文本框 14">
            <a:extLst>
              <a:ext uri="{FF2B5EF4-FFF2-40B4-BE49-F238E27FC236}">
                <a16:creationId xmlns:a16="http://schemas.microsoft.com/office/drawing/2014/main" xmlns="" id="{5484379D-3776-7748-BF08-F82CF795CA5C}"/>
              </a:ext>
            </a:extLst>
          </p:cNvPr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互动课堂</a:t>
            </a:r>
            <a:endParaRPr lang="zh-CN" altLang="en-US" sz="3200" b="1" dirty="0">
              <a:solidFill>
                <a:srgbClr val="875000"/>
              </a:solidFill>
              <a:latin typeface="YouYuan" panose="02010509060101010101" pitchFamily="49" charset="-122"/>
              <a:ea typeface="YouYuan" panose="02010509060101010101" pitchFamily="49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0E56DA78-629F-0143-BFBE-341A78A97E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194" y="464186"/>
            <a:ext cx="366861" cy="456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5420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云形标注 10"/>
          <p:cNvSpPr/>
          <p:nvPr/>
        </p:nvSpPr>
        <p:spPr>
          <a:xfrm>
            <a:off x="3239852" y="3420880"/>
            <a:ext cx="4104456" cy="1671150"/>
          </a:xfrm>
          <a:prstGeom prst="cloudCallout">
            <a:avLst>
              <a:gd name="adj1" fmla="val -52459"/>
              <a:gd name="adj2" fmla="val -50338"/>
            </a:avLst>
          </a:prstGeom>
          <a:solidFill>
            <a:srgbClr val="00B050">
              <a:alpha val="15000"/>
            </a:srgbClr>
          </a:solidFill>
          <a:ln>
            <a:solidFill>
              <a:srgbClr val="53B948">
                <a:alpha val="55000"/>
              </a:srgbClr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400"/>
            <a:r>
              <a:rPr lang="zh-CN" altLang="en-US" sz="3200" b="1" dirty="0">
                <a:latin typeface="宋体" pitchFamily="2" charset="-122"/>
                <a:ea typeface="宋体" pitchFamily="2" charset="-122"/>
              </a:rPr>
              <a:t>    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11560" y="1179205"/>
            <a:ext cx="7848872" cy="2788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乡下人家总爱在屋前搭一瓜架，或种南瓜，或种丝瓜，让那些瓜藤攀上棚架，爬上屋檐。当花儿落了的时候，藤上便结出了青的、红的瓜，它们一个个挂在房前，衬着那长长的藤，绿绿的叶。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4499992" y="1779661"/>
            <a:ext cx="432048" cy="504057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6444208" y="1779661"/>
            <a:ext cx="432048" cy="504057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1835696" y="2355725"/>
            <a:ext cx="432048" cy="504057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5292080" y="2283717"/>
            <a:ext cx="432048" cy="504057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3347864" y="2859782"/>
            <a:ext cx="432048" cy="504057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347864" y="411510"/>
            <a:ext cx="2736304" cy="6463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tx1"/>
                </a:solidFill>
                <a:effectLst>
                  <a:glow rad="101600">
                    <a:schemeClr val="bg1">
                      <a:alpha val="40000"/>
                    </a:schemeClr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屋前瓜架图</a:t>
            </a:r>
          </a:p>
        </p:txBody>
      </p:sp>
      <p:sp>
        <p:nvSpPr>
          <p:cNvPr id="8" name="矩形 7"/>
          <p:cNvSpPr/>
          <p:nvPr/>
        </p:nvSpPr>
        <p:spPr>
          <a:xfrm>
            <a:off x="3779912" y="3507854"/>
            <a:ext cx="317933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2800" b="1" dirty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瓜藤这处静物描写为什么用这么多表示动作的词呢？</a:t>
            </a:r>
          </a:p>
        </p:txBody>
      </p:sp>
    </p:spTree>
    <p:extLst>
      <p:ext uri="{BB962C8B-B14F-4D97-AF65-F5344CB8AC3E}">
        <p14:creationId xmlns:p14="http://schemas.microsoft.com/office/powerpoint/2010/main" val="3768130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511724" y="680378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花儿落了</a:t>
            </a:r>
            <a:endParaRPr lang="zh-CN" altLang="en-US" sz="1200" dirty="0"/>
          </a:p>
        </p:txBody>
      </p:sp>
      <p:sp>
        <p:nvSpPr>
          <p:cNvPr id="2" name="文本框 1"/>
          <p:cNvSpPr txBox="1"/>
          <p:nvPr/>
        </p:nvSpPr>
        <p:spPr>
          <a:xfrm>
            <a:off x="827584" y="4208770"/>
            <a:ext cx="7565726" cy="523220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olid"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zh-CN" altLang="en-US" dirty="0"/>
              <a:t>静中有动，把景物写活，写出了生气和活力。</a:t>
            </a:r>
          </a:p>
        </p:txBody>
      </p:sp>
      <p:sp>
        <p:nvSpPr>
          <p:cNvPr id="4" name="文本框 1"/>
          <p:cNvSpPr txBox="1"/>
          <p:nvPr/>
        </p:nvSpPr>
        <p:spPr>
          <a:xfrm>
            <a:off x="114038" y="657616"/>
            <a:ext cx="34498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攀上棚架，爬上屋檐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979712" y="735368"/>
            <a:ext cx="360040" cy="420048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79512" y="715169"/>
            <a:ext cx="360040" cy="420048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4303812" y="752386"/>
            <a:ext cx="360040" cy="420048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5220072" y="752386"/>
            <a:ext cx="360040" cy="420048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7184182" y="706092"/>
            <a:ext cx="360040" cy="420048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148064" y="680378"/>
            <a:ext cx="17083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出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了瓜</a:t>
            </a:r>
            <a:endParaRPr lang="zh-CN" altLang="en-US" sz="1200" dirty="0"/>
          </a:p>
        </p:txBody>
      </p:sp>
      <p:sp>
        <p:nvSpPr>
          <p:cNvPr id="12" name="矩形 11"/>
          <p:cNvSpPr/>
          <p:nvPr/>
        </p:nvSpPr>
        <p:spPr>
          <a:xfrm>
            <a:off x="7092280" y="657616"/>
            <a:ext cx="189210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挂在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房前</a:t>
            </a:r>
            <a:endParaRPr lang="zh-CN" altLang="en-US" sz="1200" dirty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23528" y="1353306"/>
            <a:ext cx="2827015" cy="227580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2264" y="1351474"/>
            <a:ext cx="2965960" cy="22776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1745" y="1316287"/>
            <a:ext cx="1656184" cy="231641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右箭头 12"/>
          <p:cNvSpPr/>
          <p:nvPr/>
        </p:nvSpPr>
        <p:spPr>
          <a:xfrm>
            <a:off x="3275856" y="2116940"/>
            <a:ext cx="346408" cy="374267"/>
          </a:xfrm>
          <a:prstGeom prst="rightArrow">
            <a:avLst/>
          </a:prstGeom>
          <a:ln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右箭头 19"/>
          <p:cNvSpPr/>
          <p:nvPr/>
        </p:nvSpPr>
        <p:spPr>
          <a:xfrm>
            <a:off x="6702811" y="2102713"/>
            <a:ext cx="346408" cy="374267"/>
          </a:xfrm>
          <a:prstGeom prst="rightArrow">
            <a:avLst/>
          </a:prstGeom>
          <a:ln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938238" y="3632706"/>
            <a:ext cx="300191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瓜藤生长的过程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22853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" grpId="0" animBg="1"/>
      <p:bldP spid="7" grpId="0" animBg="1"/>
      <p:bldP spid="8" grpId="0" animBg="1"/>
      <p:bldP spid="9" grpId="0" animBg="1"/>
      <p:bldP spid="11" grpId="0"/>
      <p:bldP spid="12" grpId="0"/>
      <p:bldP spid="13" grpId="0" animBg="1"/>
      <p:bldP spid="20" grpId="0" animBg="1"/>
      <p:bldP spid="1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3"/>
          <p:cNvSpPr txBox="1"/>
          <p:nvPr/>
        </p:nvSpPr>
        <p:spPr>
          <a:xfrm>
            <a:off x="630407" y="689957"/>
            <a:ext cx="7992887" cy="2169825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    青、红的瓜，碧绿的藤和叶，构成了一道别有风趣的装饰，比那高楼门前蹲着一对石狮子或是竖着两根大旗杆，可爱多了。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7"/>
          <p:cNvSpPr txBox="1"/>
          <p:nvPr/>
        </p:nvSpPr>
        <p:spPr>
          <a:xfrm>
            <a:off x="755576" y="3130971"/>
            <a:ext cx="799288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smtClean="0">
                <a:latin typeface="黑体" panose="02010609060101010101" pitchFamily="49" charset="-122"/>
                <a:ea typeface="黑体" panose="02010609060101010101" pitchFamily="49" charset="-122"/>
              </a:rPr>
              <a:t>    作者</a:t>
            </a:r>
            <a:r>
              <a:rPr lang="zh-CN" altLang="en-US" sz="3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为什么会认为瓜架比石狮子、</a:t>
            </a:r>
            <a:r>
              <a:rPr lang="zh-CN" altLang="en-US" sz="3000" b="1" smtClean="0">
                <a:latin typeface="黑体" panose="02010609060101010101" pitchFamily="49" charset="-122"/>
                <a:ea typeface="黑体" panose="02010609060101010101" pitchFamily="49" charset="-122"/>
              </a:rPr>
              <a:t>旗杆“可爱”</a:t>
            </a:r>
            <a:r>
              <a:rPr lang="zh-CN" altLang="en-US" sz="3000" b="1">
                <a:latin typeface="黑体" panose="02010609060101010101" pitchFamily="49" charset="-122"/>
                <a:ea typeface="黑体" panose="02010609060101010101" pitchFamily="49" charset="-122"/>
              </a:rPr>
              <a:t>多了呢</a:t>
            </a:r>
            <a:r>
              <a:rPr lang="zh-CN" altLang="en-US" sz="3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5964714" y="2336742"/>
            <a:ext cx="839534" cy="504056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202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01" r="5782"/>
          <a:stretch/>
        </p:blipFill>
        <p:spPr>
          <a:xfrm>
            <a:off x="251520" y="1402409"/>
            <a:ext cx="4352497" cy="2606164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8" name="文本框 17"/>
          <p:cNvSpPr txBox="1"/>
          <p:nvPr/>
        </p:nvSpPr>
        <p:spPr>
          <a:xfrm>
            <a:off x="179512" y="536362"/>
            <a:ext cx="907011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如果你是来访的客人，你会怎样评价以下两种画面？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402409"/>
            <a:ext cx="3969371" cy="2606164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9" name="椭圆 18"/>
          <p:cNvSpPr/>
          <p:nvPr/>
        </p:nvSpPr>
        <p:spPr bwMode="auto">
          <a:xfrm>
            <a:off x="5364088" y="1347614"/>
            <a:ext cx="3168352" cy="528232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effectLst>
                  <a:glow rad="63500">
                    <a:schemeClr val="bg1"/>
                  </a:glow>
                </a:effectLst>
                <a:latin typeface="黑体" pitchFamily="49" charset="-122"/>
                <a:ea typeface="黑体" pitchFamily="49" charset="-122"/>
              </a:rPr>
              <a:t>喜爱与赞美</a:t>
            </a:r>
            <a:endParaRPr lang="zh-CN" altLang="en-US" sz="3200" dirty="0">
              <a:solidFill>
                <a:schemeClr val="tx1"/>
              </a:solidFill>
              <a:effectLst>
                <a:glow rad="63500">
                  <a:schemeClr val="bg1"/>
                </a:glow>
              </a:effectLst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83568" y="4155926"/>
            <a:ext cx="3096344" cy="646331"/>
          </a:xfrm>
          <a:prstGeom prst="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16200000" scaled="1"/>
            <a:tileRect/>
          </a:gra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4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sz="3600" dirty="0" smtClean="0"/>
              <a:t>威严，单调</a:t>
            </a:r>
            <a:endParaRPr lang="zh-CN" altLang="en-US" sz="3600" dirty="0"/>
          </a:p>
        </p:txBody>
      </p:sp>
      <p:sp>
        <p:nvSpPr>
          <p:cNvPr id="7" name="文本框 5"/>
          <p:cNvSpPr txBox="1"/>
          <p:nvPr/>
        </p:nvSpPr>
        <p:spPr>
          <a:xfrm>
            <a:off x="6012160" y="4155926"/>
            <a:ext cx="1368152" cy="646331"/>
          </a:xfrm>
          <a:prstGeom prst="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16200000" scaled="1"/>
            <a:tileRect/>
          </a:gra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4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sz="3600" smtClean="0"/>
              <a:t>可爱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4131203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3"/>
          <p:cNvSpPr txBox="1"/>
          <p:nvPr/>
        </p:nvSpPr>
        <p:spPr>
          <a:xfrm>
            <a:off x="718216" y="1203598"/>
            <a:ext cx="7814224" cy="1034707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这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幅画面是不是很美呢？快来伴着音乐，带着对这幅美景的喜爱之情朗读一下吧！</a:t>
            </a:r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11510"/>
            <a:ext cx="850943" cy="697101"/>
          </a:xfrm>
          <a:prstGeom prst="rect">
            <a:avLst/>
          </a:prstGeom>
        </p:spPr>
      </p:pic>
      <p:sp>
        <p:nvSpPr>
          <p:cNvPr id="4" name="文本框 10">
            <a:extLst>
              <a:ext uri="{FF2B5EF4-FFF2-40B4-BE49-F238E27FC236}">
                <a16:creationId xmlns:a16="http://schemas.microsoft.com/office/drawing/2014/main" xmlns="" id="{EB1CD407-1289-E64D-B770-EE2BC86550F5}"/>
              </a:ext>
            </a:extLst>
          </p:cNvPr>
          <p:cNvSpPr txBox="1"/>
          <p:nvPr/>
        </p:nvSpPr>
        <p:spPr>
          <a:xfrm>
            <a:off x="1295465" y="555526"/>
            <a:ext cx="1692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朗读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指导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3"/>
          <p:cNvSpPr txBox="1"/>
          <p:nvPr/>
        </p:nvSpPr>
        <p:spPr>
          <a:xfrm>
            <a:off x="729341" y="2355726"/>
            <a:ext cx="8019123" cy="1763560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    青、红的瓜，碧绿的藤和叶，构成了一道别有风趣的装饰，比那高楼门前蹲着一对石狮子或是竖着两根大旗杆，可爱多了。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朗读配乐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117288" y="4194398"/>
            <a:ext cx="609600" cy="609600"/>
          </a:xfrm>
          <a:prstGeom prst="rect">
            <a:avLst/>
          </a:prstGeom>
        </p:spPr>
      </p:pic>
      <p:sp>
        <p:nvSpPr>
          <p:cNvPr id="9" name="文本框 3"/>
          <p:cNvSpPr txBox="1"/>
          <p:nvPr/>
        </p:nvSpPr>
        <p:spPr>
          <a:xfrm>
            <a:off x="4283968" y="4242974"/>
            <a:ext cx="1656183" cy="517642"/>
          </a:xfrm>
          <a:prstGeom prst="rect">
            <a:avLst/>
          </a:prstGeom>
          <a:solidFill>
            <a:srgbClr val="9BBB59"/>
          </a:solidFill>
          <a:ln w="38100" cap="flat" cmpd="sng" algn="ctr">
            <a:solidFill>
              <a:sysClr val="window" lastClr="FFFFFF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square" lIns="68580" tIns="34290" rIns="68580" bIns="34290" rtlCol="0" anchor="t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伴读音乐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黑体" pitchFamily="49" charset="-122"/>
              <a:ea typeface="黑体" pitchFamily="49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7277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411760" y="1275606"/>
            <a:ext cx="6552728" cy="27180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4000" b="1" kern="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4000" b="1" kern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感受</a:t>
            </a:r>
            <a:r>
              <a:rPr lang="zh-CN" altLang="en-US" sz="4000" b="1" kern="0" dirty="0">
                <a:latin typeface="黑体" panose="02010609060101010101" pitchFamily="49" charset="-122"/>
                <a:ea typeface="黑体" panose="02010609060101010101" pitchFamily="49" charset="-122"/>
              </a:rPr>
              <a:t>完</a:t>
            </a:r>
            <a:r>
              <a:rPr lang="zh-CN" altLang="en-US" sz="4000" b="1" kern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4000" b="1" kern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4000" b="1" kern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自然段的</a:t>
            </a:r>
            <a:r>
              <a:rPr lang="zh-CN" altLang="en-US" sz="4000" b="1" kern="0" dirty="0">
                <a:latin typeface="黑体" panose="02010609060101010101" pitchFamily="49" charset="-122"/>
                <a:ea typeface="黑体" panose="02010609060101010101" pitchFamily="49" charset="-122"/>
              </a:rPr>
              <a:t>美丽景色后，我们再来一起讨论</a:t>
            </a:r>
            <a:r>
              <a:rPr lang="zh-CN" altLang="en-US" sz="4000" b="1" kern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4000" b="1" kern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4000" b="1" kern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自然段的</a:t>
            </a:r>
            <a:r>
              <a:rPr lang="zh-CN" altLang="en-US" sz="4000" b="1" kern="0" dirty="0">
                <a:latin typeface="黑体" panose="02010609060101010101" pitchFamily="49" charset="-122"/>
                <a:ea typeface="黑体" panose="02010609060101010101" pitchFamily="49" charset="-122"/>
              </a:rPr>
              <a:t>景色吧</a:t>
            </a:r>
            <a:r>
              <a:rPr lang="zh-CN" altLang="en-US" sz="4000" b="1" kern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！</a:t>
            </a:r>
            <a:endParaRPr lang="zh-CN" altLang="en-US" sz="4000" b="1" kern="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C061C24E-8F5B-344B-B0B0-700FB18A08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295215"/>
            <a:ext cx="1996796" cy="2861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9619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3"/>
          <p:cNvSpPr txBox="1"/>
          <p:nvPr/>
        </p:nvSpPr>
        <p:spPr>
          <a:xfrm>
            <a:off x="467544" y="1199849"/>
            <a:ext cx="8136904" cy="2693494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3300" b="1" dirty="0" smtClean="0">
                <a:latin typeface="楷体" pitchFamily="49" charset="-122"/>
                <a:ea typeface="楷体" pitchFamily="49" charset="-122"/>
              </a:rPr>
              <a:t>    有些人家，还在门前的场地上种几株花，芍药，凤仙，鸡冠花，大丽菊，它们依着时令，顺序开放，朴素中带着几分华丽，显出一派独特的农家风光。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03848" y="472583"/>
            <a:ext cx="2664296" cy="6463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tx1"/>
                </a:solidFill>
                <a:effectLst>
                  <a:glow rad="101600">
                    <a:schemeClr val="bg1">
                      <a:alpha val="40000"/>
                    </a:schemeClr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门前鲜花图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3527884" y="3147814"/>
            <a:ext cx="3672408" cy="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5580112" y="3219822"/>
            <a:ext cx="3240360" cy="1728192"/>
            <a:chOff x="5580112" y="3219822"/>
            <a:chExt cx="3240360" cy="1728192"/>
          </a:xfrm>
        </p:grpSpPr>
        <p:sp>
          <p:nvSpPr>
            <p:cNvPr id="18" name="云形标注 17"/>
            <p:cNvSpPr/>
            <p:nvPr/>
          </p:nvSpPr>
          <p:spPr>
            <a:xfrm>
              <a:off x="5580112" y="3219822"/>
              <a:ext cx="3240360" cy="1728192"/>
            </a:xfrm>
            <a:prstGeom prst="cloudCallout">
              <a:avLst>
                <a:gd name="adj1" fmla="val -82021"/>
                <a:gd name="adj2" fmla="val -41203"/>
              </a:avLst>
            </a:prstGeom>
            <a:solidFill>
              <a:srgbClr val="00B050">
                <a:alpha val="15000"/>
              </a:srgbClr>
            </a:solidFill>
            <a:ln>
              <a:solidFill>
                <a:srgbClr val="53B948">
                  <a:alpha val="55000"/>
                </a:srgbClr>
              </a:solidFill>
            </a:ln>
            <a:effectLst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914400"/>
              <a:endParaRPr lang="zh-CN" altLang="en-US" sz="3200" b="1" dirty="0"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5868144" y="3291830"/>
              <a:ext cx="2574032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b="1" dirty="0">
                  <a:solidFill>
                    <a:prstClr val="black"/>
                  </a:solidFill>
                  <a:latin typeface="宋体" pitchFamily="2" charset="-122"/>
                  <a:ea typeface="宋体" pitchFamily="2" charset="-122"/>
                </a:rPr>
                <a:t> 为什么用这种看似矛盾的表达呢？</a:t>
              </a:r>
              <a:endParaRPr lang="zh-CN" altLang="en-US" sz="1600" dirty="0"/>
            </a:p>
          </p:txBody>
        </p:sp>
      </p:grpSp>
    </p:spTree>
    <p:extLst>
      <p:ext uri="{BB962C8B-B14F-4D97-AF65-F5344CB8AC3E}">
        <p14:creationId xmlns:p14="http://schemas.microsoft.com/office/powerpoint/2010/main" val="535900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67544" y="1531465"/>
            <a:ext cx="8193446" cy="10402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en-US" altLang="zh-CN" sz="2800" b="1" kern="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1.</a:t>
            </a:r>
            <a:r>
              <a:rPr lang="zh-CN" altLang="en-US" sz="2800" b="1" kern="0" dirty="0" smtClean="0">
                <a:latin typeface="宋体" panose="02010600030101010101" pitchFamily="2" charset="-122"/>
                <a:ea typeface="宋体" panose="02010600030101010101" pitchFamily="2" charset="-122"/>
              </a:rPr>
              <a:t>认识“构、冠”等</a:t>
            </a:r>
            <a:r>
              <a:rPr lang="en-US" altLang="zh-CN" sz="2800" b="1" kern="0" dirty="0" smtClean="0">
                <a:latin typeface="宋体" panose="02010600030101010101" pitchFamily="2" charset="-122"/>
                <a:ea typeface="宋体" panose="02010600030101010101" pitchFamily="2" charset="-122"/>
              </a:rPr>
              <a:t>10</a:t>
            </a:r>
            <a:r>
              <a:rPr lang="zh-CN" altLang="en-US" sz="2800" b="1" kern="0" dirty="0" smtClean="0">
                <a:latin typeface="宋体" panose="02010600030101010101" pitchFamily="2" charset="-122"/>
                <a:ea typeface="宋体" panose="02010600030101010101" pitchFamily="2" charset="-122"/>
              </a:rPr>
              <a:t>个字，会写“构、饰”等</a:t>
            </a:r>
            <a:r>
              <a:rPr lang="en-US" altLang="zh-CN" sz="2800" b="1" kern="0" dirty="0" smtClean="0">
                <a:latin typeface="宋体" panose="02010600030101010101" pitchFamily="2" charset="-122"/>
                <a:ea typeface="宋体" panose="02010600030101010101" pitchFamily="2" charset="-122"/>
              </a:rPr>
              <a:t>15</a:t>
            </a:r>
            <a:r>
              <a:rPr lang="zh-CN" altLang="en-US" sz="2800" b="1" kern="0" dirty="0" smtClean="0">
                <a:latin typeface="宋体" panose="02010600030101010101" pitchFamily="2" charset="-122"/>
                <a:ea typeface="宋体" panose="02010600030101010101" pitchFamily="2" charset="-122"/>
              </a:rPr>
              <a:t>个字，会写“屋檐、构成”等</a:t>
            </a:r>
            <a:r>
              <a:rPr lang="en-US" altLang="zh-CN" sz="2800" b="1" kern="0" dirty="0" smtClean="0">
                <a:latin typeface="宋体" panose="02010600030101010101" pitchFamily="2" charset="-122"/>
                <a:ea typeface="宋体" panose="02010600030101010101" pitchFamily="2" charset="-122"/>
              </a:rPr>
              <a:t>14</a:t>
            </a:r>
            <a:r>
              <a:rPr lang="zh-CN" altLang="en-US" sz="2800" b="1" kern="0" dirty="0" smtClean="0">
                <a:latin typeface="宋体" panose="02010600030101010101" pitchFamily="2" charset="-122"/>
                <a:ea typeface="宋体" panose="02010600030101010101" pitchFamily="2" charset="-122"/>
              </a:rPr>
              <a:t>个词语。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26128" y="929938"/>
            <a:ext cx="2481672" cy="561692"/>
            <a:chOff x="179512" y="411510"/>
            <a:chExt cx="2481672" cy="561692"/>
          </a:xfrm>
        </p:grpSpPr>
        <p:sp>
          <p:nvSpPr>
            <p:cNvPr id="12" name="文本框 14"/>
            <p:cNvSpPr txBox="1"/>
            <p:nvPr/>
          </p:nvSpPr>
          <p:spPr>
            <a:xfrm>
              <a:off x="624427" y="411510"/>
              <a:ext cx="2036757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smtClean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学习目标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464187"/>
              <a:ext cx="366860" cy="456338"/>
            </a:xfrm>
            <a:prstGeom prst="rect">
              <a:avLst/>
            </a:prstGeom>
          </p:spPr>
        </p:pic>
      </p:grpSp>
      <p:sp>
        <p:nvSpPr>
          <p:cNvPr id="14" name="矩形 13"/>
          <p:cNvSpPr/>
          <p:nvPr/>
        </p:nvSpPr>
        <p:spPr>
          <a:xfrm>
            <a:off x="467544" y="2663675"/>
            <a:ext cx="8193446" cy="10402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en-US" altLang="zh-CN" sz="2800" b="1" kern="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2.</a:t>
            </a:r>
            <a:r>
              <a:rPr lang="zh-CN" altLang="en-US" sz="2800" b="1" kern="0" dirty="0" smtClean="0">
                <a:latin typeface="宋体" panose="02010600030101010101" pitchFamily="2" charset="-122"/>
                <a:ea typeface="宋体" panose="02010600030101010101" pitchFamily="2" charset="-122"/>
              </a:rPr>
              <a:t>边读边想象画面，了解课文的主要内容，能和同学交流前两个自然段中自己喜欢的一处景致。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67544" y="3795886"/>
            <a:ext cx="8193446" cy="10402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en-US" altLang="zh-CN" sz="2800" b="1" kern="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3.</a:t>
            </a:r>
            <a:r>
              <a:rPr lang="zh-CN" altLang="en-US" sz="2800" b="1" kern="0" dirty="0" smtClean="0">
                <a:latin typeface="宋体" panose="02010600030101010101" pitchFamily="2" charset="-122"/>
                <a:ea typeface="宋体" panose="02010600030101010101" pitchFamily="2" charset="-122"/>
              </a:rPr>
              <a:t>能抓住关键词语，初步体会作者对乡村生活的喜爱和赞美之情。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46FC3C70-07FC-524D-8E0A-6C12C0962B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113" y="494254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文本框 11">
            <a:extLst>
              <a:ext uri="{FF2B5EF4-FFF2-40B4-BE49-F238E27FC236}">
                <a16:creationId xmlns:a16="http://schemas.microsoft.com/office/drawing/2014/main" xmlns="" id="{9FDC4D59-C4EE-164C-8F2E-F8055F73027B}"/>
              </a:ext>
            </a:extLst>
          </p:cNvPr>
          <p:cNvSpPr txBox="1"/>
          <p:nvPr/>
        </p:nvSpPr>
        <p:spPr>
          <a:xfrm>
            <a:off x="218226" y="483518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 smtClean="0">
                <a:solidFill>
                  <a:schemeClr val="bg1"/>
                </a:solidFill>
              </a:rPr>
              <a:t>第一课时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8490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1244778"/>
            <a:ext cx="2295826" cy="2580881"/>
          </a:xfrm>
          <a:prstGeom prst="round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267744" y="1244778"/>
            <a:ext cx="2160240" cy="2602046"/>
          </a:xfrm>
          <a:prstGeom prst="round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244778"/>
            <a:ext cx="2291446" cy="2602046"/>
          </a:xfrm>
          <a:prstGeom prst="round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948264" y="1244778"/>
            <a:ext cx="2205470" cy="2598559"/>
          </a:xfrm>
          <a:prstGeom prst="round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矩形 15"/>
          <p:cNvSpPr/>
          <p:nvPr/>
        </p:nvSpPr>
        <p:spPr>
          <a:xfrm>
            <a:off x="539552" y="3795886"/>
            <a:ext cx="345638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    不用精心打理，自由生长。</a:t>
            </a:r>
            <a:endParaRPr lang="zh-CN" altLang="en-US" sz="32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427984" y="3867894"/>
            <a:ext cx="460851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    花依着时令开三季，姹紫嫣红，美不胜收。</a:t>
            </a:r>
            <a:endParaRPr lang="zh-CN" altLang="en-US" sz="32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911275" y="300593"/>
            <a:ext cx="575349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朴素</a:t>
            </a:r>
            <a:r>
              <a:rPr lang="zh-CN" altLang="en-US" sz="4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中带着几分</a:t>
            </a:r>
            <a:r>
              <a:rPr lang="zh-CN" altLang="en-US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华丽</a:t>
            </a:r>
            <a:endParaRPr lang="zh-CN" altLang="en-US" sz="4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77355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7544" y="1396970"/>
            <a:ext cx="403244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还有些人家，在屋后种几十枝竹，绿的叶，青的竿，投下一片浓浓的绿荫。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703" b="11121"/>
          <a:stretch/>
        </p:blipFill>
        <p:spPr>
          <a:xfrm>
            <a:off x="4669065" y="1275606"/>
            <a:ext cx="4223415" cy="3452516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文本框 6"/>
          <p:cNvSpPr txBox="1"/>
          <p:nvPr/>
        </p:nvSpPr>
        <p:spPr>
          <a:xfrm>
            <a:off x="664597" y="1567505"/>
            <a:ext cx="595035" cy="584775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olid"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zh-CN" altLang="en-US" sz="3200" dirty="0"/>
              <a:t>多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790006" y="4291231"/>
            <a:ext cx="1008609" cy="584775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olid"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zh-CN" altLang="en-US" sz="3200" dirty="0"/>
              <a:t>茂盛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1763688" y="2806399"/>
            <a:ext cx="127398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539552" y="4223090"/>
            <a:ext cx="293017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539552" y="414669"/>
            <a:ext cx="8280920" cy="10769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读一读写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竹的句子，思考：乡下人家种的竹子有什么特点？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539974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3"/>
          <p:cNvSpPr txBox="1"/>
          <p:nvPr/>
        </p:nvSpPr>
        <p:spPr>
          <a:xfrm>
            <a:off x="323528" y="960598"/>
            <a:ext cx="8083968" cy="1251112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    几场春雨过后，到那里走走，你常常会看见许多鲜嫩的笋，成群地从土里探出头来。</a:t>
            </a:r>
            <a:endParaRPr lang="zh-CN" altLang="en-US" sz="3200" b="1" u="sng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4597473" y="2627366"/>
            <a:ext cx="1655164" cy="584775"/>
          </a:xfrm>
          <a:prstGeom prst="rect">
            <a:avLst/>
          </a:prstGeom>
          <a:solidFill>
            <a:srgbClr val="00B050">
              <a:alpha val="10000"/>
            </a:srgbClr>
          </a:solidFill>
          <a:ln cmpd="sng">
            <a:solidFill>
              <a:srgbClr val="92D050"/>
            </a:solidFill>
            <a:prstDash val="solid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数量多</a:t>
            </a:r>
          </a:p>
        </p:txBody>
      </p:sp>
      <p:sp>
        <p:nvSpPr>
          <p:cNvPr id="10" name="椭圆 9"/>
          <p:cNvSpPr/>
          <p:nvPr/>
        </p:nvSpPr>
        <p:spPr>
          <a:xfrm>
            <a:off x="1259632" y="1630954"/>
            <a:ext cx="792088" cy="504057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355726"/>
            <a:ext cx="3960440" cy="2448272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/>
        </p:spPr>
      </p:pic>
      <p:sp>
        <p:nvSpPr>
          <p:cNvPr id="9" name="矩形 8"/>
          <p:cNvSpPr/>
          <p:nvPr/>
        </p:nvSpPr>
        <p:spPr>
          <a:xfrm>
            <a:off x="1547664" y="411510"/>
            <a:ext cx="55446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竹林里的春笋又是怎样的呢？</a:t>
            </a:r>
            <a:endParaRPr lang="zh-CN" altLang="en-US" sz="2800" dirty="0"/>
          </a:p>
        </p:txBody>
      </p:sp>
      <p:sp>
        <p:nvSpPr>
          <p:cNvPr id="13" name="椭圆 12"/>
          <p:cNvSpPr/>
          <p:nvPr/>
        </p:nvSpPr>
        <p:spPr>
          <a:xfrm>
            <a:off x="4139952" y="1635646"/>
            <a:ext cx="864096" cy="504057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6660232" y="1635646"/>
            <a:ext cx="1296144" cy="504057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6414838" y="2919754"/>
            <a:ext cx="2549649" cy="1884244"/>
            <a:chOff x="6414838" y="2793394"/>
            <a:chExt cx="2549649" cy="1884244"/>
          </a:xfrm>
        </p:grpSpPr>
        <p:sp>
          <p:nvSpPr>
            <p:cNvPr id="3" name="云形标注 2"/>
            <p:cNvSpPr/>
            <p:nvPr/>
          </p:nvSpPr>
          <p:spPr>
            <a:xfrm>
              <a:off x="6414838" y="2793394"/>
              <a:ext cx="2549649" cy="1884244"/>
            </a:xfrm>
            <a:prstGeom prst="cloudCallout">
              <a:avLst>
                <a:gd name="adj1" fmla="val -30329"/>
                <a:gd name="adj2" fmla="val -93181"/>
              </a:avLst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800" b="1" dirty="0"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6606480" y="3076619"/>
              <a:ext cx="2286000" cy="138499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zh-CN" altLang="en-US" sz="2800" b="1" dirty="0">
                  <a:solidFill>
                    <a:prstClr val="black"/>
                  </a:solidFill>
                  <a:latin typeface="宋体" pitchFamily="2" charset="-122"/>
                  <a:ea typeface="宋体" pitchFamily="2" charset="-122"/>
                </a:rPr>
                <a:t> 你从这个词语体会到了什么？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091656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10" grpId="0" animBg="1"/>
      <p:bldP spid="13" grpId="0" animBg="1"/>
      <p:bldP spid="1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timgsa.baidu.com/timg?image&amp;quality=80&amp;size=b9999_10000&amp;sec=1535641640096&amp;di=7c41610b65385f2b1233eddf42765859&amp;imgtype=0&amp;src=http%3A%2F%2Fk.zol-img.com.cn%2Fdcbbs%2F22595%2Fa22594452_s.jpg"/>
          <p:cNvPicPr>
            <a:picLocks noChangeAspect="1" noChangeArrowheads="1"/>
          </p:cNvPicPr>
          <p:nvPr/>
        </p:nvPicPr>
        <p:blipFill>
          <a:blip r:embed="rId2">
            <a:lum contrast="40000"/>
          </a:blip>
          <a:srcRect/>
          <a:stretch>
            <a:fillRect/>
          </a:stretch>
        </p:blipFill>
        <p:spPr bwMode="auto">
          <a:xfrm>
            <a:off x="5220072" y="1491631"/>
            <a:ext cx="3923928" cy="244827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339" y="4106897"/>
            <a:ext cx="850943" cy="697101"/>
          </a:xfrm>
          <a:prstGeom prst="rect">
            <a:avLst/>
          </a:prstGeom>
        </p:spPr>
      </p:pic>
      <p:sp>
        <p:nvSpPr>
          <p:cNvPr id="10" name="文本框 10">
            <a:extLst>
              <a:ext uri="{FF2B5EF4-FFF2-40B4-BE49-F238E27FC236}">
                <a16:creationId xmlns:a16="http://schemas.microsoft.com/office/drawing/2014/main" xmlns="" id="{EB1CD407-1289-E64D-B770-EE2BC86550F5}"/>
              </a:ext>
            </a:extLst>
          </p:cNvPr>
          <p:cNvSpPr txBox="1"/>
          <p:nvPr/>
        </p:nvSpPr>
        <p:spPr>
          <a:xfrm>
            <a:off x="1153783" y="4280778"/>
            <a:ext cx="62820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男女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生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对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读，看谁能读出春笋的可爱！</a:t>
            </a:r>
            <a:endParaRPr lang="zh-CN" altLang="en-US" sz="2400" b="1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82" y="1491631"/>
            <a:ext cx="4191677" cy="244827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1884442" y="567720"/>
            <a:ext cx="2903582" cy="584775"/>
          </a:xfrm>
          <a:prstGeom prst="rect">
            <a:avLst/>
          </a:prstGeom>
          <a:solidFill>
            <a:srgbClr val="00B050">
              <a:alpha val="52000"/>
            </a:srgbClr>
          </a:solidFill>
          <a:ln cmpd="sng">
            <a:solidFill>
              <a:srgbClr val="92D050"/>
            </a:solidFill>
            <a:prstDash val="solid"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zh-CN" altLang="en-US" dirty="0"/>
              <a:t>把物当作人写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5018309" y="563366"/>
            <a:ext cx="4104456" cy="584775"/>
          </a:xfrm>
          <a:prstGeom prst="rect">
            <a:avLst/>
          </a:prstGeom>
          <a:solidFill>
            <a:srgbClr val="00B050">
              <a:alpha val="10000"/>
            </a:srgbClr>
          </a:solidFill>
          <a:ln cmpd="sng">
            <a:solidFill>
              <a:srgbClr val="92D050"/>
            </a:solidFill>
            <a:prstDash val="solid"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zh-CN" altLang="en-US" dirty="0"/>
              <a:t>生机盎然的乡下生活</a:t>
            </a:r>
          </a:p>
        </p:txBody>
      </p:sp>
      <p:sp>
        <p:nvSpPr>
          <p:cNvPr id="7" name="矩形 6"/>
          <p:cNvSpPr/>
          <p:nvPr/>
        </p:nvSpPr>
        <p:spPr>
          <a:xfrm>
            <a:off x="35330" y="495712"/>
            <a:ext cx="172835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探出头</a:t>
            </a:r>
            <a:endParaRPr lang="zh-CN" altLang="en-US" sz="40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23250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 animBg="1"/>
      <p:bldP spid="11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395536" y="987574"/>
            <a:ext cx="8358214" cy="12818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    你也来运用把物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当作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人的写法完成下面的句子吧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!</a:t>
            </a:r>
            <a:endParaRPr lang="zh-CN" altLang="en-US" sz="36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" name="TextBox 2"/>
          <p:cNvSpPr txBox="1">
            <a:spLocks noChangeArrowheads="1"/>
          </p:cNvSpPr>
          <p:nvPr/>
        </p:nvSpPr>
        <p:spPr bwMode="auto">
          <a:xfrm>
            <a:off x="428596" y="2355726"/>
            <a:ext cx="8496300" cy="2377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1.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小草悄悄地从土里（  ）出了嫩绿的小脑袋。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2.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小鸟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在枝头欢快地（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树摆动着枝叶，向我们（ 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）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sp>
        <p:nvSpPr>
          <p:cNvPr id="11" name="TextBox 1"/>
          <p:cNvSpPr txBox="1">
            <a:spLocks noChangeArrowheads="1"/>
          </p:cNvSpPr>
          <p:nvPr/>
        </p:nvSpPr>
        <p:spPr bwMode="auto">
          <a:xfrm>
            <a:off x="5343252" y="2367757"/>
            <a:ext cx="5969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探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"/>
          <p:cNvSpPr txBox="1">
            <a:spLocks noChangeArrowheads="1"/>
          </p:cNvSpPr>
          <p:nvPr/>
        </p:nvSpPr>
        <p:spPr bwMode="auto">
          <a:xfrm>
            <a:off x="5367336" y="3544513"/>
            <a:ext cx="100965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唱歌</a:t>
            </a:r>
          </a:p>
        </p:txBody>
      </p:sp>
      <p:sp>
        <p:nvSpPr>
          <p:cNvPr id="13" name="TextBox 1"/>
          <p:cNvSpPr txBox="1">
            <a:spLocks noChangeArrowheads="1"/>
          </p:cNvSpPr>
          <p:nvPr/>
        </p:nvSpPr>
        <p:spPr bwMode="auto">
          <a:xfrm>
            <a:off x="6516216" y="4158234"/>
            <a:ext cx="1420812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点头笑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79512" y="436128"/>
            <a:ext cx="1661926" cy="582196"/>
            <a:chOff x="179512" y="436128"/>
            <a:chExt cx="1661926" cy="582196"/>
          </a:xfrm>
        </p:grpSpPr>
        <p:sp>
          <p:nvSpPr>
            <p:cNvPr id="9" name="文本框 9"/>
            <p:cNvSpPr txBox="1"/>
            <p:nvPr/>
          </p:nvSpPr>
          <p:spPr>
            <a:xfrm>
              <a:off x="761318" y="436128"/>
              <a:ext cx="1080120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dirty="0" smtClean="0">
                  <a:latin typeface="黑体" pitchFamily="49" charset="-122"/>
                  <a:ea typeface="黑体" pitchFamily="49" charset="-122"/>
                </a:rPr>
                <a:t>仿写</a:t>
              </a:r>
              <a:endParaRPr lang="zh-CN" altLang="en-US" sz="3200" dirty="0">
                <a:latin typeface="黑体" pitchFamily="49" charset="-122"/>
                <a:ea typeface="黑体" pitchFamily="49" charset="-122"/>
              </a:endParaRPr>
            </a:p>
          </p:txBody>
        </p: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xmlns="" id="{4A1A10B2-CE78-6A4D-8987-BCB3984DCBE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472864"/>
              <a:ext cx="559476" cy="54546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75760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3"/>
          <p:cNvSpPr txBox="1"/>
          <p:nvPr/>
        </p:nvSpPr>
        <p:spPr>
          <a:xfrm>
            <a:off x="718216" y="1275606"/>
            <a:ext cx="7670208" cy="2169825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    鲜花绽放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雨后春笋悄悄地生长，多美啊，怪不得作者这么喜爱它，让我们来齐读这多姿多彩又充满生机的乡村美景吧！</a:t>
            </a:r>
            <a:endParaRPr lang="zh-CN" altLang="en-US" sz="3200" b="1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11510"/>
            <a:ext cx="850943" cy="697101"/>
          </a:xfrm>
          <a:prstGeom prst="rect">
            <a:avLst/>
          </a:prstGeom>
        </p:spPr>
      </p:pic>
      <p:sp>
        <p:nvSpPr>
          <p:cNvPr id="4" name="文本框 10">
            <a:extLst>
              <a:ext uri="{FF2B5EF4-FFF2-40B4-BE49-F238E27FC236}">
                <a16:creationId xmlns:a16="http://schemas.microsoft.com/office/drawing/2014/main" xmlns="" id="{EB1CD407-1289-E64D-B770-EE2BC86550F5}"/>
              </a:ext>
            </a:extLst>
          </p:cNvPr>
          <p:cNvSpPr txBox="1"/>
          <p:nvPr/>
        </p:nvSpPr>
        <p:spPr>
          <a:xfrm>
            <a:off x="1295464" y="555526"/>
            <a:ext cx="46446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朗读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指导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朗读配乐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125265" y="3792376"/>
            <a:ext cx="609600" cy="609600"/>
          </a:xfrm>
          <a:prstGeom prst="rect">
            <a:avLst/>
          </a:prstGeom>
        </p:spPr>
      </p:pic>
      <p:sp>
        <p:nvSpPr>
          <p:cNvPr id="6" name="文本框 3"/>
          <p:cNvSpPr txBox="1"/>
          <p:nvPr/>
        </p:nvSpPr>
        <p:spPr>
          <a:xfrm>
            <a:off x="4342823" y="3792376"/>
            <a:ext cx="2101385" cy="581698"/>
          </a:xfrm>
          <a:prstGeom prst="rect">
            <a:avLst/>
          </a:prstGeom>
          <a:solidFill>
            <a:srgbClr val="9BBB59"/>
          </a:solidFill>
          <a:ln w="38100" cap="flat" cmpd="sng" algn="ctr">
            <a:solidFill>
              <a:sysClr val="window" lastClr="FFFFFF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square" lIns="68580" tIns="34290" rIns="68580" bIns="34290" rtlCol="0" anchor="t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伴读音乐</a:t>
            </a:r>
            <a:endParaRPr kumimoji="0" lang="zh-CN" altLang="en-US" sz="32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黑体" pitchFamily="49" charset="-122"/>
              <a:ea typeface="黑体" pitchFamily="49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44281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文本框 64"/>
          <p:cNvSpPr txBox="1"/>
          <p:nvPr/>
        </p:nvSpPr>
        <p:spPr>
          <a:xfrm>
            <a:off x="323528" y="3386519"/>
            <a:ext cx="608489" cy="900246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5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觅</a:t>
            </a:r>
            <a:endParaRPr lang="en-US" altLang="zh-CN" sz="5400" b="1" dirty="0" err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2" name="文本框 64"/>
          <p:cNvSpPr txBox="1"/>
          <p:nvPr/>
        </p:nvSpPr>
        <p:spPr>
          <a:xfrm>
            <a:off x="1452231" y="3386519"/>
            <a:ext cx="999303" cy="90024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5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耸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" name="文本框 64"/>
          <p:cNvSpPr txBox="1"/>
          <p:nvPr/>
        </p:nvSpPr>
        <p:spPr>
          <a:xfrm>
            <a:off x="2533780" y="3386519"/>
            <a:ext cx="944527" cy="90024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5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踏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4" name="文本框 64"/>
          <p:cNvSpPr txBox="1"/>
          <p:nvPr/>
        </p:nvSpPr>
        <p:spPr>
          <a:xfrm>
            <a:off x="3617711" y="3386519"/>
            <a:ext cx="944527" cy="90024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5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倘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5" name="文本框 64"/>
          <p:cNvSpPr txBox="1"/>
          <p:nvPr/>
        </p:nvSpPr>
        <p:spPr>
          <a:xfrm>
            <a:off x="4724504" y="3386519"/>
            <a:ext cx="935477" cy="90024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5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绘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2" name="文本框 64"/>
          <p:cNvSpPr txBox="1"/>
          <p:nvPr/>
        </p:nvSpPr>
        <p:spPr>
          <a:xfrm>
            <a:off x="5777951" y="3410729"/>
            <a:ext cx="944527" cy="90024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5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谐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" name="文本框 64"/>
          <p:cNvSpPr txBox="1"/>
          <p:nvPr/>
        </p:nvSpPr>
        <p:spPr>
          <a:xfrm>
            <a:off x="6884744" y="3410729"/>
            <a:ext cx="935477" cy="90024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5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寄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2" name="文本框 64"/>
          <p:cNvSpPr txBox="1"/>
          <p:nvPr/>
        </p:nvSpPr>
        <p:spPr>
          <a:xfrm>
            <a:off x="7964864" y="3410729"/>
            <a:ext cx="935477" cy="90024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眠</a:t>
            </a:r>
          </a:p>
        </p:txBody>
      </p:sp>
      <p:sp>
        <p:nvSpPr>
          <p:cNvPr id="177" name="矩形 176"/>
          <p:cNvSpPr/>
          <p:nvPr/>
        </p:nvSpPr>
        <p:spPr>
          <a:xfrm>
            <a:off x="827584" y="1241160"/>
            <a:ext cx="982070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gòu</a:t>
            </a:r>
            <a:endParaRPr lang="zh-CN" altLang="en-US" sz="2400" b="1" dirty="0">
              <a:solidFill>
                <a:srgbClr val="FF0000"/>
              </a:solidFill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78" name="矩形 177"/>
          <p:cNvSpPr/>
          <p:nvPr/>
        </p:nvSpPr>
        <p:spPr>
          <a:xfrm>
            <a:off x="1979712" y="1241160"/>
            <a:ext cx="982070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shì</a:t>
            </a:r>
            <a:endParaRPr lang="zh-CN" altLang="en-US" sz="2400" b="1" dirty="0">
              <a:solidFill>
                <a:srgbClr val="FF0000"/>
              </a:solidFill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79" name="矩形 178"/>
          <p:cNvSpPr/>
          <p:nvPr/>
        </p:nvSpPr>
        <p:spPr>
          <a:xfrm>
            <a:off x="2987824" y="1241160"/>
            <a:ext cx="982070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dūn</a:t>
            </a:r>
            <a:endParaRPr lang="zh-CN" altLang="en-US" sz="2400" b="1" dirty="0">
              <a:solidFill>
                <a:srgbClr val="FF0000"/>
              </a:solidFill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80" name="矩形 179"/>
          <p:cNvSpPr/>
          <p:nvPr/>
        </p:nvSpPr>
        <p:spPr>
          <a:xfrm>
            <a:off x="4067944" y="1241160"/>
            <a:ext cx="982070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fèng</a:t>
            </a:r>
            <a:endParaRPr lang="zh-CN" altLang="en-US" sz="2400" b="1" dirty="0">
              <a:solidFill>
                <a:srgbClr val="FF0000"/>
              </a:solidFill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85" name="矩形 184"/>
          <p:cNvSpPr/>
          <p:nvPr/>
        </p:nvSpPr>
        <p:spPr>
          <a:xfrm>
            <a:off x="5341287" y="1241160"/>
            <a:ext cx="982070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xù</a:t>
            </a:r>
            <a:endParaRPr lang="zh-CN" altLang="en-US" sz="2400" b="1" dirty="0">
              <a:solidFill>
                <a:srgbClr val="FF0000"/>
              </a:solidFill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86" name="矩形 185"/>
          <p:cNvSpPr/>
          <p:nvPr/>
        </p:nvSpPr>
        <p:spPr>
          <a:xfrm>
            <a:off x="6542258" y="1241160"/>
            <a:ext cx="982070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lì</a:t>
            </a:r>
            <a:endParaRPr lang="zh-CN" altLang="en-US" sz="2400" b="1" dirty="0">
              <a:solidFill>
                <a:srgbClr val="FF0000"/>
              </a:solidFill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87" name="矩形 186"/>
          <p:cNvSpPr/>
          <p:nvPr/>
        </p:nvSpPr>
        <p:spPr>
          <a:xfrm>
            <a:off x="7236296" y="1241160"/>
            <a:ext cx="1342110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shuài</a:t>
            </a:r>
            <a:endParaRPr lang="zh-CN" altLang="en-US" sz="2400" b="1" dirty="0">
              <a:solidFill>
                <a:srgbClr val="FF0000"/>
              </a:solidFill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88" name="矩形 187"/>
          <p:cNvSpPr/>
          <p:nvPr/>
        </p:nvSpPr>
        <p:spPr>
          <a:xfrm>
            <a:off x="571195" y="3003798"/>
            <a:ext cx="982070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mì</a:t>
            </a:r>
            <a:endParaRPr lang="zh-CN" altLang="en-US" sz="2400" b="1" dirty="0">
              <a:solidFill>
                <a:srgbClr val="FF0000"/>
              </a:solidFill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89" name="矩形 188"/>
          <p:cNvSpPr/>
          <p:nvPr/>
        </p:nvSpPr>
        <p:spPr>
          <a:xfrm>
            <a:off x="1507299" y="3003798"/>
            <a:ext cx="982070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sǒng</a:t>
            </a:r>
            <a:endParaRPr lang="zh-CN" altLang="en-US" sz="2400" b="1" dirty="0">
              <a:solidFill>
                <a:srgbClr val="FF0000"/>
              </a:solidFill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90" name="矩形 189"/>
          <p:cNvSpPr/>
          <p:nvPr/>
        </p:nvSpPr>
        <p:spPr>
          <a:xfrm>
            <a:off x="2659427" y="3003798"/>
            <a:ext cx="982070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tà</a:t>
            </a:r>
            <a:endParaRPr lang="zh-CN" altLang="en-US" sz="2400" b="1" dirty="0">
              <a:solidFill>
                <a:srgbClr val="FF0000"/>
              </a:solidFill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91" name="矩形 190"/>
          <p:cNvSpPr/>
          <p:nvPr/>
        </p:nvSpPr>
        <p:spPr>
          <a:xfrm>
            <a:off x="3615455" y="3003798"/>
            <a:ext cx="982070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tǎng</a:t>
            </a:r>
            <a:endParaRPr lang="zh-CN" altLang="en-US" sz="2400" b="1" dirty="0">
              <a:solidFill>
                <a:srgbClr val="FF0000"/>
              </a:solidFill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92" name="矩形 191"/>
          <p:cNvSpPr/>
          <p:nvPr/>
        </p:nvSpPr>
        <p:spPr>
          <a:xfrm>
            <a:off x="4819667" y="3003798"/>
            <a:ext cx="982070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huì</a:t>
            </a:r>
            <a:endParaRPr lang="zh-CN" altLang="en-US" sz="2400" b="1" dirty="0">
              <a:solidFill>
                <a:srgbClr val="FF0000"/>
              </a:solidFill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93" name="矩形 192"/>
          <p:cNvSpPr/>
          <p:nvPr/>
        </p:nvSpPr>
        <p:spPr>
          <a:xfrm>
            <a:off x="5971795" y="3003798"/>
            <a:ext cx="982070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xié</a:t>
            </a:r>
            <a:endParaRPr lang="zh-CN" altLang="en-US" sz="2400" b="1" dirty="0">
              <a:solidFill>
                <a:srgbClr val="FF0000"/>
              </a:solidFill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94" name="矩形 193"/>
          <p:cNvSpPr/>
          <p:nvPr/>
        </p:nvSpPr>
        <p:spPr>
          <a:xfrm>
            <a:off x="7104514" y="3003798"/>
            <a:ext cx="569431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jì</a:t>
            </a:r>
            <a:endParaRPr lang="zh-CN" altLang="en-US" sz="2400" b="1" dirty="0">
              <a:solidFill>
                <a:srgbClr val="FF0000"/>
              </a:solidFill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95" name="矩形 194"/>
          <p:cNvSpPr/>
          <p:nvPr/>
        </p:nvSpPr>
        <p:spPr>
          <a:xfrm>
            <a:off x="7930334" y="3003798"/>
            <a:ext cx="1108983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mián</a:t>
            </a:r>
            <a:endParaRPr lang="zh-CN" altLang="en-US" sz="2400" b="1" dirty="0">
              <a:solidFill>
                <a:srgbClr val="FF0000"/>
              </a:solidFill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grpSp>
        <p:nvGrpSpPr>
          <p:cNvPr id="196" name="组合 7"/>
          <p:cNvGrpSpPr/>
          <p:nvPr/>
        </p:nvGrpSpPr>
        <p:grpSpPr>
          <a:xfrm>
            <a:off x="755576" y="1682125"/>
            <a:ext cx="832837" cy="878553"/>
            <a:chOff x="2437" y="2032"/>
            <a:chExt cx="1244" cy="1264"/>
          </a:xfrm>
        </p:grpSpPr>
        <p:sp>
          <p:nvSpPr>
            <p:cNvPr id="197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1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98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99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00" name="组合 7"/>
          <p:cNvGrpSpPr/>
          <p:nvPr/>
        </p:nvGrpSpPr>
        <p:grpSpPr>
          <a:xfrm>
            <a:off x="1835696" y="1687661"/>
            <a:ext cx="832837" cy="878553"/>
            <a:chOff x="2437" y="2032"/>
            <a:chExt cx="1244" cy="1264"/>
          </a:xfrm>
        </p:grpSpPr>
        <p:sp>
          <p:nvSpPr>
            <p:cNvPr id="201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1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02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03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04" name="组合 7"/>
          <p:cNvGrpSpPr/>
          <p:nvPr/>
        </p:nvGrpSpPr>
        <p:grpSpPr>
          <a:xfrm>
            <a:off x="2932158" y="1687661"/>
            <a:ext cx="832837" cy="878553"/>
            <a:chOff x="2437" y="2032"/>
            <a:chExt cx="1244" cy="1264"/>
          </a:xfrm>
        </p:grpSpPr>
        <p:sp>
          <p:nvSpPr>
            <p:cNvPr id="205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1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06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07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08" name="组合 7"/>
          <p:cNvGrpSpPr/>
          <p:nvPr/>
        </p:nvGrpSpPr>
        <p:grpSpPr>
          <a:xfrm>
            <a:off x="4012278" y="1693197"/>
            <a:ext cx="832837" cy="878553"/>
            <a:chOff x="2437" y="2032"/>
            <a:chExt cx="1244" cy="1264"/>
          </a:xfrm>
        </p:grpSpPr>
        <p:sp>
          <p:nvSpPr>
            <p:cNvPr id="209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1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10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11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12" name="组合 7"/>
          <p:cNvGrpSpPr/>
          <p:nvPr/>
        </p:nvGrpSpPr>
        <p:grpSpPr>
          <a:xfrm>
            <a:off x="5113449" y="1687661"/>
            <a:ext cx="832837" cy="878553"/>
            <a:chOff x="2437" y="2032"/>
            <a:chExt cx="1244" cy="1264"/>
          </a:xfrm>
        </p:grpSpPr>
        <p:sp>
          <p:nvSpPr>
            <p:cNvPr id="213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1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14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15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16" name="组合 7"/>
          <p:cNvGrpSpPr/>
          <p:nvPr/>
        </p:nvGrpSpPr>
        <p:grpSpPr>
          <a:xfrm>
            <a:off x="6193569" y="1693197"/>
            <a:ext cx="832837" cy="878553"/>
            <a:chOff x="2437" y="2032"/>
            <a:chExt cx="1244" cy="1264"/>
          </a:xfrm>
        </p:grpSpPr>
        <p:sp>
          <p:nvSpPr>
            <p:cNvPr id="217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1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18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19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20" name="组合 7"/>
          <p:cNvGrpSpPr/>
          <p:nvPr/>
        </p:nvGrpSpPr>
        <p:grpSpPr>
          <a:xfrm>
            <a:off x="7287253" y="1687661"/>
            <a:ext cx="832837" cy="869593"/>
            <a:chOff x="2437" y="2032"/>
            <a:chExt cx="1244" cy="1264"/>
          </a:xfrm>
        </p:grpSpPr>
        <p:sp>
          <p:nvSpPr>
            <p:cNvPr id="221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1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22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23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224" name="文本框 64"/>
          <p:cNvSpPr txBox="1"/>
          <p:nvPr/>
        </p:nvSpPr>
        <p:spPr>
          <a:xfrm>
            <a:off x="755576" y="1610861"/>
            <a:ext cx="871208" cy="90024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5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构</a:t>
            </a:r>
            <a:endParaRPr lang="en-US" altLang="zh-CN" sz="5400" b="1" dirty="0" err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" name="文本框 64"/>
          <p:cNvSpPr txBox="1"/>
          <p:nvPr/>
        </p:nvSpPr>
        <p:spPr>
          <a:xfrm>
            <a:off x="1868882" y="1613217"/>
            <a:ext cx="999303" cy="90024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5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饰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6" name="文本框 64"/>
          <p:cNvSpPr txBox="1"/>
          <p:nvPr/>
        </p:nvSpPr>
        <p:spPr>
          <a:xfrm>
            <a:off x="2915816" y="1613217"/>
            <a:ext cx="944527" cy="90024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5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蹲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7" name="文本框 64"/>
          <p:cNvSpPr txBox="1"/>
          <p:nvPr/>
        </p:nvSpPr>
        <p:spPr>
          <a:xfrm>
            <a:off x="4012715" y="1613217"/>
            <a:ext cx="944527" cy="90024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5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凤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8" name="文本框 64"/>
          <p:cNvSpPr txBox="1"/>
          <p:nvPr/>
        </p:nvSpPr>
        <p:spPr>
          <a:xfrm>
            <a:off x="5106540" y="1613217"/>
            <a:ext cx="935477" cy="90024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5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序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9" name="文本框 64"/>
          <p:cNvSpPr txBox="1"/>
          <p:nvPr/>
        </p:nvSpPr>
        <p:spPr>
          <a:xfrm>
            <a:off x="6159987" y="1637427"/>
            <a:ext cx="944527" cy="90024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5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例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0" name="文本框 64"/>
          <p:cNvSpPr txBox="1"/>
          <p:nvPr/>
        </p:nvSpPr>
        <p:spPr>
          <a:xfrm>
            <a:off x="7236296" y="1544725"/>
            <a:ext cx="935477" cy="99257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率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31" name="组合 7"/>
          <p:cNvGrpSpPr/>
          <p:nvPr/>
        </p:nvGrpSpPr>
        <p:grpSpPr>
          <a:xfrm>
            <a:off x="338925" y="3435846"/>
            <a:ext cx="832837" cy="878553"/>
            <a:chOff x="2437" y="2032"/>
            <a:chExt cx="1244" cy="1264"/>
          </a:xfrm>
        </p:grpSpPr>
        <p:sp>
          <p:nvSpPr>
            <p:cNvPr id="23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1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3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3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35" name="组合 7"/>
          <p:cNvGrpSpPr/>
          <p:nvPr/>
        </p:nvGrpSpPr>
        <p:grpSpPr>
          <a:xfrm>
            <a:off x="1419045" y="3441382"/>
            <a:ext cx="832837" cy="878553"/>
            <a:chOff x="2437" y="2032"/>
            <a:chExt cx="1244" cy="1264"/>
          </a:xfrm>
        </p:grpSpPr>
        <p:sp>
          <p:nvSpPr>
            <p:cNvPr id="23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1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3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3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39" name="组合 7"/>
          <p:cNvGrpSpPr/>
          <p:nvPr/>
        </p:nvGrpSpPr>
        <p:grpSpPr>
          <a:xfrm>
            <a:off x="2515507" y="3441382"/>
            <a:ext cx="832837" cy="878553"/>
            <a:chOff x="2437" y="2032"/>
            <a:chExt cx="1244" cy="1264"/>
          </a:xfrm>
        </p:grpSpPr>
        <p:sp>
          <p:nvSpPr>
            <p:cNvPr id="24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1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4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4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43" name="组合 7"/>
          <p:cNvGrpSpPr/>
          <p:nvPr/>
        </p:nvGrpSpPr>
        <p:grpSpPr>
          <a:xfrm>
            <a:off x="3595627" y="3446918"/>
            <a:ext cx="832837" cy="878553"/>
            <a:chOff x="2437" y="2032"/>
            <a:chExt cx="1244" cy="1264"/>
          </a:xfrm>
        </p:grpSpPr>
        <p:sp>
          <p:nvSpPr>
            <p:cNvPr id="24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1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4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4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47" name="组合 7"/>
          <p:cNvGrpSpPr/>
          <p:nvPr/>
        </p:nvGrpSpPr>
        <p:grpSpPr>
          <a:xfrm>
            <a:off x="4696798" y="3441382"/>
            <a:ext cx="832837" cy="878553"/>
            <a:chOff x="2437" y="2032"/>
            <a:chExt cx="1244" cy="1264"/>
          </a:xfrm>
        </p:grpSpPr>
        <p:sp>
          <p:nvSpPr>
            <p:cNvPr id="24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1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4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5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51" name="组合 7"/>
          <p:cNvGrpSpPr/>
          <p:nvPr/>
        </p:nvGrpSpPr>
        <p:grpSpPr>
          <a:xfrm>
            <a:off x="5776918" y="3446918"/>
            <a:ext cx="832837" cy="878553"/>
            <a:chOff x="2437" y="2032"/>
            <a:chExt cx="1244" cy="1264"/>
          </a:xfrm>
        </p:grpSpPr>
        <p:sp>
          <p:nvSpPr>
            <p:cNvPr id="25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1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5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5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55" name="组合 7"/>
          <p:cNvGrpSpPr/>
          <p:nvPr/>
        </p:nvGrpSpPr>
        <p:grpSpPr>
          <a:xfrm>
            <a:off x="6870602" y="3441382"/>
            <a:ext cx="832837" cy="869593"/>
            <a:chOff x="2437" y="2032"/>
            <a:chExt cx="1244" cy="1264"/>
          </a:xfrm>
        </p:grpSpPr>
        <p:sp>
          <p:nvSpPr>
            <p:cNvPr id="25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1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5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5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59" name="组合 7"/>
          <p:cNvGrpSpPr/>
          <p:nvPr/>
        </p:nvGrpSpPr>
        <p:grpSpPr>
          <a:xfrm>
            <a:off x="7971773" y="3441382"/>
            <a:ext cx="832837" cy="869593"/>
            <a:chOff x="2437" y="2032"/>
            <a:chExt cx="1244" cy="1264"/>
          </a:xfrm>
        </p:grpSpPr>
        <p:sp>
          <p:nvSpPr>
            <p:cNvPr id="26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1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6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6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97" name="矩形 96"/>
          <p:cNvSpPr/>
          <p:nvPr/>
        </p:nvSpPr>
        <p:spPr>
          <a:xfrm>
            <a:off x="179512" y="989146"/>
            <a:ext cx="8813839" cy="3814852"/>
          </a:xfrm>
          <a:prstGeom prst="rect">
            <a:avLst/>
          </a:prstGeom>
          <a:noFill/>
          <a:ln w="9525" cap="flat" cmpd="sng" algn="ctr">
            <a:solidFill>
              <a:srgbClr val="660033"/>
            </a:soli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微软雅黑"/>
              <a:cs typeface="+mn-cs"/>
            </a:endParaRPr>
          </a:p>
        </p:txBody>
      </p:sp>
      <p:pic>
        <p:nvPicPr>
          <p:cNvPr id="100" name="Picture 2" descr="C:\Users\zhangye\Desktop\点击.png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572444"/>
            <a:ext cx="359054" cy="359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" name="Picture 2" descr="C:\Users\zhangye\Desktop\点击.png">
            <a:hlinkClick r:id="rId5" action="ppaction://hlinkfil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572444"/>
            <a:ext cx="359054" cy="359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" name="Picture 2" descr="C:\Users\zhangye\Desktop\点击.png">
            <a:hlinkClick r:id="rId6" action="ppaction://hlinkfil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3224" y="2572444"/>
            <a:ext cx="359054" cy="359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" name="Picture 2" descr="C:\Users\zhangye\Desktop\点击.png">
            <a:hlinkClick r:id="rId7" action="ppaction://hlinkfil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9013" y="2572444"/>
            <a:ext cx="359054" cy="359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" name="Picture 2" descr="C:\Users\zhangye\Desktop\点击.png">
            <a:hlinkClick r:id="rId8" action="ppaction://hlinkfil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2572444"/>
            <a:ext cx="359054" cy="359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9" name="Picture 2" descr="C:\Users\zhangye\Desktop\点击.png">
            <a:hlinkClick r:id="rId9" action="ppaction://hlinkfil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2572444"/>
            <a:ext cx="359054" cy="359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0" name="Picture 2" descr="C:\Users\zhangye\Desktop\点击.png">
            <a:hlinkClick r:id="rId10" action="ppaction://hlinkfil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1339" y="2572444"/>
            <a:ext cx="359054" cy="359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1" name="组合 110"/>
          <p:cNvGrpSpPr/>
          <p:nvPr/>
        </p:nvGrpSpPr>
        <p:grpSpPr>
          <a:xfrm>
            <a:off x="179512" y="510131"/>
            <a:ext cx="2231577" cy="621459"/>
            <a:chOff x="395536" y="915566"/>
            <a:chExt cx="2231577" cy="621459"/>
          </a:xfrm>
        </p:grpSpPr>
        <p:sp>
          <p:nvSpPr>
            <p:cNvPr id="112" name="椭圆 111"/>
            <p:cNvSpPr/>
            <p:nvPr/>
          </p:nvSpPr>
          <p:spPr>
            <a:xfrm>
              <a:off x="395536" y="915566"/>
              <a:ext cx="2231577" cy="621459"/>
            </a:xfrm>
            <a:prstGeom prst="ellipse">
              <a:avLst/>
            </a:prstGeom>
            <a:solidFill>
              <a:srgbClr val="FFBF53">
                <a:lumMod val="40000"/>
                <a:lumOff val="60000"/>
              </a:srgbClr>
            </a:solidFill>
            <a:ln w="9525" cap="flat" cmpd="sng" algn="ctr">
              <a:solidFill>
                <a:srgbClr val="660066"/>
              </a:soli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grpSp>
          <p:nvGrpSpPr>
            <p:cNvPr id="113" name="组合 112"/>
            <p:cNvGrpSpPr/>
            <p:nvPr/>
          </p:nvGrpSpPr>
          <p:grpSpPr>
            <a:xfrm>
              <a:off x="683568" y="987574"/>
              <a:ext cx="1609767" cy="472337"/>
              <a:chOff x="760801" y="933520"/>
              <a:chExt cx="1609767" cy="472337"/>
            </a:xfrm>
          </p:grpSpPr>
          <p:grpSp>
            <p:nvGrpSpPr>
              <p:cNvPr id="114" name="组合 113"/>
              <p:cNvGrpSpPr/>
              <p:nvPr/>
            </p:nvGrpSpPr>
            <p:grpSpPr>
              <a:xfrm>
                <a:off x="760801" y="953665"/>
                <a:ext cx="1159241" cy="438582"/>
                <a:chOff x="467544" y="1510576"/>
                <a:chExt cx="1159241" cy="438582"/>
              </a:xfrm>
            </p:grpSpPr>
            <p:sp>
              <p:nvSpPr>
                <p:cNvPr id="116" name="TextBox 11">
                  <a:hlinkClick r:id="rId11" action="ppaction://hlinkfile"/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505294" y="1510576"/>
                  <a:ext cx="1121491" cy="43858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68580" tIns="34290" rIns="68580" bIns="34290">
                  <a:spAutoFit/>
                </a:bodyPr>
                <a:lstStyle>
                  <a:lvl1pPr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defTabSz="6858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2400" b="1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>
                        <a:outerShdw blurRad="38100" dist="25400" dir="5400000" algn="ctr" rotWithShape="0">
                          <a:srgbClr val="6E747A">
                            <a:alpha val="43000"/>
                          </a:srgbClr>
                        </a:outerShdw>
                      </a:effectLst>
                      <a:uLnTx/>
                      <a:uFillTx/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学写字</a:t>
                  </a:r>
                  <a:endParaRPr kumimoji="0" lang="zh-CN" altLang="en-US" sz="24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17" name="矩形 116"/>
                <p:cNvSpPr/>
                <p:nvPr/>
              </p:nvSpPr>
              <p:spPr>
                <a:xfrm>
                  <a:off x="1547664" y="1563638"/>
                  <a:ext cx="36000" cy="324000"/>
                </a:xfrm>
                <a:prstGeom prst="rect">
                  <a:avLst/>
                </a:prstGeom>
                <a:solidFill>
                  <a:srgbClr val="CC3300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/>
                    <a:ea typeface="微软雅黑"/>
                    <a:cs typeface="+mn-cs"/>
                  </a:endParaRPr>
                </a:p>
              </p:txBody>
            </p:sp>
            <p:sp>
              <p:nvSpPr>
                <p:cNvPr id="118" name="矩形 117"/>
                <p:cNvSpPr/>
                <p:nvPr/>
              </p:nvSpPr>
              <p:spPr>
                <a:xfrm>
                  <a:off x="467544" y="1563638"/>
                  <a:ext cx="36000" cy="324000"/>
                </a:xfrm>
                <a:prstGeom prst="rect">
                  <a:avLst/>
                </a:prstGeom>
                <a:solidFill>
                  <a:srgbClr val="CC3300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/>
                    <a:ea typeface="微软雅黑"/>
                    <a:cs typeface="+mn-cs"/>
                  </a:endParaRPr>
                </a:p>
              </p:txBody>
            </p:sp>
          </p:grpSp>
          <p:pic>
            <p:nvPicPr>
              <p:cNvPr id="115" name="图片 114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9057708">
                <a:off x="2035434" y="933520"/>
                <a:ext cx="335134" cy="472337"/>
              </a:xfrm>
              <a:prstGeom prst="rect">
                <a:avLst/>
              </a:prstGeom>
            </p:spPr>
          </p:pic>
        </p:grpSp>
      </p:grpSp>
      <p:sp>
        <p:nvSpPr>
          <p:cNvPr id="119" name="文本框 3"/>
          <p:cNvSpPr txBox="1"/>
          <p:nvPr/>
        </p:nvSpPr>
        <p:spPr>
          <a:xfrm>
            <a:off x="1619672" y="353073"/>
            <a:ext cx="7670208" cy="561692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/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    我们一起来学习本课的会写字吧！</a:t>
            </a:r>
            <a:endParaRPr lang="zh-CN" altLang="en-US" sz="3200" b="1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28" name="Picture 2" descr="C:\Users\zhangye\Desktop\点击.png">
            <a:hlinkClick r:id="rId13" action="ppaction://hlinkfil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535" y="4371950"/>
            <a:ext cx="359054" cy="359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9" name="Picture 2" descr="C:\Users\zhangye\Desktop\点击.png">
            <a:hlinkClick r:id="rId14" action="ppaction://hlinkfil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1229" y="4371950"/>
            <a:ext cx="359054" cy="359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0" name="Picture 2" descr="C:\Users\zhangye\Desktop\点击.png">
            <a:hlinkClick r:id="rId15" action="ppaction://hlinkfil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6923" y="4371950"/>
            <a:ext cx="359054" cy="359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1" name="Picture 2" descr="C:\Users\zhangye\Desktop\点击.png">
            <a:hlinkClick r:id="rId16" action="ppaction://hlinkfil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2617" y="4371950"/>
            <a:ext cx="359054" cy="359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2" name="Picture 2" descr="C:\Users\zhangye\Desktop\点击.png">
            <a:hlinkClick r:id="rId17" action="ppaction://hlinkfil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8311" y="4371950"/>
            <a:ext cx="359054" cy="359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" name="Picture 2" descr="C:\Users\zhangye\Desktop\点击.png">
            <a:hlinkClick r:id="rId18" action="ppaction://hlinkfil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4005" y="4371950"/>
            <a:ext cx="359054" cy="359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4" name="Picture 2" descr="C:\Users\zhangye\Desktop\点击.png">
            <a:hlinkClick r:id="rId19" action="ppaction://hlinkfil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9699" y="4371950"/>
            <a:ext cx="359054" cy="359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5" name="Picture 2" descr="C:\Users\zhangye\Desktop\点击.png">
            <a:hlinkClick r:id="rId20" action="ppaction://hlinkfil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5394" y="4371950"/>
            <a:ext cx="359054" cy="359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1321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2732222"/>
              </p:ext>
            </p:extLst>
          </p:nvPr>
        </p:nvGraphicFramePr>
        <p:xfrm>
          <a:off x="526403" y="1979218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4060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539552" y="1792265"/>
            <a:ext cx="1420517" cy="16619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率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367797" y="1144193"/>
            <a:ext cx="2071702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5000" dirty="0" err="1" smtClean="0"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shuài</a:t>
            </a:r>
            <a:endParaRPr lang="zh-CN" altLang="en-US" sz="5000" dirty="0">
              <a:solidFill>
                <a:prstClr val="black"/>
              </a:solidFill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8492" y="3803975"/>
            <a:ext cx="5047564" cy="80791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巧记：摔断了手</a:t>
            </a:r>
            <a:endParaRPr lang="en-US" altLang="zh-CN" sz="24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       （“摔”去掉“扌”）。</a:t>
            </a:r>
            <a:endParaRPr lang="en-US" altLang="zh-CN" sz="24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TextBox 11">
            <a:extLst>
              <a:ext uri="{FF2B5EF4-FFF2-40B4-BE49-F238E27FC236}">
                <a16:creationId xmlns:a16="http://schemas.microsoft.com/office/drawing/2014/main" xmlns="" id="{8FE0BFC7-B61D-5A47-A831-C6B4E031AE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33253" y="411510"/>
            <a:ext cx="3975051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重难点字书写指导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41E85033-E8C0-9343-9B46-5C9FD264E333}"/>
              </a:ext>
            </a:extLst>
          </p:cNvPr>
          <p:cNvGrpSpPr/>
          <p:nvPr/>
        </p:nvGrpSpPr>
        <p:grpSpPr>
          <a:xfrm>
            <a:off x="2843808" y="484535"/>
            <a:ext cx="456833" cy="456366"/>
            <a:chOff x="631825" y="5181600"/>
            <a:chExt cx="1554163" cy="1552575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xmlns="" id="{9B30D802-19E3-6A45-9C32-26CEF49CCC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xmlns="" id="{42765D81-EE69-414F-B4DF-F1CB5278348F}"/>
                </a:ext>
              </a:extLst>
            </p:cNvPr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xmlns="" id="{48DDAF00-5010-4D4D-814D-604C701FE49E}"/>
                </a:ext>
              </a:extLst>
            </p:cNvPr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xmlns="" id="{0A106DC2-2737-3C4D-BD9B-250E930A2313}"/>
                </a:ext>
              </a:extLst>
            </p:cNvPr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xmlns="" id="{9535B714-72F2-AD42-AE7C-F16244161E45}"/>
                </a:ext>
              </a:extLst>
            </p:cNvPr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xmlns="" id="{751FB210-F2D6-F346-901C-C4551F6FD566}"/>
                </a:ext>
              </a:extLst>
            </p:cNvPr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xmlns="" id="{49906E3E-7773-C04F-934C-BDF75303F7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xmlns="" id="{39E4B783-960D-F045-8C54-54A7530F99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xmlns="" id="{04E61CE1-192F-B641-8C2D-A0F725180C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" name="Rectangle 19">
              <a:extLst>
                <a:ext uri="{FF2B5EF4-FFF2-40B4-BE49-F238E27FC236}">
                  <a16:creationId xmlns:a16="http://schemas.microsoft.com/office/drawing/2014/main" xmlns="" id="{406042AE-8660-B044-83C3-34306D8F40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" name="Rectangle 20">
              <a:extLst>
                <a:ext uri="{FF2B5EF4-FFF2-40B4-BE49-F238E27FC236}">
                  <a16:creationId xmlns:a16="http://schemas.microsoft.com/office/drawing/2014/main" xmlns="" id="{1EA32813-1F5F-6B4A-93EC-26B9AC8AE0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" name="Rectangle 21">
              <a:extLst>
                <a:ext uri="{FF2B5EF4-FFF2-40B4-BE49-F238E27FC236}">
                  <a16:creationId xmlns:a16="http://schemas.microsoft.com/office/drawing/2014/main" xmlns="" id="{8153D62C-B881-1744-921F-61870E7E3C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" name="Rectangle 22">
              <a:extLst>
                <a:ext uri="{FF2B5EF4-FFF2-40B4-BE49-F238E27FC236}">
                  <a16:creationId xmlns:a16="http://schemas.microsoft.com/office/drawing/2014/main" xmlns="" id="{E10DA7BB-C4F6-1F45-A5E3-74D772C8CA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" name="Rectangle 23">
              <a:extLst>
                <a:ext uri="{FF2B5EF4-FFF2-40B4-BE49-F238E27FC236}">
                  <a16:creationId xmlns:a16="http://schemas.microsoft.com/office/drawing/2014/main" xmlns="" id="{A86D8FA8-1228-8B47-B415-B4B1FC7863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" name="Rectangle 24">
              <a:extLst>
                <a:ext uri="{FF2B5EF4-FFF2-40B4-BE49-F238E27FC236}">
                  <a16:creationId xmlns:a16="http://schemas.microsoft.com/office/drawing/2014/main" xmlns="" id="{82289460-1D79-2C42-9F11-F67B2A786D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" name="Rectangle 25">
              <a:extLst>
                <a:ext uri="{FF2B5EF4-FFF2-40B4-BE49-F238E27FC236}">
                  <a16:creationId xmlns:a16="http://schemas.microsoft.com/office/drawing/2014/main" xmlns="" id="{4024BD79-9059-B944-AE8F-80B3518DB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" name="Rectangle 26">
              <a:extLst>
                <a:ext uri="{FF2B5EF4-FFF2-40B4-BE49-F238E27FC236}">
                  <a16:creationId xmlns:a16="http://schemas.microsoft.com/office/drawing/2014/main" xmlns="" id="{8B49C1D7-1F25-264C-8A43-A8128C0EE4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" name="Rectangle 27">
              <a:extLst>
                <a:ext uri="{FF2B5EF4-FFF2-40B4-BE49-F238E27FC236}">
                  <a16:creationId xmlns:a16="http://schemas.microsoft.com/office/drawing/2014/main" xmlns="" id="{782FD89F-DF09-7943-A17D-A8E3D35F83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4" name="Rectangle 28">
              <a:extLst>
                <a:ext uri="{FF2B5EF4-FFF2-40B4-BE49-F238E27FC236}">
                  <a16:creationId xmlns:a16="http://schemas.microsoft.com/office/drawing/2014/main" xmlns="" id="{C2D2BE2B-1EC7-064B-A229-9BB045DA19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5" name="Rectangle 29">
              <a:extLst>
                <a:ext uri="{FF2B5EF4-FFF2-40B4-BE49-F238E27FC236}">
                  <a16:creationId xmlns:a16="http://schemas.microsoft.com/office/drawing/2014/main" xmlns="" id="{A3D0AA8D-C0D2-5245-BC02-391AEF43C5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6" name="Rectangle 30">
              <a:extLst>
                <a:ext uri="{FF2B5EF4-FFF2-40B4-BE49-F238E27FC236}">
                  <a16:creationId xmlns:a16="http://schemas.microsoft.com/office/drawing/2014/main" xmlns="" id="{618D25E3-9D00-1342-B38A-07863043BB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7" name="Rectangle 31">
              <a:extLst>
                <a:ext uri="{FF2B5EF4-FFF2-40B4-BE49-F238E27FC236}">
                  <a16:creationId xmlns:a16="http://schemas.microsoft.com/office/drawing/2014/main" xmlns="" id="{3F94CBDD-CE78-174C-851C-99DCA3FE96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8" name="Rectangle 32">
              <a:extLst>
                <a:ext uri="{FF2B5EF4-FFF2-40B4-BE49-F238E27FC236}">
                  <a16:creationId xmlns:a16="http://schemas.microsoft.com/office/drawing/2014/main" xmlns="" id="{BFA21128-5DC5-0F49-A229-E265A09713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9" name="Rectangle 33">
              <a:extLst>
                <a:ext uri="{FF2B5EF4-FFF2-40B4-BE49-F238E27FC236}">
                  <a16:creationId xmlns:a16="http://schemas.microsoft.com/office/drawing/2014/main" xmlns="" id="{E895F796-DD04-A94A-BA15-3244291E7E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0" name="Rectangle 34">
              <a:extLst>
                <a:ext uri="{FF2B5EF4-FFF2-40B4-BE49-F238E27FC236}">
                  <a16:creationId xmlns:a16="http://schemas.microsoft.com/office/drawing/2014/main" xmlns="" id="{297390B9-9FE5-094B-BCC8-0507677D52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1" name="Rectangle 35">
              <a:extLst>
                <a:ext uri="{FF2B5EF4-FFF2-40B4-BE49-F238E27FC236}">
                  <a16:creationId xmlns:a16="http://schemas.microsoft.com/office/drawing/2014/main" xmlns="" id="{F61888FE-0143-5649-AE95-CE63A593AA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2" name="Rectangle 36">
              <a:extLst>
                <a:ext uri="{FF2B5EF4-FFF2-40B4-BE49-F238E27FC236}">
                  <a16:creationId xmlns:a16="http://schemas.microsoft.com/office/drawing/2014/main" xmlns="" id="{A0A523CB-76FB-7143-98D2-341378AE6C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3" name="Rectangle 37">
              <a:extLst>
                <a:ext uri="{FF2B5EF4-FFF2-40B4-BE49-F238E27FC236}">
                  <a16:creationId xmlns:a16="http://schemas.microsoft.com/office/drawing/2014/main" xmlns="" id="{81D96A4B-12B1-9346-AD78-6B47016748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4" name="Rectangle 38">
              <a:extLst>
                <a:ext uri="{FF2B5EF4-FFF2-40B4-BE49-F238E27FC236}">
                  <a16:creationId xmlns:a16="http://schemas.microsoft.com/office/drawing/2014/main" xmlns="" id="{A84FE305-594D-A541-816F-D7D6A91B91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5" name="Rectangle 39">
              <a:extLst>
                <a:ext uri="{FF2B5EF4-FFF2-40B4-BE49-F238E27FC236}">
                  <a16:creationId xmlns:a16="http://schemas.microsoft.com/office/drawing/2014/main" xmlns="" id="{2D42DD71-FF50-CA41-991F-40BA09C867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6" name="Freeform 40">
              <a:extLst>
                <a:ext uri="{FF2B5EF4-FFF2-40B4-BE49-F238E27FC236}">
                  <a16:creationId xmlns:a16="http://schemas.microsoft.com/office/drawing/2014/main" xmlns="" id="{C057316A-2842-EA49-AE84-97C616769143}"/>
                </a:ext>
              </a:extLst>
            </p:cNvPr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7" name="Freeform 41">
              <a:extLst>
                <a:ext uri="{FF2B5EF4-FFF2-40B4-BE49-F238E27FC236}">
                  <a16:creationId xmlns:a16="http://schemas.microsoft.com/office/drawing/2014/main" xmlns="" id="{B3745C81-0F3C-574B-B1EE-BC6F8661A403}"/>
                </a:ext>
              </a:extLst>
            </p:cNvPr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48" name="线形标注 2 47"/>
          <p:cNvSpPr/>
          <p:nvPr/>
        </p:nvSpPr>
        <p:spPr>
          <a:xfrm>
            <a:off x="2123728" y="1982883"/>
            <a:ext cx="2802434" cy="1596979"/>
          </a:xfrm>
          <a:prstGeom prst="borderCallout2">
            <a:avLst>
              <a:gd name="adj1" fmla="val 48023"/>
              <a:gd name="adj2" fmla="val -15108"/>
              <a:gd name="adj3" fmla="val 52875"/>
              <a:gd name="adj4" fmla="val -924"/>
              <a:gd name="adj5" fmla="val 19440"/>
              <a:gd name="adj6" fmla="val -17400"/>
            </a:avLst>
          </a:prstGeom>
          <a:solidFill>
            <a:srgbClr val="CCFFCC"/>
          </a:solidFill>
          <a:ln w="15875" cmpd="sng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3200" b="1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注意</a:t>
            </a:r>
            <a:r>
              <a:rPr lang="zh-CN" altLang="en-US" sz="3200" b="1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中间部分笔顺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：从</a:t>
            </a:r>
            <a:r>
              <a:rPr lang="zh-CN" altLang="en-US" sz="3200" b="1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中间到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两边</a:t>
            </a:r>
            <a:r>
              <a:rPr lang="zh-CN" altLang="en-US" sz="3200" b="1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。</a:t>
            </a:r>
          </a:p>
        </p:txBody>
      </p:sp>
      <p:graphicFrame>
        <p:nvGraphicFramePr>
          <p:cNvPr id="50" name="Group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1678258"/>
              </p:ext>
            </p:extLst>
          </p:nvPr>
        </p:nvGraphicFramePr>
        <p:xfrm>
          <a:off x="5165877" y="1979218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4060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51" name="TextBox 23"/>
          <p:cNvSpPr txBox="1"/>
          <p:nvPr/>
        </p:nvSpPr>
        <p:spPr>
          <a:xfrm>
            <a:off x="5220072" y="1792265"/>
            <a:ext cx="1420517" cy="166968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蹲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TextBox 24"/>
          <p:cNvSpPr txBox="1"/>
          <p:nvPr/>
        </p:nvSpPr>
        <p:spPr>
          <a:xfrm>
            <a:off x="5203712" y="1144193"/>
            <a:ext cx="1877908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 err="1" smtClean="0">
                <a:solidFill>
                  <a:prstClr val="black"/>
                </a:solidFill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dūn</a:t>
            </a:r>
            <a:endParaRPr lang="zh-CN" altLang="en-US" sz="5000" dirty="0">
              <a:solidFill>
                <a:prstClr val="black"/>
              </a:solidFill>
              <a:latin typeface="汉语拼音" pitchFamily="34" charset="0"/>
              <a:ea typeface="黑体" panose="02010609060101010101" pitchFamily="49" charset="-122"/>
              <a:cs typeface="汉语拼音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4427984" y="3867894"/>
            <a:ext cx="4680520" cy="80791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巧记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：小脚（足）在左边，</a:t>
            </a:r>
            <a:endParaRPr lang="en-US" altLang="zh-CN" sz="24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2400" b="1" dirty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“酋”长右边“寸”上站。</a:t>
            </a:r>
            <a:endParaRPr lang="en-US" altLang="zh-CN" sz="24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4" name="线形标注 2 53"/>
          <p:cNvSpPr/>
          <p:nvPr/>
        </p:nvSpPr>
        <p:spPr>
          <a:xfrm>
            <a:off x="7081620" y="2080297"/>
            <a:ext cx="1666844" cy="1089959"/>
          </a:xfrm>
          <a:prstGeom prst="borderCallout2">
            <a:avLst>
              <a:gd name="adj1" fmla="val 63181"/>
              <a:gd name="adj2" fmla="val -5714"/>
              <a:gd name="adj3" fmla="val 50118"/>
              <a:gd name="adj4" fmla="val -30331"/>
              <a:gd name="adj5" fmla="val 50926"/>
              <a:gd name="adj6" fmla="val -54676"/>
            </a:avLst>
          </a:prstGeom>
          <a:solidFill>
            <a:srgbClr val="CCFFCC"/>
          </a:solidFill>
          <a:ln w="15875" cmpd="sng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3200" b="1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里面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有一横。</a:t>
            </a:r>
            <a:endParaRPr lang="zh-CN" altLang="en-US" sz="3200" b="1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49" name="Picture 2" descr="C:\Users\zhangye\Desktop\点击.png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0803" y="3524156"/>
            <a:ext cx="359054" cy="359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2" descr="C:\Users\zhangye\Desktop\点击.png">
            <a:hlinkClick r:id="rId5" action="ppaction://hlinkfil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3445" y="3508549"/>
            <a:ext cx="359054" cy="359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8572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48" grpId="0" bldLvl="0" animBg="1"/>
      <p:bldP spid="51" grpId="0"/>
      <p:bldP spid="52" grpId="0"/>
      <p:bldP spid="53" grpId="0"/>
      <p:bldP spid="5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3375139"/>
              </p:ext>
            </p:extLst>
          </p:nvPr>
        </p:nvGraphicFramePr>
        <p:xfrm>
          <a:off x="1187624" y="2182639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4060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1234092" y="2081799"/>
            <a:ext cx="1420517" cy="166968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谐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1441483" y="1347614"/>
            <a:ext cx="1069110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 err="1" smtClean="0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xié</a:t>
            </a:r>
            <a:endParaRPr lang="zh-CN" altLang="en-US" sz="5000" dirty="0">
              <a:solidFill>
                <a:prstClr val="black"/>
              </a:solidFill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9" name="线形标注 2 8"/>
          <p:cNvSpPr/>
          <p:nvPr/>
        </p:nvSpPr>
        <p:spPr>
          <a:xfrm>
            <a:off x="251520" y="4275168"/>
            <a:ext cx="3970141" cy="528830"/>
          </a:xfrm>
          <a:prstGeom prst="borderCallout2">
            <a:avLst>
              <a:gd name="adj1" fmla="val 1567"/>
              <a:gd name="adj2" fmla="val 15363"/>
              <a:gd name="adj3" fmla="val -44434"/>
              <a:gd name="adj4" fmla="val 32694"/>
              <a:gd name="adj5" fmla="val -236863"/>
              <a:gd name="adj6" fmla="val 43441"/>
            </a:avLst>
          </a:prstGeom>
          <a:solidFill>
            <a:srgbClr val="CCFFCC"/>
          </a:solidFill>
          <a:ln w="15875" cmpd="sng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3200" b="1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“白”字短撇不能丢。</a:t>
            </a:r>
            <a:endParaRPr lang="zh-CN" altLang="en-US" sz="3200" b="1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graphicFrame>
        <p:nvGraphicFramePr>
          <p:cNvPr id="8" name="Group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7589054"/>
              </p:ext>
            </p:extLst>
          </p:nvPr>
        </p:nvGraphicFramePr>
        <p:xfrm>
          <a:off x="3707904" y="2182639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4060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0" name="TextBox 23"/>
          <p:cNvSpPr txBox="1"/>
          <p:nvPr/>
        </p:nvSpPr>
        <p:spPr>
          <a:xfrm>
            <a:off x="3671900" y="2068295"/>
            <a:ext cx="1420517" cy="166968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饰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24"/>
          <p:cNvSpPr txBox="1"/>
          <p:nvPr/>
        </p:nvSpPr>
        <p:spPr>
          <a:xfrm>
            <a:off x="3853751" y="1347614"/>
            <a:ext cx="1069110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 err="1" smtClean="0">
                <a:solidFill>
                  <a:prstClr val="black"/>
                </a:solidFill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shì</a:t>
            </a:r>
            <a:endParaRPr lang="zh-CN" altLang="en-US" sz="5000" dirty="0">
              <a:solidFill>
                <a:prstClr val="black"/>
              </a:solidFill>
              <a:latin typeface="汉语拼音" pitchFamily="34" charset="0"/>
              <a:ea typeface="黑体" panose="02010609060101010101" pitchFamily="49" charset="-122"/>
              <a:cs typeface="汉语拼音" pitchFamily="34" charset="0"/>
            </a:endParaRPr>
          </a:p>
        </p:txBody>
      </p:sp>
      <p:sp>
        <p:nvSpPr>
          <p:cNvPr id="12" name="线形标注 2 11"/>
          <p:cNvSpPr/>
          <p:nvPr/>
        </p:nvSpPr>
        <p:spPr>
          <a:xfrm>
            <a:off x="1835696" y="749387"/>
            <a:ext cx="3672408" cy="528830"/>
          </a:xfrm>
          <a:prstGeom prst="borderCallout2">
            <a:avLst>
              <a:gd name="adj1" fmla="val 103567"/>
              <a:gd name="adj2" fmla="val 86113"/>
              <a:gd name="adj3" fmla="val 238939"/>
              <a:gd name="adj4" fmla="val 100954"/>
              <a:gd name="adj5" fmla="val 347978"/>
              <a:gd name="adj6" fmla="val 75622"/>
            </a:avLst>
          </a:prstGeom>
          <a:solidFill>
            <a:srgbClr val="CCFFCC"/>
          </a:solidFill>
          <a:ln w="15875" cmpd="sng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3200" b="1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右边短撇要盖</a:t>
            </a:r>
            <a:r>
              <a:rPr lang="zh-CN" altLang="en-US" sz="3200" b="1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住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横。</a:t>
            </a:r>
            <a:endParaRPr lang="zh-CN" altLang="en-US" sz="3200" b="1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graphicFrame>
        <p:nvGraphicFramePr>
          <p:cNvPr id="13" name="Group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7636694"/>
              </p:ext>
            </p:extLst>
          </p:nvPr>
        </p:nvGraphicFramePr>
        <p:xfrm>
          <a:off x="6345375" y="2182639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4060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TextBox 23"/>
          <p:cNvSpPr txBox="1"/>
          <p:nvPr/>
        </p:nvSpPr>
        <p:spPr>
          <a:xfrm>
            <a:off x="6300192" y="2009791"/>
            <a:ext cx="1420517" cy="166968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序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24"/>
          <p:cNvSpPr txBox="1"/>
          <p:nvPr/>
        </p:nvSpPr>
        <p:spPr>
          <a:xfrm>
            <a:off x="6599234" y="1347614"/>
            <a:ext cx="853086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 err="1" smtClean="0">
                <a:solidFill>
                  <a:prstClr val="black"/>
                </a:solidFill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xù</a:t>
            </a:r>
            <a:endParaRPr lang="zh-CN" altLang="en-US" sz="5000" dirty="0">
              <a:solidFill>
                <a:prstClr val="black"/>
              </a:solidFill>
              <a:latin typeface="汉语拼音" pitchFamily="34" charset="0"/>
              <a:ea typeface="黑体" panose="02010609060101010101" pitchFamily="49" charset="-122"/>
              <a:cs typeface="汉语拼音" pitchFamily="34" charset="0"/>
            </a:endParaRPr>
          </a:p>
        </p:txBody>
      </p:sp>
      <p:sp>
        <p:nvSpPr>
          <p:cNvPr id="17" name="线形标注 2 16"/>
          <p:cNvSpPr/>
          <p:nvPr/>
        </p:nvSpPr>
        <p:spPr>
          <a:xfrm>
            <a:off x="4830582" y="4227934"/>
            <a:ext cx="4133906" cy="576064"/>
          </a:xfrm>
          <a:prstGeom prst="borderCallout2">
            <a:avLst>
              <a:gd name="adj1" fmla="val 447"/>
              <a:gd name="adj2" fmla="val 24592"/>
              <a:gd name="adj3" fmla="val -42803"/>
              <a:gd name="adj4" fmla="val 21655"/>
              <a:gd name="adj5" fmla="val -248932"/>
              <a:gd name="adj6" fmla="val 46518"/>
            </a:avLst>
          </a:prstGeom>
          <a:solidFill>
            <a:srgbClr val="CCFFCC"/>
          </a:solidFill>
          <a:ln w="15875" cmpd="sng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3200" b="1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广字头要盖住“予”。</a:t>
            </a:r>
            <a:endParaRPr lang="zh-CN" altLang="en-US" sz="3200" b="1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8" name="线形标注 2 17"/>
          <p:cNvSpPr/>
          <p:nvPr/>
        </p:nvSpPr>
        <p:spPr>
          <a:xfrm>
            <a:off x="6074346" y="716147"/>
            <a:ext cx="2314078" cy="573302"/>
          </a:xfrm>
          <a:prstGeom prst="borderCallout2">
            <a:avLst>
              <a:gd name="adj1" fmla="val 102195"/>
              <a:gd name="adj2" fmla="val 58493"/>
              <a:gd name="adj3" fmla="val 228980"/>
              <a:gd name="adj4" fmla="val 107316"/>
              <a:gd name="adj5" fmla="val 385604"/>
              <a:gd name="adj6" fmla="val 44307"/>
            </a:avLst>
          </a:prstGeom>
          <a:solidFill>
            <a:srgbClr val="CCFFCC"/>
          </a:solidFill>
          <a:ln w="15875" cmpd="sng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3200" b="1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不要丢掉点。</a:t>
            </a:r>
            <a:endParaRPr lang="zh-CN" altLang="en-US" sz="3200" b="1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16" name="Picture 2" descr="C:\Users\zhangye\Desktop\点击.png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2154" y="3751487"/>
            <a:ext cx="359054" cy="359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C:\Users\zhangye\Desktop\点击.png">
            <a:hlinkClick r:id="rId5" action="ppaction://hlinkfil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7535" y="3737983"/>
            <a:ext cx="359054" cy="359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C:\Users\zhangye\Desktop\点击.png">
            <a:hlinkClick r:id="rId6" action="ppaction://hlinkfil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4823" y="3737982"/>
            <a:ext cx="359054" cy="359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5590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/>
      <p:bldP spid="11" grpId="0"/>
      <p:bldP spid="12" grpId="0" bldLvl="0" animBg="1"/>
      <p:bldP spid="14" grpId="0"/>
      <p:bldP spid="15" grpId="0"/>
      <p:bldP spid="17" grpId="0" bldLvl="0" animBg="1"/>
      <p:bldP spid="18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0"/>
          <p:cNvSpPr/>
          <p:nvPr/>
        </p:nvSpPr>
        <p:spPr>
          <a:xfrm>
            <a:off x="-180528" y="1261639"/>
            <a:ext cx="4813368" cy="80791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000" b="1" dirty="0" smtClean="0">
                <a:latin typeface="黑体" pitchFamily="49" charset="-122"/>
                <a:ea typeface="黑体" pitchFamily="49" charset="-122"/>
              </a:rPr>
              <a:t>   一、辨字组词</a:t>
            </a:r>
            <a:r>
              <a:rPr lang="zh-CN" altLang="en-US" sz="4000" b="1" dirty="0">
                <a:latin typeface="黑体" pitchFamily="49" charset="-122"/>
                <a:ea typeface="黑体" pitchFamily="49" charset="-122"/>
              </a:rPr>
              <a:t>。</a:t>
            </a:r>
          </a:p>
        </p:txBody>
      </p:sp>
      <p:sp>
        <p:nvSpPr>
          <p:cNvPr id="5" name="矩形 20"/>
          <p:cNvSpPr/>
          <p:nvPr/>
        </p:nvSpPr>
        <p:spPr>
          <a:xfrm>
            <a:off x="467544" y="2269226"/>
            <a:ext cx="3143008" cy="88178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率（    ）</a:t>
            </a:r>
            <a:endParaRPr lang="en-US" altLang="zh-CN" sz="4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4">
            <a:extLst>
              <a:ext uri="{FF2B5EF4-FFF2-40B4-BE49-F238E27FC236}">
                <a16:creationId xmlns:a16="http://schemas.microsoft.com/office/drawing/2014/main" xmlns="" id="{A877C714-4028-FF4B-B84A-5B0010632C27}"/>
              </a:ext>
            </a:extLst>
          </p:cNvPr>
          <p:cNvSpPr txBox="1"/>
          <p:nvPr/>
        </p:nvSpPr>
        <p:spPr>
          <a:xfrm>
            <a:off x="624428" y="339502"/>
            <a:ext cx="2003356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课堂演练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D6C2535B-9C36-3A4E-83C0-84B1A9CD2D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620" y="392178"/>
            <a:ext cx="366860" cy="456339"/>
          </a:xfrm>
          <a:prstGeom prst="rect">
            <a:avLst/>
          </a:prstGeom>
        </p:spPr>
      </p:pic>
      <p:sp>
        <p:nvSpPr>
          <p:cNvPr id="16" name="矩形 20"/>
          <p:cNvSpPr/>
          <p:nvPr/>
        </p:nvSpPr>
        <p:spPr>
          <a:xfrm>
            <a:off x="467544" y="3436815"/>
            <a:ext cx="3143008" cy="88178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摔（    ）</a:t>
            </a:r>
            <a:endParaRPr lang="en-US" altLang="zh-CN" sz="4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20"/>
          <p:cNvSpPr/>
          <p:nvPr/>
        </p:nvSpPr>
        <p:spPr>
          <a:xfrm>
            <a:off x="3373208" y="2269226"/>
            <a:ext cx="3143008" cy="88178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谐（    ）</a:t>
            </a:r>
            <a:endParaRPr lang="en-US" altLang="zh-CN" sz="4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20"/>
          <p:cNvSpPr/>
          <p:nvPr/>
        </p:nvSpPr>
        <p:spPr>
          <a:xfrm>
            <a:off x="3373208" y="3436815"/>
            <a:ext cx="3143008" cy="88178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皆（    ）</a:t>
            </a:r>
            <a:endParaRPr lang="en-US" altLang="zh-CN" sz="4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20"/>
          <p:cNvSpPr/>
          <p:nvPr/>
        </p:nvSpPr>
        <p:spPr>
          <a:xfrm>
            <a:off x="6253528" y="2269226"/>
            <a:ext cx="3143008" cy="88178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序（    ）</a:t>
            </a:r>
            <a:endParaRPr lang="en-US" altLang="zh-CN" sz="4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20"/>
          <p:cNvSpPr/>
          <p:nvPr/>
        </p:nvSpPr>
        <p:spPr>
          <a:xfrm>
            <a:off x="6253528" y="3436815"/>
            <a:ext cx="3143008" cy="88178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予（    ）</a:t>
            </a:r>
            <a:endParaRPr lang="en-US" altLang="zh-CN" sz="4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619672" y="2184981"/>
            <a:ext cx="1459253" cy="88178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4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率领</a:t>
            </a:r>
            <a:endParaRPr lang="en-US" altLang="zh-CN" sz="4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619672" y="3373131"/>
            <a:ext cx="1459253" cy="88178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4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摔倒</a:t>
            </a:r>
            <a:endParaRPr lang="en-US" altLang="zh-CN" sz="4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445403" y="2184981"/>
            <a:ext cx="1459253" cy="88178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4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和谐</a:t>
            </a:r>
            <a:endParaRPr lang="en-US" altLang="zh-CN" sz="4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517411" y="3373131"/>
            <a:ext cx="1459253" cy="88178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4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皆是</a:t>
            </a:r>
            <a:endParaRPr lang="en-US" altLang="zh-CN" sz="4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282213" y="2184981"/>
            <a:ext cx="1459253" cy="88178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4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有序</a:t>
            </a:r>
            <a:endParaRPr lang="en-US" altLang="zh-CN" sz="4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282213" y="3373131"/>
            <a:ext cx="1459253" cy="88178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4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给予</a:t>
            </a:r>
            <a:endParaRPr lang="en-US" altLang="zh-CN" sz="4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29516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28" y="1410386"/>
            <a:ext cx="5257569" cy="2653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3200" kern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先借助拼音读一读课后生字，然后自由朗读课文，读准字音，读通句子，把不理解的词语标出来。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C061C24E-8F5B-344B-B0B0-700FB18A08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546" y="1635646"/>
            <a:ext cx="1726757" cy="2474565"/>
          </a:xfrm>
          <a:prstGeom prst="rect">
            <a:avLst/>
          </a:prstGeom>
        </p:spPr>
      </p:pic>
      <p:sp>
        <p:nvSpPr>
          <p:cNvPr id="15" name="文本框 14">
            <a:hlinkClick r:id="rId3" action="ppaction://hlinkfile"/>
          </p:cNvPr>
          <p:cNvSpPr txBox="1"/>
          <p:nvPr/>
        </p:nvSpPr>
        <p:spPr>
          <a:xfrm>
            <a:off x="653667" y="411510"/>
            <a:ext cx="403383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初读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课文 扫清障碍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018" y="593037"/>
            <a:ext cx="351070" cy="38016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4408959" y="539247"/>
            <a:ext cx="335134" cy="472337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41" y="478266"/>
            <a:ext cx="366860" cy="4563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0"/>
          <p:cNvSpPr/>
          <p:nvPr/>
        </p:nvSpPr>
        <p:spPr>
          <a:xfrm>
            <a:off x="611560" y="555526"/>
            <a:ext cx="8208912" cy="1546577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4000" b="1" dirty="0" smtClean="0">
                <a:latin typeface="黑体" pitchFamily="49" charset="-122"/>
                <a:ea typeface="黑体" pitchFamily="49" charset="-122"/>
              </a:rPr>
              <a:t>    二</a:t>
            </a:r>
            <a:r>
              <a:rPr lang="zh-CN" altLang="en-US" sz="4000" b="1" dirty="0">
                <a:latin typeface="黑体" pitchFamily="49" charset="-122"/>
                <a:ea typeface="黑体" pitchFamily="49" charset="-122"/>
              </a:rPr>
              <a:t>、将下列搭配恰当的词语用线连起来。</a:t>
            </a:r>
          </a:p>
        </p:txBody>
      </p:sp>
      <p:sp>
        <p:nvSpPr>
          <p:cNvPr id="3" name="矩形 20"/>
          <p:cNvSpPr/>
          <p:nvPr/>
        </p:nvSpPr>
        <p:spPr>
          <a:xfrm>
            <a:off x="1835696" y="2349058"/>
            <a:ext cx="1393222" cy="77386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搭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20"/>
          <p:cNvSpPr/>
          <p:nvPr/>
        </p:nvSpPr>
        <p:spPr>
          <a:xfrm>
            <a:off x="1835696" y="3045579"/>
            <a:ext cx="1393222" cy="77386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种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20"/>
          <p:cNvSpPr/>
          <p:nvPr/>
        </p:nvSpPr>
        <p:spPr>
          <a:xfrm>
            <a:off x="1835696" y="3742100"/>
            <a:ext cx="1393222" cy="77386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捣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20"/>
          <p:cNvSpPr/>
          <p:nvPr/>
        </p:nvSpPr>
        <p:spPr>
          <a:xfrm>
            <a:off x="5184788" y="2295480"/>
            <a:ext cx="1393222" cy="77386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衣服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20"/>
          <p:cNvSpPr/>
          <p:nvPr/>
        </p:nvSpPr>
        <p:spPr>
          <a:xfrm>
            <a:off x="5184788" y="2992001"/>
            <a:ext cx="1393222" cy="77386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瓜架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20"/>
          <p:cNvSpPr/>
          <p:nvPr/>
        </p:nvSpPr>
        <p:spPr>
          <a:xfrm>
            <a:off x="5184788" y="3688521"/>
            <a:ext cx="1393222" cy="77386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南瓜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V="1">
            <a:off x="2447044" y="2682413"/>
            <a:ext cx="2773028" cy="138116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2447044" y="3384129"/>
            <a:ext cx="2845036" cy="69132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2339752" y="2731544"/>
            <a:ext cx="2925414" cy="61842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08219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0925" y="643959"/>
            <a:ext cx="8451555" cy="373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三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、按要求写出四字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词语。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000" b="1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en-US" altLang="zh-CN" sz="3000" b="1" dirty="0" smtClean="0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3000" b="1" dirty="0" smtClean="0">
                <a:latin typeface="楷体" pitchFamily="49" charset="-122"/>
                <a:ea typeface="楷体" pitchFamily="49" charset="-122"/>
              </a:rPr>
              <a:t>由“明月</a:t>
            </a:r>
            <a:r>
              <a:rPr lang="zh-CN" altLang="en-US" sz="3000" b="1" dirty="0">
                <a:latin typeface="楷体" pitchFamily="49" charset="-122"/>
                <a:ea typeface="楷体" pitchFamily="49" charset="-122"/>
              </a:rPr>
              <a:t>高照，周围一片安宁，忙碌了一天的人们早已进入</a:t>
            </a:r>
            <a:r>
              <a:rPr lang="zh-CN" altLang="en-US" sz="3000" b="1" dirty="0" smtClean="0">
                <a:latin typeface="楷体" pitchFamily="49" charset="-122"/>
                <a:ea typeface="楷体" pitchFamily="49" charset="-122"/>
              </a:rPr>
              <a:t>梦乡”你想到了（        ）。        </a:t>
            </a:r>
            <a:endParaRPr lang="zh-CN" altLang="en-US" sz="3000" b="1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000" b="1" dirty="0" smtClean="0">
                <a:latin typeface="楷体" pitchFamily="49" charset="-122"/>
                <a:ea typeface="楷体" pitchFamily="49" charset="-122"/>
              </a:rPr>
              <a:t>    2.</a:t>
            </a:r>
            <a:r>
              <a:rPr lang="zh-CN" altLang="en-US" sz="3000" b="1" dirty="0" smtClean="0"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sz="3000" b="1" dirty="0">
                <a:latin typeface="楷体" pitchFamily="49" charset="-122"/>
                <a:ea typeface="楷体" pitchFamily="49" charset="-122"/>
              </a:rPr>
              <a:t>几场春雨过后，到那里走走</a:t>
            </a:r>
            <a:r>
              <a:rPr lang="zh-CN" altLang="en-US" sz="3000" b="1" dirty="0" smtClean="0">
                <a:latin typeface="楷体" pitchFamily="49" charset="-122"/>
                <a:ea typeface="楷体" pitchFamily="49" charset="-122"/>
              </a:rPr>
              <a:t>，你常常</a:t>
            </a:r>
            <a:r>
              <a:rPr lang="zh-CN" altLang="en-US" sz="3000" b="1" dirty="0">
                <a:latin typeface="楷体" pitchFamily="49" charset="-122"/>
                <a:ea typeface="楷体" pitchFamily="49" charset="-122"/>
              </a:rPr>
              <a:t>会看见许多鲜嫩的笋，成群地从土里探出头</a:t>
            </a:r>
            <a:r>
              <a:rPr lang="zh-CN" altLang="en-US" sz="3000" b="1" dirty="0" smtClean="0">
                <a:latin typeface="楷体" pitchFamily="49" charset="-122"/>
                <a:ea typeface="楷体" pitchFamily="49" charset="-122"/>
              </a:rPr>
              <a:t>来”</a:t>
            </a:r>
            <a:r>
              <a:rPr lang="zh-CN" altLang="en-US" sz="3000" b="1" dirty="0">
                <a:latin typeface="楷体" pitchFamily="49" charset="-122"/>
                <a:ea typeface="楷体" pitchFamily="49" charset="-122"/>
              </a:rPr>
              <a:t>这句</a:t>
            </a:r>
            <a:r>
              <a:rPr lang="zh-CN" altLang="en-US" sz="3000" b="1" dirty="0" smtClean="0">
                <a:latin typeface="楷体" pitchFamily="49" charset="-122"/>
                <a:ea typeface="楷体" pitchFamily="49" charset="-122"/>
              </a:rPr>
              <a:t>话描写</a:t>
            </a:r>
            <a:r>
              <a:rPr lang="zh-CN" altLang="en-US" sz="3000" b="1" dirty="0">
                <a:latin typeface="楷体" pitchFamily="49" charset="-122"/>
                <a:ea typeface="楷体" pitchFamily="49" charset="-122"/>
              </a:rPr>
              <a:t>的</a:t>
            </a:r>
            <a:r>
              <a:rPr lang="zh-CN" altLang="en-US" sz="3000" b="1" dirty="0" smtClean="0">
                <a:latin typeface="楷体" pitchFamily="49" charset="-122"/>
                <a:ea typeface="楷体" pitchFamily="49" charset="-122"/>
              </a:rPr>
              <a:t>是（        ）。</a:t>
            </a:r>
            <a:endParaRPr lang="zh-CN" altLang="en-US" sz="30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矩形 20"/>
          <p:cNvSpPr/>
          <p:nvPr/>
        </p:nvSpPr>
        <p:spPr>
          <a:xfrm>
            <a:off x="6588224" y="1910092"/>
            <a:ext cx="1882924" cy="54970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月明人静</a:t>
            </a:r>
            <a:endParaRPr lang="zh-CN" altLang="en-US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20"/>
          <p:cNvSpPr/>
          <p:nvPr/>
        </p:nvSpPr>
        <p:spPr>
          <a:xfrm>
            <a:off x="3203848" y="3713628"/>
            <a:ext cx="1728192" cy="54970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雨后春笋</a:t>
            </a:r>
            <a:endParaRPr lang="zh-CN" altLang="en-US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11">
            <a:hlinkClick r:id="rId2" action="ppaction://hlinkfile"/>
            <a:extLst>
              <a:ext uri="{FF2B5EF4-FFF2-40B4-BE49-F238E27FC236}">
                <a16:creationId xmlns:a16="http://schemas.microsoft.com/office/drawing/2014/main" xmlns="" id="{49A3FD07-BF8B-914C-839E-9D5D862423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38015" y="4080986"/>
            <a:ext cx="1398053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latin typeface="Kaiti SC" panose="02010600040101010101" pitchFamily="2" charset="-122"/>
                <a:ea typeface="Kaiti SC" panose="02010600040101010101" pitchFamily="2" charset="-122"/>
              </a:rPr>
              <a:t>字词听写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BF5E3399-5C01-7A44-9303-9647FCE0378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5386" y="4130421"/>
            <a:ext cx="351070" cy="38016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EA3B92EE-8477-F041-B1B2-3DE342038EC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7851344" y="4064397"/>
            <a:ext cx="335134" cy="472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4902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913721" y="1347614"/>
            <a:ext cx="7402695" cy="2455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乡下人家不论什么时候，不论什么季节，都有一道独特、迷人的风景。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46FC3C70-07FC-524D-8E0A-6C12C0962B4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077" y="546963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文本框 11">
            <a:extLst>
              <a:ext uri="{FF2B5EF4-FFF2-40B4-BE49-F238E27FC236}">
                <a16:creationId xmlns:a16="http://schemas.microsoft.com/office/drawing/2014/main" xmlns="" id="{9FDC4D59-C4EE-164C-8F2E-F8055F73027B}"/>
              </a:ext>
            </a:extLst>
          </p:cNvPr>
          <p:cNvSpPr txBox="1"/>
          <p:nvPr/>
        </p:nvSpPr>
        <p:spPr>
          <a:xfrm>
            <a:off x="333190" y="536227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第二课时</a:t>
            </a:r>
          </a:p>
        </p:txBody>
      </p:sp>
      <p:pic>
        <p:nvPicPr>
          <p:cNvPr id="2" name="朗读配乐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203848" y="4122390"/>
            <a:ext cx="609600" cy="609600"/>
          </a:xfrm>
          <a:prstGeom prst="rect">
            <a:avLst/>
          </a:prstGeom>
        </p:spPr>
      </p:pic>
      <p:sp>
        <p:nvSpPr>
          <p:cNvPr id="9" name="文本框 3"/>
          <p:cNvSpPr txBox="1"/>
          <p:nvPr/>
        </p:nvSpPr>
        <p:spPr>
          <a:xfrm>
            <a:off x="4143567" y="4206054"/>
            <a:ext cx="1453313" cy="453586"/>
          </a:xfrm>
          <a:prstGeom prst="rect">
            <a:avLst/>
          </a:prstGeom>
          <a:solidFill>
            <a:srgbClr val="9BBB59"/>
          </a:solidFill>
          <a:ln w="38100" cap="flat" cmpd="sng" algn="ctr">
            <a:solidFill>
              <a:sysClr val="window" lastClr="FFFFFF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square" lIns="68580" tIns="34290" rIns="68580" bIns="34290" rtlCol="0" anchor="t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kern="0" dirty="0" smtClean="0">
                <a:solidFill>
                  <a:sysClr val="window" lastClr="FFFFFF"/>
                </a:solidFill>
                <a:latin typeface="黑体" pitchFamily="49" charset="-122"/>
                <a:ea typeface="黑体" pitchFamily="49" charset="-122"/>
              </a:rPr>
              <a:t>情境音乐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黑体" pitchFamily="49" charset="-122"/>
              <a:ea typeface="黑体" pitchFamily="49" charset="-122"/>
              <a:cs typeface="+mn-cs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135868" y="1407768"/>
            <a:ext cx="7282947" cy="2172094"/>
            <a:chOff x="539552" y="1419622"/>
            <a:chExt cx="7282947" cy="2172094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9552" y="1419622"/>
              <a:ext cx="3891473" cy="2172094"/>
            </a:xfrm>
            <a:prstGeom prst="rect">
              <a:avLst/>
            </a:prstGeom>
            <a:noFill/>
            <a:ln w="69850" cmpd="sng">
              <a:solidFill>
                <a:schemeClr val="bg1"/>
              </a:solidFill>
              <a:miter lim="800000"/>
              <a:headEnd/>
              <a:tailEnd/>
            </a:ln>
            <a:effectLst>
              <a:outerShdw blurRad="50800" dir="9960000" sx="102000" sy="102000" algn="ctr" rotWithShape="0">
                <a:srgbClr val="000000">
                  <a:alpha val="54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3" name="文本框 2"/>
            <p:cNvSpPr txBox="1"/>
            <p:nvPr/>
          </p:nvSpPr>
          <p:spPr>
            <a:xfrm>
              <a:off x="4765252" y="2193447"/>
              <a:ext cx="305724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瓜藤的生机与活力</a:t>
              </a:r>
              <a:endPara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07504" y="1059582"/>
            <a:ext cx="8964488" cy="2520280"/>
            <a:chOff x="-33207" y="-668610"/>
            <a:chExt cx="9305925" cy="2520280"/>
          </a:xfrm>
        </p:grpSpPr>
        <p:sp>
          <p:nvSpPr>
            <p:cNvPr id="11" name="文本框 10"/>
            <p:cNvSpPr txBox="1"/>
            <p:nvPr/>
          </p:nvSpPr>
          <p:spPr>
            <a:xfrm>
              <a:off x="2521024" y="-668610"/>
              <a:ext cx="449353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朴素中带着几分华丽的鲜花</a:t>
              </a:r>
              <a:endPara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3207" y="-24755"/>
              <a:ext cx="9305925" cy="1876425"/>
            </a:xfrm>
            <a:prstGeom prst="round2DiagRect">
              <a:avLst>
                <a:gd name="adj1" fmla="val 0"/>
                <a:gd name="adj2" fmla="val 0"/>
              </a:avLst>
            </a:prstGeom>
            <a:ln w="88900" cap="sq">
              <a:solidFill>
                <a:srgbClr val="FFFFFF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</p:grpSp>
      <p:grpSp>
        <p:nvGrpSpPr>
          <p:cNvPr id="15" name="组合 14"/>
          <p:cNvGrpSpPr/>
          <p:nvPr/>
        </p:nvGrpSpPr>
        <p:grpSpPr>
          <a:xfrm>
            <a:off x="577784" y="1440160"/>
            <a:ext cx="8170680" cy="2139702"/>
            <a:chOff x="687388" y="1385206"/>
            <a:chExt cx="8170680" cy="2139702"/>
          </a:xfrm>
        </p:grpSpPr>
        <p:pic>
          <p:nvPicPr>
            <p:cNvPr id="13" name="Picture 3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02151" y="1385206"/>
              <a:ext cx="3755917" cy="2139702"/>
            </a:xfrm>
            <a:prstGeom prst="rect">
              <a:avLst/>
            </a:prstGeom>
            <a:noFill/>
            <a:ln w="69850" cmpd="sng">
              <a:solidFill>
                <a:schemeClr val="bg1"/>
              </a:solidFill>
              <a:miter lim="800000"/>
              <a:headEnd/>
              <a:tailEnd/>
            </a:ln>
            <a:effectLst>
              <a:outerShdw blurRad="50800" dir="9960000" sx="102000" sy="102000" algn="ctr" rotWithShape="0">
                <a:srgbClr val="000000">
                  <a:alpha val="54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14" name="文本框 13"/>
            <p:cNvSpPr txBox="1"/>
            <p:nvPr/>
          </p:nvSpPr>
          <p:spPr>
            <a:xfrm>
              <a:off x="687388" y="2209324"/>
              <a:ext cx="415209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茂盛</a:t>
              </a:r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的竹林，可爱的竹笋</a:t>
              </a:r>
              <a:endPara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0" name="Picture 2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993"/>
          <a:stretch/>
        </p:blipFill>
        <p:spPr bwMode="auto">
          <a:xfrm>
            <a:off x="4666" y="-26343"/>
            <a:ext cx="9175846" cy="52623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文本框 16"/>
          <p:cNvSpPr txBox="1"/>
          <p:nvPr/>
        </p:nvSpPr>
        <p:spPr>
          <a:xfrm>
            <a:off x="-36512" y="3801123"/>
            <a:ext cx="9144000" cy="1384995"/>
          </a:xfrm>
          <a:prstGeom prst="rect">
            <a:avLst/>
          </a:prstGeom>
          <a:solidFill>
            <a:schemeClr val="bg1">
              <a:lumMod val="95000"/>
              <a:alpha val="83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我们在朗读、想象中领略到乡下人家的瓜、藤</a:t>
            </a:r>
            <a:r>
              <a:rPr lang="zh-CN" altLang="en-US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、鲜花、竹子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及</a:t>
            </a:r>
            <a:r>
              <a:rPr lang="zh-CN" altLang="en-US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春笋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的独特、迷人之处，乡下人家还有哪些迷人的风景呢？我们继续来欣赏！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65388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decel="100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decel="100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" decel="100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6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8" grpId="0"/>
      <p:bldP spid="19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27584" y="1347614"/>
            <a:ext cx="7416824" cy="1133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2800" b="1" kern="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1.</a:t>
            </a:r>
            <a:r>
              <a:rPr lang="zh-CN" altLang="en-US" sz="2800" b="1" kern="0" dirty="0" smtClean="0">
                <a:latin typeface="宋体" panose="02010600030101010101" pitchFamily="2" charset="-122"/>
                <a:ea typeface="宋体" panose="02010600030101010101" pitchFamily="2" charset="-122"/>
              </a:rPr>
              <a:t>与同学交流第</a:t>
            </a:r>
            <a:r>
              <a:rPr lang="en-US" altLang="zh-CN" sz="2800" b="1" kern="0" dirty="0" smtClean="0">
                <a:latin typeface="宋体" panose="02010600030101010101" pitchFamily="2" charset="-122"/>
                <a:ea typeface="宋体" panose="02010600030101010101" pitchFamily="2" charset="-122"/>
              </a:rPr>
              <a:t>3-6</a:t>
            </a:r>
            <a:r>
              <a:rPr lang="zh-CN" altLang="en-US" sz="2800" b="1" kern="0" dirty="0" smtClean="0">
                <a:latin typeface="宋体" panose="02010600030101010101" pitchFamily="2" charset="-122"/>
                <a:ea typeface="宋体" panose="02010600030101010101" pitchFamily="2" charset="-122"/>
              </a:rPr>
              <a:t>自然段中自己感兴趣的景致。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26128" y="555526"/>
            <a:ext cx="2481672" cy="561692"/>
            <a:chOff x="179512" y="411510"/>
            <a:chExt cx="2481672" cy="561692"/>
          </a:xfrm>
        </p:grpSpPr>
        <p:sp>
          <p:nvSpPr>
            <p:cNvPr id="12" name="文本框 14"/>
            <p:cNvSpPr txBox="1"/>
            <p:nvPr/>
          </p:nvSpPr>
          <p:spPr>
            <a:xfrm>
              <a:off x="624427" y="411510"/>
              <a:ext cx="2036757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smtClean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学习目标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464187"/>
              <a:ext cx="366860" cy="456338"/>
            </a:xfrm>
            <a:prstGeom prst="rect">
              <a:avLst/>
            </a:prstGeom>
          </p:spPr>
        </p:pic>
      </p:grpSp>
      <p:sp>
        <p:nvSpPr>
          <p:cNvPr id="14" name="矩形 13"/>
          <p:cNvSpPr/>
          <p:nvPr/>
        </p:nvSpPr>
        <p:spPr>
          <a:xfrm>
            <a:off x="827584" y="3548746"/>
            <a:ext cx="7416824" cy="56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en-US" altLang="zh-CN" sz="2800" b="1" kern="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3</a:t>
            </a:r>
            <a:r>
              <a:rPr lang="en-US" altLang="zh-CN" sz="2800" b="1" kern="0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2800" b="1" kern="0" dirty="0">
                <a:latin typeface="宋体" panose="02010600030101010101" pitchFamily="2" charset="-122"/>
                <a:ea typeface="宋体" panose="02010600030101010101" pitchFamily="2" charset="-122"/>
              </a:rPr>
              <a:t>积累文中生动、形象的句子</a:t>
            </a:r>
            <a:r>
              <a:rPr lang="zh-CN" altLang="en-US" sz="2800" b="1" kern="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800" b="1" kern="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27584" y="2523585"/>
            <a:ext cx="7416824" cy="982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en-US" altLang="zh-CN" sz="2800" b="1" kern="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2.</a:t>
            </a:r>
            <a:r>
              <a:rPr lang="zh-CN" altLang="en-US" sz="2800" b="1" kern="0" dirty="0">
                <a:latin typeface="宋体" panose="02010600030101010101" pitchFamily="2" charset="-122"/>
                <a:ea typeface="宋体" panose="02010600030101010101" pitchFamily="2" charset="-122"/>
              </a:rPr>
              <a:t>能抓住关键词语，展开想象，初步体会作者对乡村生活的喜爱和赞美</a:t>
            </a:r>
            <a:r>
              <a:rPr lang="zh-CN" altLang="en-US" sz="2800" b="1" kern="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27584" y="4157832"/>
            <a:ext cx="6579608" cy="56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0000"/>
              </a:lnSpc>
              <a:defRPr/>
            </a:pPr>
            <a:r>
              <a:rPr lang="en-US" altLang="zh-CN" sz="2800" b="1" kern="0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4</a:t>
            </a:r>
            <a:r>
              <a:rPr lang="en-US" altLang="zh-CN" sz="2800" b="1" kern="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2800" b="1" kern="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写一写自己眼中的乡村景致。</a:t>
            </a:r>
          </a:p>
        </p:txBody>
      </p:sp>
    </p:spTree>
    <p:extLst>
      <p:ext uri="{BB962C8B-B14F-4D97-AF65-F5344CB8AC3E}">
        <p14:creationId xmlns:p14="http://schemas.microsoft.com/office/powerpoint/2010/main" val="3087801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411760" y="1136521"/>
            <a:ext cx="6336704" cy="29315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3200" b="1" kern="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kern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自读课文</a:t>
            </a:r>
            <a:r>
              <a:rPr lang="en-US" altLang="zh-CN" sz="3200" b="1" kern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3-6</a:t>
            </a:r>
            <a:r>
              <a:rPr lang="zh-CN" altLang="en-US" sz="3200" b="1" kern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自然段，思考：你对这几段课文中描写的哪一处景致最感兴趣？试着找一找关键词，交流感受</a:t>
            </a:r>
            <a:r>
              <a:rPr lang="zh-CN" altLang="en-US" sz="3200" b="1" kern="0" smtClean="0">
                <a:latin typeface="黑体" panose="02010609060101010101" pitchFamily="49" charset="-122"/>
                <a:ea typeface="黑体" panose="02010609060101010101" pitchFamily="49" charset="-122"/>
              </a:rPr>
              <a:t>吧！</a:t>
            </a:r>
            <a:r>
              <a:rPr lang="zh-CN" altLang="en-US" sz="2400" b="1" ker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（课后第</a:t>
            </a:r>
            <a:r>
              <a:rPr lang="en-US" altLang="zh-CN" sz="2400" b="1" ker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400" b="1" ker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r>
              <a:rPr lang="zh-CN" altLang="en-US" sz="2400" b="1" kern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2400" b="1" kern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C061C24E-8F5B-344B-B0B0-700FB18A08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489679"/>
            <a:ext cx="1873983" cy="2685550"/>
          </a:xfrm>
          <a:prstGeom prst="rect">
            <a:avLst/>
          </a:prstGeom>
        </p:spPr>
      </p:pic>
      <p:sp>
        <p:nvSpPr>
          <p:cNvPr id="5" name="文本框 14">
            <a:extLst>
              <a:ext uri="{FF2B5EF4-FFF2-40B4-BE49-F238E27FC236}">
                <a16:creationId xmlns:a16="http://schemas.microsoft.com/office/drawing/2014/main" xmlns="" id="{5484379D-3776-7748-BF08-F82CF795CA5C}"/>
              </a:ext>
            </a:extLst>
          </p:cNvPr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互动课堂</a:t>
            </a:r>
            <a:endParaRPr lang="zh-CN" altLang="en-US" sz="3200" b="1" dirty="0">
              <a:solidFill>
                <a:srgbClr val="875000"/>
              </a:solidFill>
              <a:latin typeface="YouYuan" panose="02010509060101010101" pitchFamily="49" charset="-122"/>
              <a:ea typeface="YouYuan" panose="02010509060101010101" pitchFamily="49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0E56DA78-629F-0143-BFBE-341A78A97E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194" y="464186"/>
            <a:ext cx="366861" cy="456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468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57158" y="1281847"/>
            <a:ext cx="8463314" cy="2629951"/>
          </a:xfrm>
          <a:prstGeom prst="rect">
            <a:avLst/>
          </a:prstGeom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鸡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，乡下人家照例总要养几只的。从他们的房前屋后走过，你肯定会瞧见一只母鸡，率领一群小鸡，在竹林中觅食；或是瞧见耸着尾巴的雄鸡，在场地上大踏步地走来走去。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441599" y="437389"/>
            <a:ext cx="2570561" cy="6463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tx1"/>
                </a:solidFill>
                <a:effectLst>
                  <a:glow rad="101600">
                    <a:schemeClr val="bg1">
                      <a:alpha val="40000"/>
                    </a:schemeClr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林中鸡群图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1159069" y="1923678"/>
            <a:ext cx="6005219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941606" y="4015829"/>
            <a:ext cx="7158786" cy="500137"/>
          </a:xfrm>
          <a:prstGeom prst="rect">
            <a:avLst/>
          </a:prstGeom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    可以把“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鸡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”的顺序调到句子后边吗？</a:t>
            </a:r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9899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90982" y="483518"/>
            <a:ext cx="2728890" cy="61093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effectLst>
            <a:outerShdw blurRad="50800" dir="21594000" sy="23000" kx="1200000" algn="br" rotWithShape="0">
              <a:prstClr val="black">
                <a:alpha val="40000"/>
              </a:prstClr>
            </a:outerShdw>
          </a:effectLst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对比读一读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黑体" pitchFamily="49" charset="-122"/>
              <a:ea typeface="黑体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7544" y="1203598"/>
            <a:ext cx="63658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A.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乡下人家照例总要养几只鸡的。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8242" y="1923678"/>
            <a:ext cx="65520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鸡，乡下人家照例总要养几只的。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72000" y="2715766"/>
            <a:ext cx="4104456" cy="1877437"/>
          </a:xfrm>
          <a:prstGeom prst="rect">
            <a:avLst/>
          </a:prstGeom>
          <a:solidFill>
            <a:srgbClr val="00B050">
              <a:alpha val="10000"/>
            </a:srgbClr>
          </a:solidFill>
          <a:ln cmpd="sng">
            <a:solidFill>
              <a:srgbClr val="92D050"/>
            </a:solidFill>
            <a:prstDash val="solid"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latin typeface="宋体" pitchFamily="2" charset="-122"/>
                <a:ea typeface="宋体" pitchFamily="2" charset="-122"/>
              </a:defRPr>
            </a:lvl1pPr>
          </a:lstStyle>
          <a:p>
            <a:pPr algn="l"/>
            <a:r>
              <a:rPr lang="zh-CN" altLang="en-US" dirty="0"/>
              <a:t>    </a:t>
            </a:r>
            <a:r>
              <a:rPr lang="zh-CN" altLang="en-US" sz="2800" dirty="0"/>
              <a:t>鸡在乡下是最为常见的家禽</a:t>
            </a:r>
            <a:r>
              <a:rPr lang="zh-CN" altLang="en-US" sz="2800" dirty="0" smtClean="0"/>
              <a:t>，将</a:t>
            </a:r>
            <a:r>
              <a:rPr lang="zh-CN" altLang="en-US" sz="2800" dirty="0"/>
              <a:t>鸡放在句子最前面，着重强调，突出鸡的重要性。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242" y="2571750"/>
            <a:ext cx="3743718" cy="240188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33865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79512" y="436128"/>
            <a:ext cx="1661926" cy="582196"/>
            <a:chOff x="179512" y="436128"/>
            <a:chExt cx="1661926" cy="582196"/>
          </a:xfrm>
        </p:grpSpPr>
        <p:sp>
          <p:nvSpPr>
            <p:cNvPr id="3" name="文本框 9"/>
            <p:cNvSpPr txBox="1"/>
            <p:nvPr/>
          </p:nvSpPr>
          <p:spPr>
            <a:xfrm>
              <a:off x="761318" y="436128"/>
              <a:ext cx="1080120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dirty="0" smtClean="0">
                  <a:latin typeface="黑体" pitchFamily="49" charset="-122"/>
                  <a:ea typeface="黑体" pitchFamily="49" charset="-122"/>
                </a:rPr>
                <a:t>仿写</a:t>
              </a:r>
              <a:endParaRPr lang="zh-CN" altLang="en-US" sz="3200" dirty="0">
                <a:latin typeface="黑体" pitchFamily="49" charset="-122"/>
                <a:ea typeface="黑体" pitchFamily="49" charset="-122"/>
              </a:endParaRPr>
            </a:p>
          </p:txBody>
        </p:sp>
        <p:pic>
          <p:nvPicPr>
            <p:cNvPr id="4" name="图片 3">
              <a:extLst>
                <a:ext uri="{FF2B5EF4-FFF2-40B4-BE49-F238E27FC236}">
                  <a16:creationId xmlns:a16="http://schemas.microsoft.com/office/drawing/2014/main" xmlns="" id="{4A1A10B2-CE78-6A4D-8987-BCB3984DCBE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472864"/>
              <a:ext cx="559476" cy="545460"/>
            </a:xfrm>
            <a:prstGeom prst="rect">
              <a:avLst/>
            </a:prstGeom>
          </p:spPr>
        </p:pic>
      </p:grpSp>
      <p:sp>
        <p:nvSpPr>
          <p:cNvPr id="5" name="文本框 4"/>
          <p:cNvSpPr txBox="1"/>
          <p:nvPr/>
        </p:nvSpPr>
        <p:spPr>
          <a:xfrm>
            <a:off x="1115616" y="1052891"/>
            <a:ext cx="6480720" cy="1284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除了“鸡”之外，课文中还提到“鸭”，如果要突出鸭的重要性，应该怎么写呢？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97896" y="2899839"/>
            <a:ext cx="4238200" cy="1569660"/>
          </a:xfrm>
          <a:prstGeom prst="rect">
            <a:avLst/>
          </a:prstGeom>
          <a:solidFill>
            <a:srgbClr val="00B050">
              <a:alpha val="10000"/>
            </a:srgbClr>
          </a:solidFill>
          <a:ln cmpd="sng">
            <a:solidFill>
              <a:srgbClr val="92D050"/>
            </a:solidFill>
            <a:prstDash val="solid"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latin typeface="宋体" pitchFamily="2" charset="-122"/>
                <a:ea typeface="宋体" pitchFamily="2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dirty="0"/>
              <a:t>    鸭，是乡下人家必不可少的朋友。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6257" y="2899839"/>
            <a:ext cx="3131840" cy="190415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87625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57158" y="1281847"/>
            <a:ext cx="8463314" cy="2539157"/>
          </a:xfrm>
          <a:prstGeom prst="rect">
            <a:avLst/>
          </a:prstGeom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    从他们的房前屋后走过，你肯定会瞧见一只母鸡，率领一群小鸡，在竹林中觅食；或是瞧见耸着尾巴的雄鸡，在场地上大踏步地走来走去。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2123728" y="2499742"/>
            <a:ext cx="768211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6300097" y="3147814"/>
            <a:ext cx="1080215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331640" y="3147814"/>
            <a:ext cx="648072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683568" y="3849310"/>
            <a:ext cx="7992888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800" b="1" kern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试着换一换词语，看看句子的意思有什么变化吧！</a:t>
            </a:r>
            <a:endParaRPr lang="zh-CN" altLang="en-US" sz="2400" b="1" kern="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987824" y="559445"/>
            <a:ext cx="4104456" cy="500137"/>
          </a:xfrm>
          <a:prstGeom prst="rect">
            <a:avLst/>
          </a:prstGeom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林中鸡群是什么样子的？</a:t>
            </a:r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448354" y="1065823"/>
            <a:ext cx="8444126" cy="1361911"/>
          </a:xfrm>
          <a:prstGeom prst="rect">
            <a:avLst/>
          </a:prstGeom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    从他们的房前屋后走过，你肯定会瞧见一只母鸡，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带着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一群小鸡，在竹林中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觅食；或是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瞧见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长尾巴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的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雄鸡，在场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地上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来回地走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64693" y="2649999"/>
            <a:ext cx="8062512" cy="1361911"/>
          </a:xfrm>
          <a:prstGeom prst="rect">
            <a:avLst/>
          </a:prstGeom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    从他们的房前屋后走过，你肯定会瞧见一只母鸡，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率领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一群小鸡，在竹林中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觅食；或是瞧见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耸着尾巴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的雄鸡，在场地上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大踏步地走来走去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99592" y="4208770"/>
            <a:ext cx="2709396" cy="523220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latin typeface="宋体" pitchFamily="2" charset="-122"/>
                <a:ea typeface="宋体" pitchFamily="2" charset="-122"/>
              </a:rPr>
              <a:t>把鸡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当作人</a:t>
            </a:r>
            <a:r>
              <a:rPr lang="zh-CN" altLang="en-US" sz="2800" b="1" dirty="0">
                <a:latin typeface="宋体" pitchFamily="2" charset="-122"/>
                <a:ea typeface="宋体" pitchFamily="2" charset="-122"/>
              </a:rPr>
              <a:t>来写</a:t>
            </a:r>
          </a:p>
        </p:txBody>
      </p:sp>
      <p:sp>
        <p:nvSpPr>
          <p:cNvPr id="16" name="矩形 15"/>
          <p:cNvSpPr/>
          <p:nvPr/>
        </p:nvSpPr>
        <p:spPr>
          <a:xfrm>
            <a:off x="627352" y="372340"/>
            <a:ext cx="2087309" cy="48532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effectLst>
            <a:outerShdw blurRad="50800" dir="21594000" sy="23000" kx="1200000" algn="br" rotWithShape="0">
              <a:prstClr val="black">
                <a:alpha val="40000"/>
              </a:prstClr>
            </a:outerShdw>
          </a:effectLst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对比读一读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067944" y="4208770"/>
            <a:ext cx="1844230" cy="523220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zh-CN" altLang="en-US" dirty="0" smtClean="0"/>
              <a:t>母鸡负责</a:t>
            </a:r>
            <a:endParaRPr lang="zh-CN" altLang="en-US" dirty="0"/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6300192" y="4208770"/>
            <a:ext cx="1874603" cy="523220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zh-CN" altLang="en-US" dirty="0" smtClean="0"/>
              <a:t>公鸡神气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843808" y="392346"/>
            <a:ext cx="1910992" cy="523220"/>
          </a:xfrm>
          <a:prstGeom prst="rect">
            <a:avLst/>
          </a:prstGeom>
          <a:noFill/>
          <a:ln>
            <a:noFill/>
            <a:prstDash val="sysDash"/>
          </a:ln>
          <a:effectLst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宋体" pitchFamily="2" charset="-122"/>
                <a:ea typeface="宋体" pitchFamily="2" charset="-122"/>
              </a:rPr>
              <a:t>积累语句</a:t>
            </a:r>
            <a:endParaRPr lang="zh-CN" altLang="en-US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16073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12" grpId="0" animBg="1"/>
      <p:bldP spid="13" grpId="0" animBg="1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TextBox 59"/>
          <p:cNvSpPr txBox="1"/>
          <p:nvPr/>
        </p:nvSpPr>
        <p:spPr>
          <a:xfrm>
            <a:off x="7398288" y="3467269"/>
            <a:ext cx="142218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谐</a:t>
            </a:r>
            <a:endParaRPr lang="zh-CN" altLang="en-US" sz="4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213666" y="1485676"/>
            <a:ext cx="982070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gòu</a:t>
            </a:r>
            <a:endParaRPr lang="zh-CN" altLang="en-US" sz="3000" b="1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347864" y="1485676"/>
            <a:ext cx="1224136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guān</a:t>
            </a:r>
            <a:endParaRPr lang="zh-CN" altLang="en-US" sz="3000" b="1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106962" y="1485676"/>
            <a:ext cx="1337246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pǔ</a:t>
            </a:r>
            <a:r>
              <a:rPr lang="en-US" altLang="zh-CN" sz="3000" b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  sù</a:t>
            </a:r>
            <a:endParaRPr lang="zh-CN" altLang="en-US" sz="3000" b="1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654711" y="1485675"/>
            <a:ext cx="1229657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shuài</a:t>
            </a:r>
            <a:endParaRPr lang="zh-CN" altLang="en-US" sz="3000" b="1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270600" y="1923678"/>
            <a:ext cx="142218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构</a:t>
            </a: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成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888369" y="1923678"/>
            <a:ext cx="204094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鸡</a:t>
            </a:r>
            <a:r>
              <a:rPr lang="zh-CN" altLang="en-US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冠</a:t>
            </a: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花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029950" y="1931260"/>
            <a:ext cx="142218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朴素</a:t>
            </a:r>
            <a:endParaRPr lang="zh-CN" altLang="en-US" sz="4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750216" y="1935872"/>
            <a:ext cx="142218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率</a:t>
            </a: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领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467544" y="3075806"/>
            <a:ext cx="1059464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tǎng</a:t>
            </a:r>
            <a:endParaRPr lang="zh-CN" altLang="en-US" sz="3000" b="1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515294" y="3467269"/>
            <a:ext cx="142218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倘</a:t>
            </a: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若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2204724" y="3075806"/>
            <a:ext cx="711092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latin typeface="汉语拼音" panose="020B0604020202020204" charset="-122"/>
                <a:ea typeface="汉语拼音" panose="020B0604020202020204" charset="-122"/>
                <a:cs typeface="汉语拼音" panose="020B0604020202020204" pitchFamily="34" charset="0"/>
              </a:rPr>
              <a:t>fù</a:t>
            </a:r>
            <a:endParaRPr lang="zh-CN" altLang="en-US" sz="3000" b="1" dirty="0">
              <a:latin typeface="汉语拼音" panose="020B0604020202020204" charset="-122"/>
              <a:ea typeface="汉语拼音" panose="020B0604020202020204" charset="-122"/>
              <a:cs typeface="汉语拼音" panose="020B0604020202020204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2141704" y="3467269"/>
            <a:ext cx="142218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附</a:t>
            </a: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近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3995936" y="3075806"/>
            <a:ext cx="948710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dǎo</a:t>
            </a:r>
            <a:endParaRPr lang="zh-CN" altLang="en-US" sz="3000" b="1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4041998" y="3467269"/>
            <a:ext cx="142218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捣</a:t>
            </a: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衣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5872378" y="3075806"/>
            <a:ext cx="1059464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huì</a:t>
            </a:r>
            <a:endParaRPr lang="zh-CN" altLang="en-US" sz="3000" b="1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5868144" y="3467269"/>
            <a:ext cx="142218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绘</a:t>
            </a: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画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8102943" y="3075806"/>
            <a:ext cx="717529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latin typeface="汉语拼音" panose="020B0604020202020204" charset="-122"/>
                <a:ea typeface="汉语拼音" panose="020B0604020202020204" charset="-122"/>
                <a:cs typeface="汉语拼音" panose="020B0604020202020204" pitchFamily="34" charset="0"/>
              </a:rPr>
              <a:t>xié</a:t>
            </a:r>
            <a:endParaRPr lang="zh-CN" altLang="en-US" sz="3000" b="1" dirty="0">
              <a:latin typeface="汉语拼音" panose="020B0604020202020204" charset="-122"/>
              <a:ea typeface="汉语拼音" panose="020B0604020202020204" charset="-122"/>
              <a:cs typeface="汉语拼音" panose="020B0604020202020204" pitchFamily="3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23528" y="993534"/>
            <a:ext cx="8568952" cy="3522432"/>
          </a:xfrm>
          <a:prstGeom prst="rect">
            <a:avLst/>
          </a:prstGeom>
          <a:noFill/>
          <a:ln w="12700" cap="flat" cmpd="sng" algn="ctr">
            <a:solidFill>
              <a:srgbClr val="008000"/>
            </a:solidFill>
            <a:prstDash val="solid"/>
          </a:ln>
          <a:effectLst>
            <a:glow rad="63500">
              <a:sysClr val="window" lastClr="FFFFFF">
                <a:alpha val="40000"/>
              </a:sysClr>
            </a:glow>
            <a:outerShdw blurRad="50800" dist="38100" dir="18900000" algn="bl" rotWithShape="0">
              <a:sysClr val="window" lastClr="FFFFFF">
                <a:alpha val="40000"/>
              </a:sys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imes New Roman"/>
              <a:ea typeface="微软雅黑"/>
              <a:cs typeface="+mn-cs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742822" y="741506"/>
            <a:ext cx="1583505" cy="504056"/>
            <a:chOff x="6588895" y="717423"/>
            <a:chExt cx="1583505" cy="504056"/>
          </a:xfrm>
        </p:grpSpPr>
        <p:sp>
          <p:nvSpPr>
            <p:cNvPr id="35" name="椭圆 34"/>
            <p:cNvSpPr/>
            <p:nvPr/>
          </p:nvSpPr>
          <p:spPr>
            <a:xfrm>
              <a:off x="6588895" y="717423"/>
              <a:ext cx="1583505" cy="504056"/>
            </a:xfrm>
            <a:prstGeom prst="ellipse">
              <a:avLst/>
            </a:prstGeom>
            <a:solidFill>
              <a:srgbClr val="F07474">
                <a:lumMod val="20000"/>
                <a:lumOff val="80000"/>
              </a:srgbClr>
            </a:solidFill>
            <a:ln w="9525" cap="flat" cmpd="sng" algn="ctr">
              <a:solidFill>
                <a:srgbClr val="008000"/>
              </a:soli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6834885" y="717423"/>
              <a:ext cx="1121491" cy="438582"/>
              <a:chOff x="6520102" y="843558"/>
              <a:chExt cx="1121491" cy="438582"/>
            </a:xfrm>
          </p:grpSpPr>
          <p:sp>
            <p:nvSpPr>
              <p:cNvPr id="48" name="TextBox 11">
                <a:hlinkClick r:id="rId3" action="ppaction://hlinkfile"/>
              </p:cNvPr>
              <p:cNvSpPr txBox="1">
                <a:spLocks noChangeArrowheads="1"/>
              </p:cNvSpPr>
              <p:nvPr/>
            </p:nvSpPr>
            <p:spPr bwMode="auto">
              <a:xfrm>
                <a:off x="6520102" y="843558"/>
                <a:ext cx="1121491" cy="4385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</a:rPr>
                  <a:t>学认字</a:t>
                </a:r>
                <a:endPara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1" name="矩形 50"/>
              <p:cNvSpPr/>
              <p:nvPr/>
            </p:nvSpPr>
            <p:spPr>
              <a:xfrm>
                <a:off x="7557093" y="911573"/>
                <a:ext cx="36000" cy="324000"/>
              </a:xfrm>
              <a:prstGeom prst="rect">
                <a:avLst/>
              </a:prstGeom>
              <a:solidFill>
                <a:srgbClr val="FF0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/>
                  <a:ea typeface="微软雅黑"/>
                  <a:cs typeface="+mn-cs"/>
                </a:endParaRPr>
              </a:p>
            </p:txBody>
          </p:sp>
          <p:sp>
            <p:nvSpPr>
              <p:cNvPr id="52" name="矩形 51"/>
              <p:cNvSpPr/>
              <p:nvPr/>
            </p:nvSpPr>
            <p:spPr>
              <a:xfrm>
                <a:off x="6540471" y="911573"/>
                <a:ext cx="36000" cy="324000"/>
              </a:xfrm>
              <a:prstGeom prst="rect">
                <a:avLst/>
              </a:prstGeom>
              <a:solidFill>
                <a:srgbClr val="FF0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27" name="矩形 26"/>
          <p:cNvSpPr/>
          <p:nvPr/>
        </p:nvSpPr>
        <p:spPr>
          <a:xfrm>
            <a:off x="2756951" y="282540"/>
            <a:ext cx="4839385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先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来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读一读会认字吧！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49108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6" grpId="0"/>
      <p:bldP spid="28" grpId="0"/>
      <p:bldP spid="29" grpId="0"/>
      <p:bldP spid="46" grpId="0"/>
      <p:bldP spid="49" grpId="0"/>
      <p:bldP spid="43" grpId="0"/>
      <p:bldP spid="55" grpId="0"/>
      <p:bldP spid="58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3"/>
          <p:cNvSpPr txBox="1"/>
          <p:nvPr/>
        </p:nvSpPr>
        <p:spPr>
          <a:xfrm>
            <a:off x="467544" y="1252347"/>
            <a:ext cx="8204024" cy="1103379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    作者把鸡当作人来写，真是太喜爱鸡了！小组合作朗读，读出乡下人家无拘无束的生活状态吧！</a:t>
            </a:r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2" name="朗读配乐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489800" y="2643758"/>
            <a:ext cx="609600" cy="609600"/>
          </a:xfrm>
          <a:prstGeom prst="rect">
            <a:avLst/>
          </a:prstGeom>
        </p:spPr>
      </p:pic>
      <p:sp>
        <p:nvSpPr>
          <p:cNvPr id="6" name="文本框 3"/>
          <p:cNvSpPr txBox="1"/>
          <p:nvPr/>
        </p:nvSpPr>
        <p:spPr>
          <a:xfrm>
            <a:off x="3851920" y="3540825"/>
            <a:ext cx="1669337" cy="517642"/>
          </a:xfrm>
          <a:prstGeom prst="rect">
            <a:avLst/>
          </a:prstGeom>
          <a:solidFill>
            <a:srgbClr val="9BBB59"/>
          </a:solidFill>
          <a:ln w="38100" cap="flat" cmpd="sng" algn="ctr">
            <a:solidFill>
              <a:sysClr val="window" lastClr="FFFFFF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square" lIns="68580" tIns="34290" rIns="68580" bIns="34290" rtlCol="0" anchor="t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伴读音乐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黑体" pitchFamily="49" charset="-122"/>
              <a:ea typeface="黑体" pitchFamily="49" charset="-122"/>
              <a:cs typeface="+mn-cs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0640" y="2452847"/>
            <a:ext cx="3419872" cy="2711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276" y="2452847"/>
            <a:ext cx="3654172" cy="27235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11510"/>
            <a:ext cx="850943" cy="697101"/>
          </a:xfrm>
          <a:prstGeom prst="rect">
            <a:avLst/>
          </a:prstGeom>
        </p:spPr>
      </p:pic>
      <p:sp>
        <p:nvSpPr>
          <p:cNvPr id="10" name="文本框 10">
            <a:extLst>
              <a:ext uri="{FF2B5EF4-FFF2-40B4-BE49-F238E27FC236}">
                <a16:creationId xmlns:a16="http://schemas.microsoft.com/office/drawing/2014/main" xmlns="" id="{EB1CD407-1289-E64D-B770-EE2BC86550F5}"/>
              </a:ext>
            </a:extLst>
          </p:cNvPr>
          <p:cNvSpPr txBox="1"/>
          <p:nvPr/>
        </p:nvSpPr>
        <p:spPr>
          <a:xfrm>
            <a:off x="1295465" y="555526"/>
            <a:ext cx="19083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朗读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指导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2908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208963" y="1275606"/>
            <a:ext cx="6091229" cy="3614836"/>
          </a:xfrm>
          <a:prstGeom prst="rect">
            <a:avLst/>
          </a:prstGeom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   他们的屋后倘若有一条小河，那么在石桥旁边，在绿树荫下，你会见到一群鸭子游戏水中，不时地把头扎到水下去觅食。即使附近的石头上有妇女在捣衣，它们也从不吃惊。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51520" y="485259"/>
            <a:ext cx="2592288" cy="6463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tx1"/>
                </a:solidFill>
                <a:effectLst>
                  <a:glow rad="101600">
                    <a:schemeClr val="bg1">
                      <a:alpha val="40000"/>
                    </a:schemeClr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河中戏鸭图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987824" y="627534"/>
            <a:ext cx="3600400" cy="523220"/>
          </a:xfrm>
          <a:prstGeom prst="rect">
            <a:avLst/>
          </a:prstGeom>
          <a:solidFill>
            <a:srgbClr val="00B050">
              <a:alpha val="31000"/>
            </a:srgbClr>
          </a:solidFill>
          <a:ln>
            <a:solidFill>
              <a:srgbClr val="92D050"/>
            </a:solidFill>
            <a:prstDash val="solid"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zh-CN" altLang="en-US" dirty="0"/>
              <a:t>自然和谐的乡下生活</a:t>
            </a:r>
          </a:p>
        </p:txBody>
      </p:sp>
      <p:sp>
        <p:nvSpPr>
          <p:cNvPr id="19" name="文本框 9"/>
          <p:cNvSpPr txBox="1"/>
          <p:nvPr/>
        </p:nvSpPr>
        <p:spPr>
          <a:xfrm>
            <a:off x="6649116" y="1491630"/>
            <a:ext cx="1883324" cy="523220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olid"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zh-CN" altLang="en-US" dirty="0" smtClean="0"/>
              <a:t>生活</a:t>
            </a:r>
            <a:r>
              <a:rPr lang="zh-CN" altLang="en-US" dirty="0"/>
              <a:t>自由</a:t>
            </a:r>
          </a:p>
        </p:txBody>
      </p:sp>
      <p:sp>
        <p:nvSpPr>
          <p:cNvPr id="21" name="文本框 11"/>
          <p:cNvSpPr txBox="1"/>
          <p:nvPr/>
        </p:nvSpPr>
        <p:spPr>
          <a:xfrm>
            <a:off x="3131840" y="4205144"/>
            <a:ext cx="1266693" cy="523220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olid"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zh-CN" altLang="en-US" dirty="0"/>
              <a:t>不怕人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3563699" y="3026594"/>
            <a:ext cx="1584365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1187624" y="4800372"/>
            <a:ext cx="1584365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8375" y="2211710"/>
            <a:ext cx="2878121" cy="244827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9" grpId="0" animBg="1"/>
      <p:bldP spid="21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3"/>
          <p:cNvSpPr txBox="1"/>
          <p:nvPr/>
        </p:nvSpPr>
        <p:spPr>
          <a:xfrm>
            <a:off x="323528" y="1275606"/>
            <a:ext cx="3579764" cy="2908489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    自由朗读这一自然段，在读中体会悠闲自在、自然和谐的乡下生活吧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!</a:t>
            </a:r>
            <a:endParaRPr lang="zh-CN" altLang="en-US" sz="3200" b="1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34489"/>
            <a:ext cx="850943" cy="697101"/>
          </a:xfrm>
          <a:prstGeom prst="rect">
            <a:avLst/>
          </a:prstGeom>
        </p:spPr>
      </p:pic>
      <p:sp>
        <p:nvSpPr>
          <p:cNvPr id="4" name="文本框 10">
            <a:extLst>
              <a:ext uri="{FF2B5EF4-FFF2-40B4-BE49-F238E27FC236}">
                <a16:creationId xmlns:a16="http://schemas.microsoft.com/office/drawing/2014/main" xmlns="" id="{EB1CD407-1289-E64D-B770-EE2BC86550F5}"/>
              </a:ext>
            </a:extLst>
          </p:cNvPr>
          <p:cNvSpPr txBox="1"/>
          <p:nvPr/>
        </p:nvSpPr>
        <p:spPr>
          <a:xfrm>
            <a:off x="1151449" y="578505"/>
            <a:ext cx="19083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朗读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指导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2644"/>
          <a:stretch/>
        </p:blipFill>
        <p:spPr>
          <a:xfrm>
            <a:off x="4572000" y="1365938"/>
            <a:ext cx="4283968" cy="28181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60880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23528" y="1275606"/>
            <a:ext cx="8385385" cy="2354491"/>
          </a:xfrm>
          <a:prstGeom prst="rect">
            <a:avLst/>
          </a:prstGeom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    他们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把桌椅饭菜搬到门前，天高地阔地吃起来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。天边的红霞，向晚的微风，头上飞过的归巢的鸟儿，都是他们的好友。它们和乡下人家一起，绘成了一幅自然、和谐的田园风景画。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17961" y="483518"/>
            <a:ext cx="2657895" cy="6463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tx1"/>
                </a:solidFill>
                <a:effectLst>
                  <a:glow rad="101600">
                    <a:schemeClr val="bg1">
                      <a:alpha val="40000"/>
                    </a:schemeClr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屋前晚餐图</a:t>
            </a:r>
          </a:p>
        </p:txBody>
      </p:sp>
      <p:sp>
        <p:nvSpPr>
          <p:cNvPr id="23" name="椭圆 22"/>
          <p:cNvSpPr/>
          <p:nvPr/>
        </p:nvSpPr>
        <p:spPr>
          <a:xfrm>
            <a:off x="6012161" y="1275606"/>
            <a:ext cx="1818296" cy="576064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67544" y="3839306"/>
            <a:ext cx="6768752" cy="784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3000" b="1" kern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为什么说是“天高地阔”地吃起来呢？</a:t>
            </a:r>
            <a:endParaRPr lang="zh-CN" altLang="en-US" sz="2800" b="1" kern="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云形标注 1"/>
          <p:cNvSpPr/>
          <p:nvPr/>
        </p:nvSpPr>
        <p:spPr>
          <a:xfrm>
            <a:off x="7596336" y="541585"/>
            <a:ext cx="2088232" cy="1526109"/>
          </a:xfrm>
          <a:prstGeom prst="cloudCallout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84077" y="4011910"/>
            <a:ext cx="219643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kern="0" dirty="0">
                <a:solidFill>
                  <a:srgbClr val="CC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（课后</a:t>
            </a:r>
            <a:r>
              <a:rPr lang="zh-CN" altLang="en-US" sz="2400" b="1" kern="0" dirty="0" smtClean="0">
                <a:solidFill>
                  <a:srgbClr val="CC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b="1" kern="0" dirty="0" smtClean="0">
                <a:solidFill>
                  <a:srgbClr val="CC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400" b="1" kern="0" dirty="0" smtClean="0">
                <a:solidFill>
                  <a:srgbClr val="CC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r>
              <a:rPr lang="zh-CN" altLang="en-US" sz="2400" b="1" kern="0" dirty="0">
                <a:solidFill>
                  <a:srgbClr val="CC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2602879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12" grpId="0"/>
      <p:bldP spid="7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23528" y="411510"/>
            <a:ext cx="8385385" cy="2140266"/>
          </a:xfrm>
          <a:prstGeom prst="rect">
            <a:avLst/>
          </a:prstGeom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900" b="1" dirty="0" smtClean="0">
                <a:latin typeface="楷体" pitchFamily="49" charset="-122"/>
                <a:ea typeface="楷体" pitchFamily="49" charset="-122"/>
              </a:rPr>
              <a:t>    他们</a:t>
            </a:r>
            <a:r>
              <a:rPr lang="zh-CN" altLang="en-US" sz="2900" b="1" dirty="0">
                <a:latin typeface="楷体" pitchFamily="49" charset="-122"/>
                <a:ea typeface="楷体" pitchFamily="49" charset="-122"/>
              </a:rPr>
              <a:t>把桌椅饭菜搬到门前，天高地阔地吃起来</a:t>
            </a:r>
            <a:r>
              <a:rPr lang="zh-CN" altLang="en-US" sz="2900" b="1" dirty="0" smtClean="0">
                <a:latin typeface="楷体" pitchFamily="49" charset="-122"/>
                <a:ea typeface="楷体" pitchFamily="49" charset="-122"/>
              </a:rPr>
              <a:t>。天边的红霞，向晚的微风，头上飞过的归巢的鸟儿，都是他们的好友。它们和乡下人家一起，绘成了一幅自然、和谐的田园风景画。</a:t>
            </a:r>
            <a:endParaRPr lang="zh-CN" altLang="en-US" sz="29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" name="文本框 6"/>
          <p:cNvSpPr txBox="1"/>
          <p:nvPr/>
        </p:nvSpPr>
        <p:spPr>
          <a:xfrm>
            <a:off x="1763688" y="2571750"/>
            <a:ext cx="1973427" cy="523220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olid"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latin typeface="宋体" pitchFamily="2" charset="-122"/>
                <a:ea typeface="宋体" pitchFamily="2" charset="-122"/>
              </a:defRPr>
            </a:lvl1pPr>
          </a:lstStyle>
          <a:p>
            <a:r>
              <a:rPr lang="zh-CN" altLang="en-US" dirty="0" smtClean="0"/>
              <a:t>美景做好友</a:t>
            </a:r>
            <a:endParaRPr lang="zh-CN" altLang="en-US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502890" y="1491630"/>
            <a:ext cx="802955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/>
          <p:cNvSpPr/>
          <p:nvPr/>
        </p:nvSpPr>
        <p:spPr>
          <a:xfrm>
            <a:off x="2231931" y="1589944"/>
            <a:ext cx="827901" cy="405742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2139702"/>
            <a:ext cx="3312368" cy="252028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6"/>
          <p:cNvSpPr txBox="1"/>
          <p:nvPr/>
        </p:nvSpPr>
        <p:spPr>
          <a:xfrm>
            <a:off x="301302" y="3363838"/>
            <a:ext cx="5062786" cy="523220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olid"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latin typeface="宋体" pitchFamily="2" charset="-122"/>
                <a:ea typeface="宋体" pitchFamily="2" charset="-122"/>
              </a:defRPr>
            </a:lvl1pPr>
          </a:lstStyle>
          <a:p>
            <a:pPr algn="l"/>
            <a:r>
              <a:rPr lang="zh-CN" altLang="en-US" dirty="0" smtClean="0"/>
              <a:t>用餐</a:t>
            </a:r>
            <a:r>
              <a:rPr lang="zh-CN" altLang="en-US" dirty="0"/>
              <a:t>空间宽广，话题</a:t>
            </a:r>
            <a:r>
              <a:rPr lang="zh-CN" altLang="en-US" dirty="0" smtClean="0"/>
              <a:t>天南地北</a:t>
            </a:r>
            <a:endParaRPr lang="zh-CN" altLang="en-US" dirty="0"/>
          </a:p>
        </p:txBody>
      </p:sp>
      <p:sp>
        <p:nvSpPr>
          <p:cNvPr id="14" name="文本框 6"/>
          <p:cNvSpPr txBox="1"/>
          <p:nvPr/>
        </p:nvSpPr>
        <p:spPr>
          <a:xfrm>
            <a:off x="1043608" y="4227934"/>
            <a:ext cx="3528392" cy="523220"/>
          </a:xfrm>
          <a:prstGeom prst="rect">
            <a:avLst/>
          </a:prstGeom>
          <a:solidFill>
            <a:srgbClr val="00B050">
              <a:alpha val="40000"/>
            </a:srgbClr>
          </a:solidFill>
          <a:ln>
            <a:solidFill>
              <a:srgbClr val="92D050"/>
            </a:solidFill>
            <a:prstDash val="solid"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latin typeface="宋体" pitchFamily="2" charset="-122"/>
                <a:ea typeface="宋体" pitchFamily="2" charset="-122"/>
              </a:defRPr>
            </a:lvl1pPr>
          </a:lstStyle>
          <a:p>
            <a:r>
              <a:rPr lang="zh-CN" altLang="en-US" dirty="0" smtClean="0"/>
              <a:t>心情愉悦的乡下生活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99522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9" grpId="0" animBg="1"/>
      <p:bldP spid="13" grpId="0" animBg="1"/>
      <p:bldP spid="14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39552" y="1658159"/>
            <a:ext cx="9040916" cy="252992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80000"/>
              </a:lnSpc>
            </a:pPr>
            <a:r>
              <a:rPr lang="zh-CN" altLang="en-US" sz="4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黑体" panose="02010609060101010101" pitchFamily="49" charset="-122"/>
              </a:rPr>
              <a:t>天高地阔  </a:t>
            </a:r>
            <a:r>
              <a:rPr lang="zh-CN" altLang="en-US" sz="4400" b="1" dirty="0" smtClean="0">
                <a:latin typeface="楷体" pitchFamily="49" charset="-122"/>
                <a:ea typeface="楷体" pitchFamily="49" charset="-122"/>
                <a:cs typeface="黑体" panose="02010609060101010101" pitchFamily="49" charset="-122"/>
              </a:rPr>
              <a:t>顶天立地  冰天雪地    开天辟地  惊天动地  欢天喜地    </a:t>
            </a:r>
            <a:endParaRPr lang="zh-CN" altLang="en-US" sz="4400" b="1" dirty="0">
              <a:latin typeface="楷体" pitchFamily="49" charset="-122"/>
              <a:ea typeface="楷体" pitchFamily="49" charset="-122"/>
              <a:cs typeface="黑体" panose="02010609060101010101" pitchFamily="49" charset="-122"/>
            </a:endParaRPr>
          </a:p>
        </p:txBody>
      </p:sp>
      <p:sp>
        <p:nvSpPr>
          <p:cNvPr id="17" name="文本框 11"/>
          <p:cNvSpPr txBox="1"/>
          <p:nvPr/>
        </p:nvSpPr>
        <p:spPr>
          <a:xfrm>
            <a:off x="1131337" y="630897"/>
            <a:ext cx="589117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词语</a:t>
            </a:r>
            <a:r>
              <a:rPr lang="zh-CN" altLang="en-US" sz="2600" b="1" smtClean="0">
                <a:latin typeface="宋体" panose="02010600030101010101" pitchFamily="2" charset="-122"/>
                <a:ea typeface="宋体" panose="02010600030101010101" pitchFamily="2" charset="-122"/>
              </a:rPr>
              <a:t>积累</a:t>
            </a:r>
            <a:r>
              <a:rPr lang="zh-CN" altLang="en-US" sz="2600" b="1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（互为近义词的</a:t>
            </a:r>
            <a:r>
              <a:rPr lang="zh-CN" altLang="en-US" sz="26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词语）</a:t>
            </a:r>
            <a:endParaRPr lang="zh-CN" altLang="en-US" sz="26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607418"/>
            <a:ext cx="447979" cy="539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750" b="97500" l="0" r="97561"/>
                    </a14:imgEffect>
                  </a14:imgLayer>
                </a14:imgProps>
              </a:ext>
            </a:extLst>
          </a:blip>
          <a:srcRect b="9383"/>
          <a:stretch>
            <a:fillRect/>
          </a:stretch>
        </p:blipFill>
        <p:spPr>
          <a:xfrm>
            <a:off x="6660231" y="3921219"/>
            <a:ext cx="1826895" cy="1026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108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3"/>
          <p:cNvSpPr txBox="1"/>
          <p:nvPr/>
        </p:nvSpPr>
        <p:spPr>
          <a:xfrm>
            <a:off x="466508" y="1391453"/>
            <a:ext cx="3456384" cy="2908489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    自由朗读这一自然段，在读中体会令人心情愉悦的乡下生活吧！</a:t>
            </a:r>
            <a:endParaRPr lang="zh-CN" altLang="en-US" sz="3200" b="1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11510"/>
            <a:ext cx="850943" cy="697101"/>
          </a:xfrm>
          <a:prstGeom prst="rect">
            <a:avLst/>
          </a:prstGeom>
        </p:spPr>
      </p:pic>
      <p:sp>
        <p:nvSpPr>
          <p:cNvPr id="4" name="文本框 10">
            <a:extLst>
              <a:ext uri="{FF2B5EF4-FFF2-40B4-BE49-F238E27FC236}">
                <a16:creationId xmlns:a16="http://schemas.microsoft.com/office/drawing/2014/main" xmlns="" id="{EB1CD407-1289-E64D-B770-EE2BC86550F5}"/>
              </a:ext>
            </a:extLst>
          </p:cNvPr>
          <p:cNvSpPr txBox="1"/>
          <p:nvPr/>
        </p:nvSpPr>
        <p:spPr>
          <a:xfrm>
            <a:off x="1295465" y="555526"/>
            <a:ext cx="19083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朗读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指导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3521" y="1491630"/>
            <a:ext cx="4486951" cy="295232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9800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501179" y="1131590"/>
            <a:ext cx="8228865" cy="3023905"/>
          </a:xfrm>
          <a:prstGeom prst="rect">
            <a:avLst/>
          </a:prstGeom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 秋天到了，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  <a:hlinkClick r:id="rId3" action="ppaction://hlinkpres?slideindex=1&amp;slidetitle="/>
              </a:rPr>
              <a:t>纺织娘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寄住在他们屋前的瓜架上。月明人静的夜里，它们便唱起歌来：“织，织，织</a:t>
            </a:r>
            <a:r>
              <a:rPr lang="zh-CN" altLang="en-US" sz="3200" b="1" smtClean="0">
                <a:latin typeface="楷体" pitchFamily="49" charset="-122"/>
                <a:ea typeface="楷体" pitchFamily="49" charset="-122"/>
              </a:rPr>
              <a:t>，织啊！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织，织，织</a:t>
            </a:r>
            <a:r>
              <a:rPr lang="zh-CN" altLang="en-US" sz="3200" b="1" smtClean="0">
                <a:latin typeface="楷体" pitchFamily="49" charset="-122"/>
                <a:ea typeface="楷体" pitchFamily="49" charset="-122"/>
              </a:rPr>
              <a:t>，织啊！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那歌声真好听，赛过催眠曲，让那些辛苦一天的人们，甜甜蜜蜜地进入梦乡。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835696" y="1707654"/>
            <a:ext cx="1656184" cy="720080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6300192" y="1779661"/>
            <a:ext cx="1296144" cy="504057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227072" y="413251"/>
            <a:ext cx="2713080" cy="6463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tx1"/>
                </a:solidFill>
                <a:effectLst>
                  <a:glow rad="101600">
                    <a:schemeClr val="bg1">
                      <a:alpha val="40000"/>
                    </a:schemeClr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月下睡梦图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719692" y="4136762"/>
            <a:ext cx="899980" cy="523220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olid"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zh-CN" altLang="en-US" dirty="0" smtClean="0"/>
              <a:t>静</a:t>
            </a:r>
            <a:endParaRPr lang="zh-CN" altLang="en-US" dirty="0"/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3851920" y="4136762"/>
            <a:ext cx="3600400" cy="523220"/>
          </a:xfrm>
          <a:prstGeom prst="rect">
            <a:avLst/>
          </a:prstGeom>
          <a:solidFill>
            <a:srgbClr val="00B050">
              <a:alpha val="40000"/>
            </a:srgbClr>
          </a:solidFill>
          <a:ln>
            <a:solidFill>
              <a:srgbClr val="92D050"/>
            </a:solidFill>
            <a:prstDash val="solid"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zh-CN" altLang="en-US" dirty="0" smtClean="0"/>
              <a:t>自然和谐的乡下生活</a:t>
            </a:r>
            <a:endParaRPr lang="zh-CN" altLang="en-US" dirty="0"/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2015836" y="4136762"/>
            <a:ext cx="899980" cy="523220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olid"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zh-CN" altLang="en-US" dirty="0" smtClean="0"/>
              <a:t>动</a:t>
            </a:r>
            <a:endParaRPr lang="zh-CN" altLang="en-US" dirty="0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EA3B92EE-8477-F041-B1B2-3DE342038EC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4813511" y="1555293"/>
            <a:ext cx="189175" cy="26662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5" grpId="0" animBg="1"/>
      <p:bldP spid="17" grpId="0" animBg="1"/>
      <p:bldP spid="18" grpId="0" animBg="1"/>
      <p:bldP spid="19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523" y="578505"/>
            <a:ext cx="850943" cy="697101"/>
          </a:xfrm>
          <a:prstGeom prst="rect">
            <a:avLst/>
          </a:prstGeom>
        </p:spPr>
      </p:pic>
      <p:sp>
        <p:nvSpPr>
          <p:cNvPr id="18" name="文本框 10">
            <a:extLst>
              <a:ext uri="{FF2B5EF4-FFF2-40B4-BE49-F238E27FC236}">
                <a16:creationId xmlns:a16="http://schemas.microsoft.com/office/drawing/2014/main" xmlns="" id="{EB1CD407-1289-E64D-B770-EE2BC86550F5}"/>
              </a:ext>
            </a:extLst>
          </p:cNvPr>
          <p:cNvSpPr txBox="1"/>
          <p:nvPr/>
        </p:nvSpPr>
        <p:spPr>
          <a:xfrm>
            <a:off x="537749" y="1491630"/>
            <a:ext cx="835292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    纺织娘的歌声真好听，让我们伴着纺织娘的歌声，来</a:t>
            </a:r>
            <a:r>
              <a:rPr lang="zh-CN" altLang="en-US" sz="3200" b="1" smtClean="0">
                <a:latin typeface="黑体" pitchFamily="49" charset="-122"/>
                <a:ea typeface="黑体" pitchFamily="49" charset="-122"/>
              </a:rPr>
              <a:t>读一读月下睡梦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图吧！要读出对乡下生活的喜爱之情哦！</a:t>
            </a:r>
            <a:endParaRPr lang="zh-CN" altLang="en-US" sz="3200" b="1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2" name="夜晚虫鸣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771800" y="4155926"/>
            <a:ext cx="609600" cy="609600"/>
          </a:xfrm>
          <a:prstGeom prst="rect">
            <a:avLst/>
          </a:prstGeom>
        </p:spPr>
      </p:pic>
      <p:sp>
        <p:nvSpPr>
          <p:cNvPr id="15" name="文本框 10">
            <a:extLst>
              <a:ext uri="{FF2B5EF4-FFF2-40B4-BE49-F238E27FC236}">
                <a16:creationId xmlns:a16="http://schemas.microsoft.com/office/drawing/2014/main" xmlns="" id="{EB1CD407-1289-E64D-B770-EE2BC86550F5}"/>
              </a:ext>
            </a:extLst>
          </p:cNvPr>
          <p:cNvSpPr txBox="1"/>
          <p:nvPr/>
        </p:nvSpPr>
        <p:spPr>
          <a:xfrm>
            <a:off x="1295465" y="824394"/>
            <a:ext cx="19083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朗读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指导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3"/>
          <p:cNvSpPr txBox="1"/>
          <p:nvPr/>
        </p:nvSpPr>
        <p:spPr>
          <a:xfrm>
            <a:off x="3851920" y="4155926"/>
            <a:ext cx="1669337" cy="517642"/>
          </a:xfrm>
          <a:prstGeom prst="rect">
            <a:avLst/>
          </a:prstGeom>
          <a:solidFill>
            <a:srgbClr val="9BBB59"/>
          </a:solidFill>
          <a:ln w="38100" cap="flat" cmpd="sng" algn="ctr">
            <a:solidFill>
              <a:sysClr val="window" lastClr="FFFFFF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square" lIns="68580" tIns="34290" rIns="68580" bIns="34290" rtlCol="0" anchor="t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伴读音乐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黑体" pitchFamily="49" charset="-122"/>
              <a:ea typeface="黑体" pitchFamily="49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66496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audio>
              <p:cMediaNode vol="80000">
                <p:cTn id="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919627" y="1635646"/>
            <a:ext cx="7324781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乡下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人家，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不论</a:t>
            </a:r>
            <a:r>
              <a:rPr lang="zh-CN" altLang="en-US" sz="36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36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36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endParaRPr lang="en-US" altLang="zh-CN" sz="3600" b="1" u="sng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6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，不论</a:t>
            </a:r>
            <a:r>
              <a:rPr lang="en-US" altLang="zh-CN" sz="36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36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36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，他们的房前屋后都有独特、迷人的风景。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242013" y="1711105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春天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860032" y="2575201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傍晚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603596" y="1711105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夏天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275856" y="2575201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白天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516216" y="2575201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夜晚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99592" y="2573491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秋天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39552" y="483518"/>
            <a:ext cx="8064896" cy="1133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浏览课文，想一想：作者究竟写了哪几个季节，哪些时候的风景？找出关键词，总结课文内容吧！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80016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3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17" y="339502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识字方法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2" name="组合 101"/>
          <p:cNvGrpSpPr/>
          <p:nvPr/>
        </p:nvGrpSpPr>
        <p:grpSpPr>
          <a:xfrm>
            <a:off x="3419872" y="411391"/>
            <a:ext cx="456833" cy="456366"/>
            <a:chOff x="631825" y="5181600"/>
            <a:chExt cx="1554163" cy="1552575"/>
          </a:xfrm>
        </p:grpSpPr>
        <p:sp>
          <p:nvSpPr>
            <p:cNvPr id="10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42" name="TextBox 41"/>
          <p:cNvSpPr txBox="1"/>
          <p:nvPr/>
        </p:nvSpPr>
        <p:spPr>
          <a:xfrm>
            <a:off x="4151998" y="2211710"/>
            <a:ext cx="1226202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率</a:t>
            </a:r>
            <a:r>
              <a:rPr lang="zh-CN" altLang="en-US" sz="3600" b="1" dirty="0" smtClean="0">
                <a:latin typeface="宋体" pitchFamily="2" charset="-122"/>
                <a:ea typeface="宋体" pitchFamily="2" charset="-122"/>
              </a:rPr>
              <a:t>领</a:t>
            </a:r>
            <a:endParaRPr lang="en-US" altLang="zh-CN" sz="36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4" name="TextBox 41"/>
          <p:cNvSpPr txBox="1"/>
          <p:nvPr/>
        </p:nvSpPr>
        <p:spPr>
          <a:xfrm>
            <a:off x="4211960" y="2930297"/>
            <a:ext cx="1224136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latin typeface="宋体" pitchFamily="2" charset="-122"/>
                <a:ea typeface="宋体" pitchFamily="2" charset="-122"/>
              </a:rPr>
              <a:t>统</a:t>
            </a:r>
            <a:r>
              <a:rPr lang="zh-CN" altLang="en-US" sz="36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率</a:t>
            </a:r>
            <a:endParaRPr lang="en-US" altLang="zh-CN" sz="36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5" name="TextBox 41"/>
          <p:cNvSpPr txBox="1"/>
          <p:nvPr/>
        </p:nvSpPr>
        <p:spPr>
          <a:xfrm>
            <a:off x="4209894" y="3729096"/>
            <a:ext cx="1226202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率</a:t>
            </a:r>
            <a:r>
              <a:rPr lang="zh-CN" altLang="en-US" sz="3600" b="1" dirty="0" smtClean="0">
                <a:latin typeface="宋体" pitchFamily="2" charset="-122"/>
                <a:ea typeface="宋体" pitchFamily="2" charset="-122"/>
              </a:rPr>
              <a:t>先</a:t>
            </a:r>
            <a:endParaRPr lang="en-US" altLang="zh-CN" sz="36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2686953" y="2916683"/>
            <a:ext cx="1236975" cy="77040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latin typeface="宋体" pitchFamily="2" charset="-122"/>
                <a:ea typeface="宋体" pitchFamily="2" charset="-122"/>
              </a:rPr>
              <a:t>扩词：</a:t>
            </a:r>
            <a:endParaRPr lang="en-US" altLang="zh-CN" sz="36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" name="右大括号 3"/>
          <p:cNvSpPr/>
          <p:nvPr/>
        </p:nvSpPr>
        <p:spPr>
          <a:xfrm>
            <a:off x="5340084" y="2651696"/>
            <a:ext cx="336041" cy="1687415"/>
          </a:xfrm>
          <a:prstGeom prst="rightBrace">
            <a:avLst/>
          </a:prstGeom>
          <a:ln>
            <a:solidFill>
              <a:srgbClr val="FF9900"/>
            </a:solidFill>
          </a:ln>
          <a:effectLst>
            <a:glow rad="25400">
              <a:schemeClr val="accent3">
                <a:lumMod val="20000"/>
                <a:lumOff val="80000"/>
              </a:schemeClr>
            </a:glow>
          </a:effectLst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3600"/>
          </a:p>
        </p:txBody>
      </p:sp>
      <p:sp>
        <p:nvSpPr>
          <p:cNvPr id="5" name="矩形 4"/>
          <p:cNvSpPr/>
          <p:nvPr/>
        </p:nvSpPr>
        <p:spPr>
          <a:xfrm>
            <a:off x="5940152" y="3098509"/>
            <a:ext cx="27363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带领</a:t>
            </a:r>
            <a:r>
              <a:rPr lang="zh-CN" altLang="en-US" sz="3600" b="1" dirty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、带头</a:t>
            </a:r>
            <a:endParaRPr lang="zh-CN" altLang="en-US" sz="36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98778" y="2067694"/>
            <a:ext cx="156004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4400" b="1" dirty="0" err="1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shuài</a:t>
            </a:r>
            <a:endParaRPr lang="en-US" altLang="zh-CN" sz="4400" dirty="0">
              <a:solidFill>
                <a:prstClr val="black"/>
              </a:solidFill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98778" y="2067694"/>
            <a:ext cx="74251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44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sh</a:t>
            </a:r>
            <a:endParaRPr lang="en-US" altLang="zh-CN" sz="4400" dirty="0">
              <a:solidFill>
                <a:srgbClr val="FF0000"/>
              </a:solidFill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00694" y="2802290"/>
            <a:ext cx="151216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96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率</a:t>
            </a:r>
            <a:endParaRPr lang="zh-CN" altLang="en-US" sz="6600" b="1" dirty="0">
              <a:solidFill>
                <a:prstClr val="white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56207" y="915566"/>
            <a:ext cx="2889928" cy="976330"/>
            <a:chOff x="256207" y="1304206"/>
            <a:chExt cx="2889928" cy="976330"/>
          </a:xfrm>
        </p:grpSpPr>
        <p:sp>
          <p:nvSpPr>
            <p:cNvPr id="3" name="云形标注 2"/>
            <p:cNvSpPr/>
            <p:nvPr/>
          </p:nvSpPr>
          <p:spPr>
            <a:xfrm>
              <a:off x="256207" y="1304206"/>
              <a:ext cx="2887279" cy="976330"/>
            </a:xfrm>
            <a:prstGeom prst="cloudCallout">
              <a:avLst>
                <a:gd name="adj1" fmla="val -21300"/>
                <a:gd name="adj2" fmla="val 74880"/>
              </a:avLst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488035" y="1495553"/>
              <a:ext cx="2658100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zh-CN" altLang="en-US" sz="3200" b="1" dirty="0">
                  <a:solidFill>
                    <a:prstClr val="black"/>
                  </a:solidFill>
                  <a:latin typeface="宋体" pitchFamily="2" charset="-122"/>
                  <a:ea typeface="宋体" pitchFamily="2" charset="-122"/>
                </a:rPr>
                <a:t>声母是“</a:t>
              </a:r>
              <a:r>
                <a:rPr lang="en-US" altLang="zh-CN" sz="3200" b="1" dirty="0" err="1">
                  <a:solidFill>
                    <a:prstClr val="black"/>
                  </a:solidFill>
                  <a:latin typeface="宋体" pitchFamily="2" charset="-122"/>
                  <a:ea typeface="宋体" pitchFamily="2" charset="-122"/>
                </a:rPr>
                <a:t>sh</a:t>
              </a:r>
              <a:r>
                <a:rPr lang="zh-CN" altLang="en-US" sz="3200" b="1" dirty="0">
                  <a:solidFill>
                    <a:prstClr val="black"/>
                  </a:solidFill>
                  <a:latin typeface="宋体" pitchFamily="2" charset="-122"/>
                  <a:ea typeface="宋体" pitchFamily="2" charset="-122"/>
                </a:rPr>
                <a:t>”</a:t>
              </a:r>
            </a:p>
          </p:txBody>
        </p:sp>
      </p:grpSp>
      <p:sp>
        <p:nvSpPr>
          <p:cNvPr id="51" name="流程图: 可选过程 50"/>
          <p:cNvSpPr/>
          <p:nvPr/>
        </p:nvSpPr>
        <p:spPr>
          <a:xfrm>
            <a:off x="3563888" y="1275606"/>
            <a:ext cx="2808312" cy="652753"/>
          </a:xfrm>
          <a:prstGeom prst="flowChartAlternateProcess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扩</a:t>
            </a:r>
            <a:r>
              <a:rPr lang="zh-CN" altLang="en-US" sz="3600" b="1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词识字</a:t>
            </a:r>
            <a:r>
              <a:rPr lang="zh-CN" altLang="en-US" sz="3600" b="1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法</a:t>
            </a:r>
            <a:endParaRPr lang="en-US" altLang="zh-CN" sz="3600" b="1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01874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4" grpId="0"/>
      <p:bldP spid="45" grpId="0"/>
      <p:bldP spid="47" grpId="0"/>
      <p:bldP spid="4" grpId="0" animBg="1"/>
      <p:bldP spid="5" grpId="0"/>
      <p:bldP spid="6" grpId="0"/>
      <p:bldP spid="48" grpId="0"/>
      <p:bldP spid="51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369101" y="1930672"/>
            <a:ext cx="7407394" cy="1258806"/>
          </a:xfrm>
          <a:prstGeom prst="rect">
            <a:avLst/>
          </a:prstGeom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    乡下人家，不论什么时候，不论什么季节，都有一道独特、迷人的风景。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583068" y="680825"/>
            <a:ext cx="7344816" cy="111011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    乡下人家的每一个画面都让我们陶醉了，也让作者陶醉了，难怪作者发出这样的赞叹：</a:t>
            </a:r>
            <a:endParaRPr lang="zh-CN" altLang="en-US" sz="28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C061C24E-8F5B-344B-B0B0-700FB18A080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653962"/>
            <a:ext cx="1427567" cy="204580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228367" y="3299088"/>
            <a:ext cx="3775393" cy="5232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独有的，与一般不同的</a:t>
            </a:r>
            <a:endParaRPr lang="zh-CN" altLang="en-US" sz="2800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4716016" y="2699922"/>
            <a:ext cx="887858" cy="477960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5868144" y="2723025"/>
            <a:ext cx="887858" cy="415646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360175" y="3299088"/>
            <a:ext cx="3416320" cy="5232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使</a:t>
            </a:r>
            <a:r>
              <a:rPr lang="zh-CN" altLang="en-US" sz="280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人陶醉，使人迷恋</a:t>
            </a:r>
            <a:endParaRPr lang="zh-CN" altLang="en-US" sz="2800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4" name="文本框 6"/>
          <p:cNvSpPr txBox="1"/>
          <p:nvPr/>
        </p:nvSpPr>
        <p:spPr>
          <a:xfrm>
            <a:off x="3087641" y="4019168"/>
            <a:ext cx="3668361" cy="784830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latin typeface="宋体" pitchFamily="2" charset="-122"/>
                <a:ea typeface="宋体" pitchFamily="2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3000" dirty="0" smtClean="0"/>
              <a:t>对乡下人家的喜爱</a:t>
            </a:r>
            <a:endParaRPr lang="zh-CN" altLang="en-US" sz="3000" dirty="0"/>
          </a:p>
        </p:txBody>
      </p:sp>
    </p:spTree>
    <p:extLst>
      <p:ext uri="{BB962C8B-B14F-4D97-AF65-F5344CB8AC3E}">
        <p14:creationId xmlns:p14="http://schemas.microsoft.com/office/powerpoint/2010/main" val="2290666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 animBg="1"/>
      <p:bldP spid="12" grpId="0" animBg="1"/>
      <p:bldP spid="13" grpId="0"/>
      <p:bldP spid="14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3"/>
          <p:cNvSpPr txBox="1"/>
          <p:nvPr/>
        </p:nvSpPr>
        <p:spPr>
          <a:xfrm>
            <a:off x="467544" y="1222762"/>
            <a:ext cx="8073241" cy="1110112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    看完乡下人家的美丽画面后，除了“独特”与“迷人”外，你对乡下人家有什么其他印象？</a:t>
            </a:r>
            <a:endParaRPr lang="en-US" altLang="zh-CN" sz="2800" b="1" dirty="0" smtClean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11510"/>
            <a:ext cx="850943" cy="697101"/>
          </a:xfrm>
          <a:prstGeom prst="rect">
            <a:avLst/>
          </a:prstGeom>
        </p:spPr>
      </p:pic>
      <p:sp>
        <p:nvSpPr>
          <p:cNvPr id="4" name="文本框 10">
            <a:extLst>
              <a:ext uri="{FF2B5EF4-FFF2-40B4-BE49-F238E27FC236}">
                <a16:creationId xmlns:a16="http://schemas.microsoft.com/office/drawing/2014/main" xmlns="" id="{EB1CD407-1289-E64D-B770-EE2BC86550F5}"/>
              </a:ext>
            </a:extLst>
          </p:cNvPr>
          <p:cNvSpPr txBox="1"/>
          <p:nvPr/>
        </p:nvSpPr>
        <p:spPr>
          <a:xfrm>
            <a:off x="1295464" y="555526"/>
            <a:ext cx="46446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朗读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指导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13222" y="3375334"/>
            <a:ext cx="8307250" cy="1212640"/>
          </a:xfrm>
          <a:prstGeom prst="rect">
            <a:avLst/>
          </a:prstGeom>
          <a:solidFill>
            <a:schemeClr val="bg1">
              <a:alpha val="24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请同学们带着对乡下人家的不同印象读一读课文吧！要把对乡下人家的喜爱之情也读出来哦！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文本框 6"/>
          <p:cNvSpPr txBox="1"/>
          <p:nvPr/>
        </p:nvSpPr>
        <p:spPr>
          <a:xfrm>
            <a:off x="395536" y="2427734"/>
            <a:ext cx="2050320" cy="584775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latin typeface="宋体" pitchFamily="2" charset="-122"/>
                <a:ea typeface="宋体" pitchFamily="2" charset="-122"/>
              </a:defRPr>
            </a:lvl1pPr>
          </a:lstStyle>
          <a:p>
            <a:r>
              <a:rPr lang="zh-CN" altLang="en-US" sz="3200" dirty="0" smtClean="0"/>
              <a:t>充满生机</a:t>
            </a:r>
            <a:endParaRPr lang="zh-CN" altLang="en-US" sz="3200" dirty="0"/>
          </a:p>
        </p:txBody>
      </p:sp>
      <p:sp>
        <p:nvSpPr>
          <p:cNvPr id="15" name="文本框 6"/>
          <p:cNvSpPr txBox="1"/>
          <p:nvPr/>
        </p:nvSpPr>
        <p:spPr>
          <a:xfrm>
            <a:off x="2544411" y="2427734"/>
            <a:ext cx="2050320" cy="584775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latin typeface="宋体" pitchFamily="2" charset="-122"/>
                <a:ea typeface="宋体" pitchFamily="2" charset="-122"/>
              </a:defRPr>
            </a:lvl1pPr>
          </a:lstStyle>
          <a:p>
            <a:r>
              <a:rPr lang="zh-CN" altLang="en-US" sz="3200" dirty="0" smtClean="0"/>
              <a:t>多姿多彩</a:t>
            </a:r>
            <a:endParaRPr lang="zh-CN" altLang="en-US" sz="3200" dirty="0"/>
          </a:p>
        </p:txBody>
      </p:sp>
      <p:sp>
        <p:nvSpPr>
          <p:cNvPr id="16" name="文本框 6"/>
          <p:cNvSpPr txBox="1"/>
          <p:nvPr/>
        </p:nvSpPr>
        <p:spPr>
          <a:xfrm>
            <a:off x="4693286" y="2427734"/>
            <a:ext cx="2050320" cy="584775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latin typeface="宋体" pitchFamily="2" charset="-122"/>
                <a:ea typeface="宋体" pitchFamily="2" charset="-122"/>
              </a:defRPr>
            </a:lvl1pPr>
          </a:lstStyle>
          <a:p>
            <a:r>
              <a:rPr lang="zh-CN" altLang="en-US" sz="3200" dirty="0"/>
              <a:t>无拘无束</a:t>
            </a:r>
          </a:p>
        </p:txBody>
      </p:sp>
      <p:sp>
        <p:nvSpPr>
          <p:cNvPr id="17" name="文本框 6"/>
          <p:cNvSpPr txBox="1"/>
          <p:nvPr/>
        </p:nvSpPr>
        <p:spPr>
          <a:xfrm>
            <a:off x="6842160" y="2427734"/>
            <a:ext cx="2050320" cy="584775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latin typeface="宋体" pitchFamily="2" charset="-122"/>
                <a:ea typeface="宋体" pitchFamily="2" charset="-122"/>
              </a:defRPr>
            </a:lvl1pPr>
          </a:lstStyle>
          <a:p>
            <a:r>
              <a:rPr lang="zh-CN" altLang="en-US" sz="3200" dirty="0" smtClean="0"/>
              <a:t>自然和谐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93613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38988" y="489739"/>
            <a:ext cx="15121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小练笔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4A1A10B2-CE78-6A4D-8987-BCB3984DCBE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72864"/>
            <a:ext cx="559476" cy="54546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-108520" y="1386288"/>
            <a:ext cx="8487430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    你眼里的乡村景致是怎样的？用一段话写下来吧！</a:t>
            </a:r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83568" y="2268036"/>
            <a:ext cx="79928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地点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提示：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小河、田野、山坡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……</a:t>
            </a:r>
          </a:p>
        </p:txBody>
      </p:sp>
      <p:sp>
        <p:nvSpPr>
          <p:cNvPr id="8" name="矩形 7"/>
          <p:cNvSpPr/>
          <p:nvPr/>
        </p:nvSpPr>
        <p:spPr>
          <a:xfrm>
            <a:off x="683568" y="3022959"/>
            <a:ext cx="79928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方法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提示：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把物当作人来写</a:t>
            </a:r>
            <a:endParaRPr lang="en-US" altLang="zh-CN" sz="2800" b="1" dirty="0" smtClean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83568" y="3777883"/>
            <a:ext cx="799288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 感受提示：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怡然自得、悠闲自在、</a:t>
            </a:r>
            <a:endParaRPr lang="en-US" altLang="zh-CN" sz="28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             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心旷神怡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……</a:t>
            </a:r>
          </a:p>
        </p:txBody>
      </p:sp>
      <p:sp>
        <p:nvSpPr>
          <p:cNvPr id="10" name="矩形 9"/>
          <p:cNvSpPr/>
          <p:nvPr/>
        </p:nvSpPr>
        <p:spPr>
          <a:xfrm>
            <a:off x="1907704" y="421907"/>
            <a:ext cx="1627369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800" b="1" kern="0" smtClean="0">
                <a:solidFill>
                  <a:srgbClr val="CC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（选做）</a:t>
            </a:r>
            <a:endParaRPr lang="zh-CN" altLang="en-US" sz="2800" b="1" kern="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02626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-20538"/>
            <a:ext cx="9144000" cy="5237172"/>
            <a:chOff x="0" y="-20538"/>
            <a:chExt cx="9144000" cy="5237172"/>
          </a:xfrm>
        </p:grpSpPr>
        <p:pic>
          <p:nvPicPr>
            <p:cNvPr id="2052" name="Picture 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20538"/>
              <a:ext cx="9144000" cy="52371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9" name="矩形 8"/>
            <p:cNvSpPr/>
            <p:nvPr/>
          </p:nvSpPr>
          <p:spPr>
            <a:xfrm>
              <a:off x="35495" y="51470"/>
              <a:ext cx="2520281" cy="523220"/>
            </a:xfrm>
            <a:prstGeom prst="rect">
              <a:avLst/>
            </a:prstGeom>
            <a:ln w="22225">
              <a:solidFill>
                <a:schemeClr val="accent3">
                  <a:lumMod val="20000"/>
                  <a:lumOff val="80000"/>
                </a:schemeClr>
              </a:solidFill>
              <a:prstDash val="sysDot"/>
            </a:ln>
          </p:spPr>
          <p:txBody>
            <a:bodyPr wrap="square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四川丹巴山寨</a:t>
              </a:r>
              <a:endPara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-978" y="-35615"/>
            <a:ext cx="9144000" cy="5267326"/>
            <a:chOff x="-978" y="-35615"/>
            <a:chExt cx="9144000" cy="5267326"/>
          </a:xfrm>
        </p:grpSpPr>
        <p:pic>
          <p:nvPicPr>
            <p:cNvPr id="2054" name="Picture 6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978" y="-35615"/>
              <a:ext cx="9144000" cy="52673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6" name="矩形 15"/>
            <p:cNvSpPr/>
            <p:nvPr/>
          </p:nvSpPr>
          <p:spPr>
            <a:xfrm>
              <a:off x="251520" y="195486"/>
              <a:ext cx="1691680" cy="523220"/>
            </a:xfrm>
            <a:prstGeom prst="rect">
              <a:avLst/>
            </a:prstGeom>
            <a:ln w="22225">
              <a:solidFill>
                <a:schemeClr val="accent3">
                  <a:lumMod val="20000"/>
                  <a:lumOff val="80000"/>
                </a:schemeClr>
              </a:solidFill>
              <a:prstDash val="sysDot"/>
            </a:ln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江西婺源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-978" y="-20538"/>
            <a:ext cx="9144000" cy="5237172"/>
            <a:chOff x="-978" y="-20538"/>
            <a:chExt cx="9144000" cy="5237172"/>
          </a:xfrm>
        </p:grpSpPr>
        <p:pic>
          <p:nvPicPr>
            <p:cNvPr id="2055" name="Picture 7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978" y="-20538"/>
              <a:ext cx="9144000" cy="52371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9" name="矩形 18"/>
            <p:cNvSpPr/>
            <p:nvPr/>
          </p:nvSpPr>
          <p:spPr>
            <a:xfrm>
              <a:off x="251520" y="196315"/>
              <a:ext cx="2016224" cy="523220"/>
            </a:xfrm>
            <a:prstGeom prst="rect">
              <a:avLst/>
            </a:prstGeom>
            <a:ln w="22225">
              <a:solidFill>
                <a:schemeClr val="accent3">
                  <a:lumMod val="20000"/>
                  <a:lumOff val="80000"/>
                </a:schemeClr>
              </a:solidFill>
              <a:prstDash val="sysDot"/>
            </a:ln>
          </p:spPr>
          <p:txBody>
            <a:bodyPr wrap="square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福建土楼村</a:t>
              </a:r>
              <a:endPara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-978" y="-20538"/>
            <a:ext cx="9144000" cy="5292745"/>
            <a:chOff x="0" y="-20538"/>
            <a:chExt cx="9144000" cy="5292745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20538"/>
              <a:ext cx="9144000" cy="52927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7" name="矩形 6"/>
            <p:cNvSpPr/>
            <p:nvPr/>
          </p:nvSpPr>
          <p:spPr>
            <a:xfrm>
              <a:off x="107504" y="4515966"/>
              <a:ext cx="1691680" cy="523220"/>
            </a:xfrm>
            <a:prstGeom prst="rect">
              <a:avLst/>
            </a:prstGeom>
            <a:ln w="22225">
              <a:solidFill>
                <a:schemeClr val="accent3">
                  <a:lumMod val="20000"/>
                  <a:lumOff val="80000"/>
                </a:schemeClr>
              </a:solidFill>
              <a:prstDash val="sysDot"/>
            </a:ln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安徽宏村</a:t>
              </a:r>
            </a:p>
          </p:txBody>
        </p:sp>
      </p:grpSp>
      <p:sp>
        <p:nvSpPr>
          <p:cNvPr id="6" name="矩形 5"/>
          <p:cNvSpPr/>
          <p:nvPr/>
        </p:nvSpPr>
        <p:spPr>
          <a:xfrm>
            <a:off x="-978" y="-20538"/>
            <a:ext cx="9144000" cy="1057790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    我们的祖国日新月异，乡村的风景如诗如画，愿社会主义新农村越来越美！</a:t>
            </a:r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67831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9"/>
          <p:cNvSpPr txBox="1">
            <a:spLocks noChangeArrowheads="1"/>
          </p:cNvSpPr>
          <p:nvPr/>
        </p:nvSpPr>
        <p:spPr bwMode="auto">
          <a:xfrm>
            <a:off x="3209399" y="833855"/>
            <a:ext cx="223361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屋前瓜架图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0"/>
          <p:cNvSpPr txBox="1">
            <a:spLocks noChangeArrowheads="1"/>
          </p:cNvSpPr>
          <p:nvPr/>
        </p:nvSpPr>
        <p:spPr bwMode="auto">
          <a:xfrm>
            <a:off x="5868169" y="2589419"/>
            <a:ext cx="280828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独特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迷人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3"/>
          <p:cNvSpPr txBox="1">
            <a:spLocks noChangeArrowheads="1"/>
          </p:cNvSpPr>
          <p:nvPr/>
        </p:nvSpPr>
        <p:spPr bwMode="auto">
          <a:xfrm>
            <a:off x="827634" y="2589419"/>
            <a:ext cx="210183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200" b="1" noProof="1">
                <a:latin typeface="楷体" panose="02010609060101010101" pitchFamily="49" charset="-122"/>
                <a:ea typeface="楷体" panose="02010609060101010101" pitchFamily="49" charset="-122"/>
              </a:rPr>
              <a:t>乡下人家</a:t>
            </a:r>
          </a:p>
        </p:txBody>
      </p:sp>
      <p:sp>
        <p:nvSpPr>
          <p:cNvPr id="25" name="文本框 16"/>
          <p:cNvSpPr txBox="1">
            <a:spLocks noChangeArrowheads="1"/>
          </p:cNvSpPr>
          <p:nvPr/>
        </p:nvSpPr>
        <p:spPr bwMode="auto">
          <a:xfrm>
            <a:off x="3209399" y="1329010"/>
            <a:ext cx="222726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门前鲜花图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文本框 19"/>
          <p:cNvSpPr txBox="1">
            <a:spLocks noChangeArrowheads="1"/>
          </p:cNvSpPr>
          <p:nvPr/>
        </p:nvSpPr>
        <p:spPr bwMode="auto">
          <a:xfrm>
            <a:off x="3209399" y="1824165"/>
            <a:ext cx="223361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屋后绿竹图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文本框 16"/>
          <p:cNvSpPr txBox="1">
            <a:spLocks noChangeArrowheads="1"/>
          </p:cNvSpPr>
          <p:nvPr/>
        </p:nvSpPr>
        <p:spPr bwMode="auto">
          <a:xfrm>
            <a:off x="3209399" y="2319320"/>
            <a:ext cx="229870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屋后春笋图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文本框 21"/>
          <p:cNvSpPr txBox="1">
            <a:spLocks noChangeArrowheads="1"/>
          </p:cNvSpPr>
          <p:nvPr/>
        </p:nvSpPr>
        <p:spPr bwMode="auto">
          <a:xfrm>
            <a:off x="3209399" y="2814475"/>
            <a:ext cx="223361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林中鸡群图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文本框 16"/>
          <p:cNvSpPr txBox="1">
            <a:spLocks noChangeArrowheads="1"/>
          </p:cNvSpPr>
          <p:nvPr/>
        </p:nvSpPr>
        <p:spPr bwMode="auto">
          <a:xfrm>
            <a:off x="3209399" y="3309630"/>
            <a:ext cx="229870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河中戏鸭图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2741071" y="1068154"/>
            <a:ext cx="188402" cy="3533740"/>
          </a:xfrm>
          <a:prstGeom prst="leftBrac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4">
            <a:extLst>
              <a:ext uri="{FF2B5EF4-FFF2-40B4-BE49-F238E27FC236}">
                <a16:creationId xmlns:a16="http://schemas.microsoft.com/office/drawing/2014/main" xmlns="" id="{E83FD7BB-D7E3-EF4B-BEBB-9F1DFCF1B616}"/>
              </a:ext>
            </a:extLst>
          </p:cNvPr>
          <p:cNvSpPr txBox="1"/>
          <p:nvPr/>
        </p:nvSpPr>
        <p:spPr>
          <a:xfrm>
            <a:off x="696436" y="353874"/>
            <a:ext cx="2219380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结构梳理</a:t>
            </a: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4B718F5D-0AAE-104C-8DD5-C80D03BD04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091" y="421442"/>
            <a:ext cx="366860" cy="456338"/>
          </a:xfrm>
          <a:prstGeom prst="rect">
            <a:avLst/>
          </a:prstGeom>
        </p:spPr>
      </p:pic>
      <p:sp>
        <p:nvSpPr>
          <p:cNvPr id="15" name="文本框 16"/>
          <p:cNvSpPr txBox="1">
            <a:spLocks noChangeArrowheads="1"/>
          </p:cNvSpPr>
          <p:nvPr/>
        </p:nvSpPr>
        <p:spPr bwMode="auto">
          <a:xfrm>
            <a:off x="3209399" y="3804785"/>
            <a:ext cx="229870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屋前晚餐图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16"/>
          <p:cNvSpPr txBox="1">
            <a:spLocks noChangeArrowheads="1"/>
          </p:cNvSpPr>
          <p:nvPr/>
        </p:nvSpPr>
        <p:spPr bwMode="auto">
          <a:xfrm>
            <a:off x="3209399" y="4299942"/>
            <a:ext cx="229870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月下睡梦图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左大括号 21"/>
          <p:cNvSpPr/>
          <p:nvPr/>
        </p:nvSpPr>
        <p:spPr>
          <a:xfrm flipH="1">
            <a:off x="5456925" y="1068154"/>
            <a:ext cx="195220" cy="3533740"/>
          </a:xfrm>
          <a:prstGeom prst="leftBrac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19842" y="1276037"/>
            <a:ext cx="6664526" cy="302390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    本文按照</a:t>
            </a:r>
            <a:r>
              <a:rPr lang="zh-CN" altLang="en-US" sz="3200" b="1" u="sng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顺序和</a:t>
            </a:r>
            <a:r>
              <a:rPr lang="zh-CN" altLang="en-US" sz="3200" b="1" u="sng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顺序交叉描写的方法，展现了乡下人家</a:t>
            </a:r>
            <a:endParaRPr lang="en-US" altLang="zh-CN" sz="3200" b="1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u="sng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3200" b="1" u="sng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3200" b="1" u="sng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的乡村生活，表达了作者对乡村生活的</a:t>
            </a:r>
            <a:r>
              <a:rPr lang="zh-CN" altLang="en-US" sz="3200" b="1" u="sng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之情。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661240" y="1370841"/>
            <a:ext cx="1143008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时间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87624" y="2859782"/>
            <a:ext cx="1143008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64896" y="2874154"/>
            <a:ext cx="1143008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和谐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067944" y="3594234"/>
            <a:ext cx="1224136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喜爱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4">
            <a:extLst>
              <a:ext uri="{FF2B5EF4-FFF2-40B4-BE49-F238E27FC236}">
                <a16:creationId xmlns:a16="http://schemas.microsoft.com/office/drawing/2014/main" xmlns="" id="{4A3C3B97-39E1-8A49-BBB7-0945BB059AA6}"/>
              </a:ext>
            </a:extLst>
          </p:cNvPr>
          <p:cNvSpPr txBox="1"/>
          <p:nvPr/>
        </p:nvSpPr>
        <p:spPr>
          <a:xfrm>
            <a:off x="663035" y="339502"/>
            <a:ext cx="203675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主题概括</a:t>
            </a: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87D1F651-71EF-204B-84FC-94E7EED152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120" y="392179"/>
            <a:ext cx="366860" cy="456338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3645016" y="1370841"/>
            <a:ext cx="1143008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空间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  <p:bldP spid="14" grpId="0"/>
      <p:bldP spid="18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67544" y="932254"/>
            <a:ext cx="7992888" cy="390414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我爱乡村的傍晚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节选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近处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，是一片金黄的稻田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晚风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吹来，稻苗一起一伏的，我仿佛置身于一片金色的海洋之中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③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稻田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的边缘是一排排的丝瓜架，瓜蔓上开满了一朵朵金黄的花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。④辛勤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的小蜜蜂正“嗡嗡”的一边唱歌一边采蜜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⑤丝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瓜棚旁边那块碧绿的西瓜地上，虽然没有蜜蜂的歌唱，却有着丰收的喜悦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14">
            <a:extLst>
              <a:ext uri="{FF2B5EF4-FFF2-40B4-BE49-F238E27FC236}">
                <a16:creationId xmlns:a16="http://schemas.microsoft.com/office/drawing/2014/main" xmlns="" id="{8C3BBCB5-2B2C-484A-A126-C71674BA7BCE}"/>
              </a:ext>
            </a:extLst>
          </p:cNvPr>
          <p:cNvSpPr txBox="1"/>
          <p:nvPr/>
        </p:nvSpPr>
        <p:spPr>
          <a:xfrm>
            <a:off x="696436" y="339502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拓展延伸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1E6CD915-17EA-1141-B92C-9C186F2A75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92179"/>
            <a:ext cx="366860" cy="4563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67544" y="2501571"/>
            <a:ext cx="4032448" cy="230986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    第</a:t>
            </a:r>
            <a:r>
              <a:rPr lang="zh-CN" altLang="en-US" sz="2800" b="1" dirty="0">
                <a:latin typeface="宋体" pitchFamily="2" charset="-122"/>
                <a:ea typeface="宋体" pitchFamily="2" charset="-122"/>
              </a:rPr>
              <a:t>⑥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句话描写了西瓜地傍晚</a:t>
            </a:r>
            <a:r>
              <a:rPr lang="zh-CN" altLang="en-US" sz="2800" b="1" dirty="0">
                <a:latin typeface="宋体" pitchFamily="2" charset="-122"/>
                <a:ea typeface="宋体" pitchFamily="2" charset="-122"/>
              </a:rPr>
              <a:t>的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美景，表达了作者对这幅美景的喜爱之情。</a:t>
            </a:r>
            <a:endParaRPr lang="zh-CN" altLang="en-US" sz="28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67544" y="483518"/>
            <a:ext cx="8280920" cy="20128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⑥瞧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一个个大西瓜像一个个胖娃娃似的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蝴蝶落在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瓜蔓母亲的臂膀里，夕阳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余晖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轻轻地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爱抚着它们，催它们入睡。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355726"/>
            <a:ext cx="3672409" cy="260969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98683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3" name="Rectangle 1"/>
          <p:cNvSpPr>
            <a:spLocks noChangeArrowheads="1"/>
          </p:cNvSpPr>
          <p:nvPr/>
        </p:nvSpPr>
        <p:spPr bwMode="auto">
          <a:xfrm>
            <a:off x="288032" y="1061754"/>
            <a:ext cx="8964488" cy="367023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en-US" sz="2800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一</a:t>
            </a:r>
            <a:r>
              <a:rPr lang="zh-CN" altLang="en-US" sz="2800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、根据课文内容填空。</a:t>
            </a:r>
            <a:endParaRPr lang="zh-CN" altLang="en-US" sz="2800" b="1" dirty="0">
              <a:latin typeface="黑体" pitchFamily="49" charset="-122"/>
              <a:ea typeface="黑体" pitchFamily="49" charset="-122"/>
              <a:cs typeface="宋体" panose="02010600030101010101" pitchFamily="2" charset="-122"/>
            </a:endParaRPr>
          </a:p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本文写了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____________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___________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endParaRPr lang="en-US" altLang="zh-CN" sz="32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__________</a:t>
            </a:r>
            <a:r>
              <a:rPr lang="zh-CN" altLang="en-US" sz="3200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____________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、 </a:t>
            </a:r>
            <a:r>
              <a:rPr lang="en-US" altLang="zh-CN" sz="3200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____________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3200" b="1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___________</a:t>
            </a:r>
            <a:r>
              <a:rPr lang="zh-CN" altLang="en-US" sz="3200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3200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___________</a:t>
            </a:r>
            <a:r>
              <a:rPr lang="zh-CN" altLang="en-US" sz="3200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___________</a:t>
            </a:r>
            <a:r>
              <a:rPr lang="zh-CN" altLang="en-US" sz="3200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等</a:t>
            </a:r>
            <a:endParaRPr lang="en-US" altLang="zh-CN" sz="3200" b="1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几幅风景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图。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9" name="文本框 9"/>
          <p:cNvSpPr txBox="1">
            <a:spLocks noChangeArrowheads="1"/>
          </p:cNvSpPr>
          <p:nvPr/>
        </p:nvSpPr>
        <p:spPr bwMode="auto">
          <a:xfrm>
            <a:off x="2952328" y="1770370"/>
            <a:ext cx="22336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2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屋前瓜架图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" name="文本框 16"/>
          <p:cNvSpPr txBox="1">
            <a:spLocks noChangeArrowheads="1"/>
          </p:cNvSpPr>
          <p:nvPr/>
        </p:nvSpPr>
        <p:spPr bwMode="auto">
          <a:xfrm>
            <a:off x="5760640" y="1770370"/>
            <a:ext cx="222726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2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门前鲜花图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文本框 19"/>
          <p:cNvSpPr txBox="1">
            <a:spLocks noChangeArrowheads="1"/>
          </p:cNvSpPr>
          <p:nvPr/>
        </p:nvSpPr>
        <p:spPr bwMode="auto">
          <a:xfrm>
            <a:off x="286668" y="2562458"/>
            <a:ext cx="22336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2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屋后绿竹图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文本框 16"/>
          <p:cNvSpPr txBox="1">
            <a:spLocks noChangeArrowheads="1"/>
          </p:cNvSpPr>
          <p:nvPr/>
        </p:nvSpPr>
        <p:spPr bwMode="auto">
          <a:xfrm>
            <a:off x="3168352" y="2553747"/>
            <a:ext cx="229870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2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屋后春笋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图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文本框 21"/>
          <p:cNvSpPr txBox="1">
            <a:spLocks noChangeArrowheads="1"/>
          </p:cNvSpPr>
          <p:nvPr/>
        </p:nvSpPr>
        <p:spPr bwMode="auto">
          <a:xfrm>
            <a:off x="3096344" y="3273827"/>
            <a:ext cx="22336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2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屋前晚餐图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文本框 16"/>
          <p:cNvSpPr txBox="1">
            <a:spLocks noChangeArrowheads="1"/>
          </p:cNvSpPr>
          <p:nvPr/>
        </p:nvSpPr>
        <p:spPr bwMode="auto">
          <a:xfrm>
            <a:off x="360040" y="3264674"/>
            <a:ext cx="229870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2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河中戏鸭图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B7099FF6-6DDB-CC4C-A617-4444CB80ED25}"/>
              </a:ext>
            </a:extLst>
          </p:cNvPr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课堂演练</a:t>
            </a:r>
            <a:endParaRPr lang="zh-CN" altLang="en-US" sz="3200" b="1" dirty="0">
              <a:solidFill>
                <a:srgbClr val="875000"/>
              </a:solidFill>
              <a:latin typeface="YouYuan" panose="02010509060101010101" pitchFamily="49" charset="-122"/>
              <a:ea typeface="YouYuan" panose="02010509060101010101" pitchFamily="49" charset="-122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A7CF4334-30B1-7C4E-80D8-34C8463346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6"/>
            <a:ext cx="366860" cy="456339"/>
          </a:xfrm>
          <a:prstGeom prst="rect">
            <a:avLst/>
          </a:prstGeom>
        </p:spPr>
      </p:pic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6270247" y="2536832"/>
            <a:ext cx="229870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2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林中鸡群图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文本框 21"/>
          <p:cNvSpPr txBox="1">
            <a:spLocks noChangeArrowheads="1"/>
          </p:cNvSpPr>
          <p:nvPr/>
        </p:nvSpPr>
        <p:spPr bwMode="auto">
          <a:xfrm>
            <a:off x="5868144" y="3282538"/>
            <a:ext cx="22336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2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月下睡梦图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88204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7" grpId="0"/>
      <p:bldP spid="18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1"/>
          <p:cNvSpPr>
            <a:spLocks noChangeArrowheads="1"/>
          </p:cNvSpPr>
          <p:nvPr/>
        </p:nvSpPr>
        <p:spPr bwMode="auto">
          <a:xfrm>
            <a:off x="467543" y="627534"/>
            <a:ext cx="8052403" cy="17497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en-US" sz="2800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二、在“</a:t>
            </a:r>
            <a:r>
              <a:rPr lang="zh-CN" altLang="en-US" sz="2800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月明人静的夜里”，纺织娘的“歌声”</a:t>
            </a:r>
            <a:r>
              <a:rPr lang="zh-CN" altLang="en-US" sz="2800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体现</a:t>
            </a:r>
            <a:r>
              <a:rPr lang="zh-CN" altLang="en-US" sz="2800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的</a:t>
            </a:r>
            <a:r>
              <a:rPr lang="zh-CN" altLang="en-US" sz="2800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是乡村</a:t>
            </a:r>
            <a:r>
              <a:rPr lang="zh-CN" altLang="en-US" sz="2800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的安静还是吵闹呢？为什么？你从中体会到了什么？</a:t>
            </a:r>
            <a:endParaRPr lang="zh-CN" altLang="en-US" sz="2800" b="1" dirty="0">
              <a:latin typeface="黑体" pitchFamily="49" charset="-122"/>
              <a:ea typeface="黑体" pitchFamily="49" charset="-122"/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7544" y="2571750"/>
            <a:ext cx="8086082" cy="2039020"/>
          </a:xfrm>
          <a:prstGeom prst="rect">
            <a:avLst/>
          </a:prstGeom>
          <a:ln>
            <a:solidFill>
              <a:srgbClr val="FF0000"/>
            </a:solidFill>
            <a:prstDash val="sysDot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纺织娘的“歌声”体现了乡村的安静，因为乡村的很安静才能听到纺织娘的叫声，在这里作者以静衬动，使我们体会到了乡村夜晚的安静。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94385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0538"/>
            <a:ext cx="9144000" cy="52360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9" name="组合 38"/>
          <p:cNvGrpSpPr/>
          <p:nvPr/>
        </p:nvGrpSpPr>
        <p:grpSpPr>
          <a:xfrm>
            <a:off x="6084168" y="915566"/>
            <a:ext cx="1044165" cy="858949"/>
            <a:chOff x="4129634" y="1314131"/>
            <a:chExt cx="1599607" cy="1337174"/>
          </a:xfrm>
          <a:effectLst/>
        </p:grpSpPr>
        <p:pic>
          <p:nvPicPr>
            <p:cNvPr id="40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0" b="100000" l="0" r="100000"/>
                      </a14:imgEffect>
                      <a14:imgEffect>
                        <a14:sharpenSoften amount="39000"/>
                      </a14:imgEffect>
                      <a14:imgEffect>
                        <a14:saturation sat="66000"/>
                      </a14:imgEffect>
                      <a14:imgEffect>
                        <a14:brightnessContrast bright="20000" contrast="4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33489" y="1314131"/>
              <a:ext cx="1408017" cy="1337174"/>
            </a:xfrm>
            <a:prstGeom prst="rect">
              <a:avLst/>
            </a:prstGeom>
            <a:ln>
              <a:noFill/>
            </a:ln>
            <a:effectLst>
              <a:outerShdw blurRad="50800" dist="38100" dir="2700000" algn="tl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</p:pic>
        <p:sp>
          <p:nvSpPr>
            <p:cNvPr id="41" name="矩形 20"/>
            <p:cNvSpPr/>
            <p:nvPr/>
          </p:nvSpPr>
          <p:spPr>
            <a:xfrm>
              <a:off x="4129634" y="1650428"/>
              <a:ext cx="1599607" cy="77056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捣衣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5" name="TextBox 1"/>
          <p:cNvSpPr txBox="1">
            <a:spLocks noChangeArrowheads="1"/>
          </p:cNvSpPr>
          <p:nvPr/>
        </p:nvSpPr>
        <p:spPr bwMode="auto">
          <a:xfrm>
            <a:off x="500034" y="915566"/>
            <a:ext cx="203773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苹果熟了</a:t>
            </a:r>
            <a:endParaRPr lang="zh-CN" altLang="en-US" sz="3600" b="1" dirty="0"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C659F928-1C00-B740-B2D7-F430407590E8}"/>
              </a:ext>
            </a:extLst>
          </p:cNvPr>
          <p:cNvGrpSpPr/>
          <p:nvPr/>
        </p:nvGrpSpPr>
        <p:grpSpPr>
          <a:xfrm>
            <a:off x="3203848" y="483518"/>
            <a:ext cx="456833" cy="456366"/>
            <a:chOff x="631825" y="5181600"/>
            <a:chExt cx="1554163" cy="1552575"/>
          </a:xfrm>
        </p:grpSpPr>
        <p:sp>
          <p:nvSpPr>
            <p:cNvPr id="20" name="Oval 10">
              <a:extLst>
                <a:ext uri="{FF2B5EF4-FFF2-40B4-BE49-F238E27FC236}">
                  <a16:creationId xmlns:a16="http://schemas.microsoft.com/office/drawing/2014/main" xmlns="" id="{10619C77-ED6E-7546-A95E-47AD9C00D2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b="1">
                <a:solidFill>
                  <a:prstClr val="black"/>
                </a:solidFill>
              </a:endParaRPr>
            </a:p>
          </p:txBody>
        </p:sp>
        <p:sp>
          <p:nvSpPr>
            <p:cNvPr id="21" name="Freeform 11">
              <a:extLst>
                <a:ext uri="{FF2B5EF4-FFF2-40B4-BE49-F238E27FC236}">
                  <a16:creationId xmlns:a16="http://schemas.microsoft.com/office/drawing/2014/main" xmlns="" id="{0C877AB4-2744-1E42-B98E-F9CE99544E7F}"/>
                </a:ext>
              </a:extLst>
            </p:cNvPr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b="1">
                <a:solidFill>
                  <a:prstClr val="black"/>
                </a:solidFill>
              </a:endParaRPr>
            </a:p>
          </p:txBody>
        </p:sp>
        <p:sp>
          <p:nvSpPr>
            <p:cNvPr id="22" name="Freeform 12">
              <a:extLst>
                <a:ext uri="{FF2B5EF4-FFF2-40B4-BE49-F238E27FC236}">
                  <a16:creationId xmlns:a16="http://schemas.microsoft.com/office/drawing/2014/main" xmlns="" id="{567A399A-F512-3144-A69C-923A0336C1CE}"/>
                </a:ext>
              </a:extLst>
            </p:cNvPr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b="1">
                <a:solidFill>
                  <a:prstClr val="black"/>
                </a:solidFill>
              </a:endParaRPr>
            </a:p>
          </p:txBody>
        </p:sp>
        <p:sp>
          <p:nvSpPr>
            <p:cNvPr id="23" name="Freeform 13">
              <a:extLst>
                <a:ext uri="{FF2B5EF4-FFF2-40B4-BE49-F238E27FC236}">
                  <a16:creationId xmlns:a16="http://schemas.microsoft.com/office/drawing/2014/main" xmlns="" id="{F7BEF744-321D-3147-8592-78A4798B5351}"/>
                </a:ext>
              </a:extLst>
            </p:cNvPr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b="1">
                <a:solidFill>
                  <a:prstClr val="black"/>
                </a:solidFill>
              </a:endParaRPr>
            </a:p>
          </p:txBody>
        </p:sp>
        <p:sp>
          <p:nvSpPr>
            <p:cNvPr id="24" name="Freeform 14">
              <a:extLst>
                <a:ext uri="{FF2B5EF4-FFF2-40B4-BE49-F238E27FC236}">
                  <a16:creationId xmlns:a16="http://schemas.microsoft.com/office/drawing/2014/main" xmlns="" id="{405EDC20-2242-F849-A984-BA0358D3083E}"/>
                </a:ext>
              </a:extLst>
            </p:cNvPr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b="1">
                <a:solidFill>
                  <a:prstClr val="black"/>
                </a:solidFill>
              </a:endParaRPr>
            </a:p>
          </p:txBody>
        </p:sp>
        <p:sp>
          <p:nvSpPr>
            <p:cNvPr id="25" name="Freeform 15">
              <a:extLst>
                <a:ext uri="{FF2B5EF4-FFF2-40B4-BE49-F238E27FC236}">
                  <a16:creationId xmlns:a16="http://schemas.microsoft.com/office/drawing/2014/main" xmlns="" id="{DFEC6EB0-2361-A94C-B043-30F289EEF9B4}"/>
                </a:ext>
              </a:extLst>
            </p:cNvPr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b="1">
                <a:solidFill>
                  <a:prstClr val="black"/>
                </a:solidFill>
              </a:endParaRPr>
            </a:p>
          </p:txBody>
        </p:sp>
        <p:sp>
          <p:nvSpPr>
            <p:cNvPr id="34" name="Rectangle 16">
              <a:extLst>
                <a:ext uri="{FF2B5EF4-FFF2-40B4-BE49-F238E27FC236}">
                  <a16:creationId xmlns:a16="http://schemas.microsoft.com/office/drawing/2014/main" xmlns="" id="{C710A14D-97FB-3E49-8BB8-E43834827A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b="1">
                <a:solidFill>
                  <a:prstClr val="black"/>
                </a:solidFill>
              </a:endParaRPr>
            </a:p>
          </p:txBody>
        </p:sp>
        <p:sp>
          <p:nvSpPr>
            <p:cNvPr id="35" name="Rectangle 17">
              <a:extLst>
                <a:ext uri="{FF2B5EF4-FFF2-40B4-BE49-F238E27FC236}">
                  <a16:creationId xmlns:a16="http://schemas.microsoft.com/office/drawing/2014/main" xmlns="" id="{1A10A97E-0CF5-B64A-A14C-7AEC686B65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b="1">
                <a:solidFill>
                  <a:prstClr val="black"/>
                </a:solidFill>
              </a:endParaRPr>
            </a:p>
          </p:txBody>
        </p:sp>
        <p:sp>
          <p:nvSpPr>
            <p:cNvPr id="36" name="Rectangle 18">
              <a:extLst>
                <a:ext uri="{FF2B5EF4-FFF2-40B4-BE49-F238E27FC236}">
                  <a16:creationId xmlns:a16="http://schemas.microsoft.com/office/drawing/2014/main" xmlns="" id="{6D311555-D67F-F543-AC6E-4EF7D119A8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b="1">
                <a:solidFill>
                  <a:prstClr val="black"/>
                </a:solidFill>
              </a:endParaRPr>
            </a:p>
          </p:txBody>
        </p:sp>
        <p:sp>
          <p:nvSpPr>
            <p:cNvPr id="37" name="Rectangle 19">
              <a:extLst>
                <a:ext uri="{FF2B5EF4-FFF2-40B4-BE49-F238E27FC236}">
                  <a16:creationId xmlns:a16="http://schemas.microsoft.com/office/drawing/2014/main" xmlns="" id="{FF0E73A4-48AE-A341-9CAE-C1A455E8D6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b="1">
                <a:solidFill>
                  <a:prstClr val="black"/>
                </a:solidFill>
              </a:endParaRPr>
            </a:p>
          </p:txBody>
        </p:sp>
        <p:sp>
          <p:nvSpPr>
            <p:cNvPr id="38" name="Rectangle 20">
              <a:extLst>
                <a:ext uri="{FF2B5EF4-FFF2-40B4-BE49-F238E27FC236}">
                  <a16:creationId xmlns:a16="http://schemas.microsoft.com/office/drawing/2014/main" xmlns="" id="{60094488-DD1E-7B4B-A6B2-ED2F52C757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b="1">
                <a:solidFill>
                  <a:prstClr val="black"/>
                </a:solidFill>
              </a:endParaRPr>
            </a:p>
          </p:txBody>
        </p:sp>
        <p:sp>
          <p:nvSpPr>
            <p:cNvPr id="46" name="Rectangle 21">
              <a:extLst>
                <a:ext uri="{FF2B5EF4-FFF2-40B4-BE49-F238E27FC236}">
                  <a16:creationId xmlns:a16="http://schemas.microsoft.com/office/drawing/2014/main" xmlns="" id="{AB7FE6EA-D9C3-0F43-A0C4-DC193262EB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b="1">
                <a:solidFill>
                  <a:prstClr val="black"/>
                </a:solidFill>
              </a:endParaRPr>
            </a:p>
          </p:txBody>
        </p:sp>
        <p:sp>
          <p:nvSpPr>
            <p:cNvPr id="47" name="Rectangle 22">
              <a:extLst>
                <a:ext uri="{FF2B5EF4-FFF2-40B4-BE49-F238E27FC236}">
                  <a16:creationId xmlns:a16="http://schemas.microsoft.com/office/drawing/2014/main" xmlns="" id="{DE465B80-8AC1-F946-9A91-CF43CFB7D2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b="1">
                <a:solidFill>
                  <a:prstClr val="black"/>
                </a:solidFill>
              </a:endParaRPr>
            </a:p>
          </p:txBody>
        </p:sp>
        <p:sp>
          <p:nvSpPr>
            <p:cNvPr id="48" name="Rectangle 23">
              <a:extLst>
                <a:ext uri="{FF2B5EF4-FFF2-40B4-BE49-F238E27FC236}">
                  <a16:creationId xmlns:a16="http://schemas.microsoft.com/office/drawing/2014/main" xmlns="" id="{63244C61-ED75-F04B-9ADB-E2FC11EF19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b="1">
                <a:solidFill>
                  <a:prstClr val="black"/>
                </a:solidFill>
              </a:endParaRPr>
            </a:p>
          </p:txBody>
        </p:sp>
        <p:sp>
          <p:nvSpPr>
            <p:cNvPr id="49" name="Rectangle 24">
              <a:extLst>
                <a:ext uri="{FF2B5EF4-FFF2-40B4-BE49-F238E27FC236}">
                  <a16:creationId xmlns:a16="http://schemas.microsoft.com/office/drawing/2014/main" xmlns="" id="{37B4D497-269C-4343-844C-45A95CCC5C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b="1">
                <a:solidFill>
                  <a:prstClr val="black"/>
                </a:solidFill>
              </a:endParaRPr>
            </a:p>
          </p:txBody>
        </p:sp>
        <p:sp>
          <p:nvSpPr>
            <p:cNvPr id="50" name="Rectangle 25">
              <a:extLst>
                <a:ext uri="{FF2B5EF4-FFF2-40B4-BE49-F238E27FC236}">
                  <a16:creationId xmlns:a16="http://schemas.microsoft.com/office/drawing/2014/main" xmlns="" id="{F5C3726C-BAB8-ED46-8F99-9A7885E04F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b="1">
                <a:solidFill>
                  <a:prstClr val="black"/>
                </a:solidFill>
              </a:endParaRPr>
            </a:p>
          </p:txBody>
        </p:sp>
        <p:sp>
          <p:nvSpPr>
            <p:cNvPr id="51" name="Rectangle 26">
              <a:extLst>
                <a:ext uri="{FF2B5EF4-FFF2-40B4-BE49-F238E27FC236}">
                  <a16:creationId xmlns:a16="http://schemas.microsoft.com/office/drawing/2014/main" xmlns="" id="{0CBCBDA7-DFE6-DE45-A82D-F00E6B8E3E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b="1">
                <a:solidFill>
                  <a:prstClr val="black"/>
                </a:solidFill>
              </a:endParaRPr>
            </a:p>
          </p:txBody>
        </p:sp>
        <p:sp>
          <p:nvSpPr>
            <p:cNvPr id="52" name="Rectangle 27">
              <a:extLst>
                <a:ext uri="{FF2B5EF4-FFF2-40B4-BE49-F238E27FC236}">
                  <a16:creationId xmlns:a16="http://schemas.microsoft.com/office/drawing/2014/main" xmlns="" id="{820F7C9B-9945-2F43-8E72-7D81FFDD6F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b="1">
                <a:solidFill>
                  <a:prstClr val="black"/>
                </a:solidFill>
              </a:endParaRPr>
            </a:p>
          </p:txBody>
        </p:sp>
        <p:sp>
          <p:nvSpPr>
            <p:cNvPr id="53" name="Rectangle 28">
              <a:extLst>
                <a:ext uri="{FF2B5EF4-FFF2-40B4-BE49-F238E27FC236}">
                  <a16:creationId xmlns:a16="http://schemas.microsoft.com/office/drawing/2014/main" xmlns="" id="{A72DBDF8-1462-824A-936C-6344C25EBE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b="1">
                <a:solidFill>
                  <a:prstClr val="black"/>
                </a:solidFill>
              </a:endParaRPr>
            </a:p>
          </p:txBody>
        </p:sp>
        <p:sp>
          <p:nvSpPr>
            <p:cNvPr id="54" name="Rectangle 29">
              <a:extLst>
                <a:ext uri="{FF2B5EF4-FFF2-40B4-BE49-F238E27FC236}">
                  <a16:creationId xmlns:a16="http://schemas.microsoft.com/office/drawing/2014/main" xmlns="" id="{A1A26EB9-368D-6648-BCC3-CDAD8694D3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b="1">
                <a:solidFill>
                  <a:prstClr val="black"/>
                </a:solidFill>
              </a:endParaRPr>
            </a:p>
          </p:txBody>
        </p:sp>
        <p:sp>
          <p:nvSpPr>
            <p:cNvPr id="55" name="Rectangle 30">
              <a:extLst>
                <a:ext uri="{FF2B5EF4-FFF2-40B4-BE49-F238E27FC236}">
                  <a16:creationId xmlns:a16="http://schemas.microsoft.com/office/drawing/2014/main" xmlns="" id="{88B5E7A3-BCA2-8842-9E30-80761243EA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b="1">
                <a:solidFill>
                  <a:prstClr val="black"/>
                </a:solidFill>
              </a:endParaRPr>
            </a:p>
          </p:txBody>
        </p:sp>
        <p:sp>
          <p:nvSpPr>
            <p:cNvPr id="56" name="Rectangle 31">
              <a:extLst>
                <a:ext uri="{FF2B5EF4-FFF2-40B4-BE49-F238E27FC236}">
                  <a16:creationId xmlns:a16="http://schemas.microsoft.com/office/drawing/2014/main" xmlns="" id="{7DF8CD43-D646-E04B-A053-1625FC3436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b="1">
                <a:solidFill>
                  <a:prstClr val="black"/>
                </a:solidFill>
              </a:endParaRPr>
            </a:p>
          </p:txBody>
        </p:sp>
        <p:sp>
          <p:nvSpPr>
            <p:cNvPr id="57" name="Rectangle 32">
              <a:extLst>
                <a:ext uri="{FF2B5EF4-FFF2-40B4-BE49-F238E27FC236}">
                  <a16:creationId xmlns:a16="http://schemas.microsoft.com/office/drawing/2014/main" xmlns="" id="{5EE05BDF-7D2A-9C4F-ADE4-EF19B160E6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b="1">
                <a:solidFill>
                  <a:prstClr val="black"/>
                </a:solidFill>
              </a:endParaRPr>
            </a:p>
          </p:txBody>
        </p:sp>
        <p:sp>
          <p:nvSpPr>
            <p:cNvPr id="58" name="Rectangle 33">
              <a:extLst>
                <a:ext uri="{FF2B5EF4-FFF2-40B4-BE49-F238E27FC236}">
                  <a16:creationId xmlns:a16="http://schemas.microsoft.com/office/drawing/2014/main" xmlns="" id="{C2EFFE06-D399-924B-AA7A-A0FABAFE39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b="1">
                <a:solidFill>
                  <a:prstClr val="black"/>
                </a:solidFill>
              </a:endParaRPr>
            </a:p>
          </p:txBody>
        </p:sp>
        <p:sp>
          <p:nvSpPr>
            <p:cNvPr id="59" name="Rectangle 34">
              <a:extLst>
                <a:ext uri="{FF2B5EF4-FFF2-40B4-BE49-F238E27FC236}">
                  <a16:creationId xmlns:a16="http://schemas.microsoft.com/office/drawing/2014/main" xmlns="" id="{614D46F6-2D41-A048-900E-CA47332162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b="1">
                <a:solidFill>
                  <a:prstClr val="black"/>
                </a:solidFill>
              </a:endParaRPr>
            </a:p>
          </p:txBody>
        </p:sp>
        <p:sp>
          <p:nvSpPr>
            <p:cNvPr id="60" name="Rectangle 35">
              <a:extLst>
                <a:ext uri="{FF2B5EF4-FFF2-40B4-BE49-F238E27FC236}">
                  <a16:creationId xmlns:a16="http://schemas.microsoft.com/office/drawing/2014/main" xmlns="" id="{D3B03976-1F83-724F-BA1C-0DDF61418C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b="1">
                <a:solidFill>
                  <a:prstClr val="black"/>
                </a:solidFill>
              </a:endParaRPr>
            </a:p>
          </p:txBody>
        </p:sp>
        <p:sp>
          <p:nvSpPr>
            <p:cNvPr id="61" name="Rectangle 36">
              <a:extLst>
                <a:ext uri="{FF2B5EF4-FFF2-40B4-BE49-F238E27FC236}">
                  <a16:creationId xmlns:a16="http://schemas.microsoft.com/office/drawing/2014/main" xmlns="" id="{C589363D-F621-8D45-8411-0D20A11D46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b="1">
                <a:solidFill>
                  <a:prstClr val="black"/>
                </a:solidFill>
              </a:endParaRPr>
            </a:p>
          </p:txBody>
        </p:sp>
        <p:sp>
          <p:nvSpPr>
            <p:cNvPr id="62" name="Rectangle 37">
              <a:extLst>
                <a:ext uri="{FF2B5EF4-FFF2-40B4-BE49-F238E27FC236}">
                  <a16:creationId xmlns:a16="http://schemas.microsoft.com/office/drawing/2014/main" xmlns="" id="{5EC8CA71-0BA5-AB40-A104-83DA6E8A78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b="1">
                <a:solidFill>
                  <a:prstClr val="black"/>
                </a:solidFill>
              </a:endParaRPr>
            </a:p>
          </p:txBody>
        </p:sp>
        <p:sp>
          <p:nvSpPr>
            <p:cNvPr id="63" name="Rectangle 38">
              <a:extLst>
                <a:ext uri="{FF2B5EF4-FFF2-40B4-BE49-F238E27FC236}">
                  <a16:creationId xmlns:a16="http://schemas.microsoft.com/office/drawing/2014/main" xmlns="" id="{60A2932C-16BF-4846-9BFF-C14C201F14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b="1">
                <a:solidFill>
                  <a:prstClr val="black"/>
                </a:solidFill>
              </a:endParaRPr>
            </a:p>
          </p:txBody>
        </p:sp>
        <p:sp>
          <p:nvSpPr>
            <p:cNvPr id="64" name="Rectangle 39">
              <a:extLst>
                <a:ext uri="{FF2B5EF4-FFF2-40B4-BE49-F238E27FC236}">
                  <a16:creationId xmlns:a16="http://schemas.microsoft.com/office/drawing/2014/main" xmlns="" id="{CAB3636D-FB5B-3D4F-B437-CB3CDF34DB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b="1">
                <a:solidFill>
                  <a:prstClr val="black"/>
                </a:solidFill>
              </a:endParaRPr>
            </a:p>
          </p:txBody>
        </p:sp>
        <p:sp>
          <p:nvSpPr>
            <p:cNvPr id="65" name="Freeform 40">
              <a:extLst>
                <a:ext uri="{FF2B5EF4-FFF2-40B4-BE49-F238E27FC236}">
                  <a16:creationId xmlns:a16="http://schemas.microsoft.com/office/drawing/2014/main" xmlns="" id="{7E64C40B-EA08-5444-981A-B6DFF4AA7537}"/>
                </a:ext>
              </a:extLst>
            </p:cNvPr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b="1">
                <a:solidFill>
                  <a:prstClr val="black"/>
                </a:solidFill>
              </a:endParaRPr>
            </a:p>
          </p:txBody>
        </p:sp>
        <p:sp>
          <p:nvSpPr>
            <p:cNvPr id="66" name="Freeform 41">
              <a:extLst>
                <a:ext uri="{FF2B5EF4-FFF2-40B4-BE49-F238E27FC236}">
                  <a16:creationId xmlns:a16="http://schemas.microsoft.com/office/drawing/2014/main" xmlns="" id="{EE778CBB-4A19-1240-B4FF-783FFA117427}"/>
                </a:ext>
              </a:extLst>
            </p:cNvPr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b="1">
                <a:solidFill>
                  <a:prstClr val="black"/>
                </a:solidFill>
              </a:endParaRPr>
            </a:p>
          </p:txBody>
        </p:sp>
      </p:grpSp>
      <p:sp>
        <p:nvSpPr>
          <p:cNvPr id="67" name="TextBox 11"/>
          <p:cNvSpPr txBox="1">
            <a:spLocks noChangeArrowheads="1"/>
          </p:cNvSpPr>
          <p:nvPr/>
        </p:nvSpPr>
        <p:spPr bwMode="auto">
          <a:xfrm>
            <a:off x="3693293" y="411629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识字游戏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4" name="组合 73"/>
          <p:cNvGrpSpPr/>
          <p:nvPr/>
        </p:nvGrpSpPr>
        <p:grpSpPr>
          <a:xfrm>
            <a:off x="4644008" y="1059582"/>
            <a:ext cx="1044165" cy="858949"/>
            <a:chOff x="4087789" y="1314131"/>
            <a:chExt cx="1599607" cy="1337174"/>
          </a:xfrm>
          <a:effectLst/>
        </p:grpSpPr>
        <p:pic>
          <p:nvPicPr>
            <p:cNvPr id="75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0" b="100000" l="0" r="100000"/>
                      </a14:imgEffect>
                      <a14:imgEffect>
                        <a14:sharpenSoften amount="39000"/>
                      </a14:imgEffect>
                      <a14:imgEffect>
                        <a14:saturation sat="66000"/>
                      </a14:imgEffect>
                      <a14:imgEffect>
                        <a14:brightnessContrast bright="20000" contrast="4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33489" y="1314131"/>
              <a:ext cx="1408017" cy="1337174"/>
            </a:xfrm>
            <a:prstGeom prst="rect">
              <a:avLst/>
            </a:prstGeom>
            <a:ln>
              <a:noFill/>
            </a:ln>
            <a:effectLst>
              <a:outerShdw blurRad="50800" dist="38100" dir="2700000" algn="tl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</p:pic>
        <p:sp>
          <p:nvSpPr>
            <p:cNvPr id="76" name="矩形 20"/>
            <p:cNvSpPr/>
            <p:nvPr/>
          </p:nvSpPr>
          <p:spPr>
            <a:xfrm>
              <a:off x="4087789" y="1664554"/>
              <a:ext cx="1599607" cy="90556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朴素</a:t>
              </a: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3995936" y="2138385"/>
            <a:ext cx="1044165" cy="858949"/>
            <a:chOff x="4129634" y="1314131"/>
            <a:chExt cx="1599607" cy="1337174"/>
          </a:xfrm>
          <a:effectLst/>
        </p:grpSpPr>
        <p:pic>
          <p:nvPicPr>
            <p:cNvPr id="78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0" b="100000" l="0" r="100000"/>
                      </a14:imgEffect>
                      <a14:imgEffect>
                        <a14:sharpenSoften amount="39000"/>
                      </a14:imgEffect>
                      <a14:imgEffect>
                        <a14:saturation sat="66000"/>
                      </a14:imgEffect>
                      <a14:imgEffect>
                        <a14:brightnessContrast bright="20000" contrast="4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33489" y="1314131"/>
              <a:ext cx="1408017" cy="1337174"/>
            </a:xfrm>
            <a:prstGeom prst="rect">
              <a:avLst/>
            </a:prstGeom>
            <a:ln>
              <a:noFill/>
            </a:ln>
            <a:effectLst>
              <a:outerShdw blurRad="50800" dist="38100" dir="2700000" algn="tl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</p:pic>
        <p:sp>
          <p:nvSpPr>
            <p:cNvPr id="79" name="矩形 20"/>
            <p:cNvSpPr/>
            <p:nvPr/>
          </p:nvSpPr>
          <p:spPr>
            <a:xfrm>
              <a:off x="4129634" y="1603365"/>
              <a:ext cx="1599607" cy="77056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率领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5652120" y="2044848"/>
            <a:ext cx="1044165" cy="858949"/>
            <a:chOff x="4129634" y="1314131"/>
            <a:chExt cx="1599607" cy="1337174"/>
          </a:xfrm>
          <a:effectLst/>
        </p:grpSpPr>
        <p:pic>
          <p:nvPicPr>
            <p:cNvPr id="81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0" b="100000" l="0" r="100000"/>
                      </a14:imgEffect>
                      <a14:imgEffect>
                        <a14:sharpenSoften amount="39000"/>
                      </a14:imgEffect>
                      <a14:imgEffect>
                        <a14:saturation sat="66000"/>
                      </a14:imgEffect>
                      <a14:imgEffect>
                        <a14:brightnessContrast bright="20000" contrast="4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33489" y="1314131"/>
              <a:ext cx="1408017" cy="1337174"/>
            </a:xfrm>
            <a:prstGeom prst="rect">
              <a:avLst/>
            </a:prstGeom>
            <a:ln>
              <a:noFill/>
            </a:ln>
            <a:effectLst>
              <a:outerShdw blurRad="50800" dist="38100" dir="2700000" algn="tl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</p:pic>
        <p:sp>
          <p:nvSpPr>
            <p:cNvPr id="82" name="矩形 20"/>
            <p:cNvSpPr/>
            <p:nvPr/>
          </p:nvSpPr>
          <p:spPr>
            <a:xfrm>
              <a:off x="4129634" y="1605110"/>
              <a:ext cx="1599607" cy="77056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和谐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7020272" y="2360873"/>
            <a:ext cx="1044165" cy="858949"/>
            <a:chOff x="4066587" y="1314131"/>
            <a:chExt cx="1599607" cy="1337174"/>
          </a:xfrm>
          <a:effectLst/>
        </p:grpSpPr>
        <p:pic>
          <p:nvPicPr>
            <p:cNvPr id="84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0" b="100000" l="0" r="100000"/>
                      </a14:imgEffect>
                      <a14:imgEffect>
                        <a14:sharpenSoften amount="39000"/>
                      </a14:imgEffect>
                      <a14:imgEffect>
                        <a14:saturation sat="66000"/>
                      </a14:imgEffect>
                      <a14:imgEffect>
                        <a14:brightnessContrast bright="20000" contrast="4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33489" y="1314131"/>
              <a:ext cx="1408017" cy="1337174"/>
            </a:xfrm>
            <a:prstGeom prst="rect">
              <a:avLst/>
            </a:prstGeom>
            <a:ln>
              <a:noFill/>
            </a:ln>
            <a:effectLst>
              <a:outerShdw blurRad="50800" dist="38100" dir="2700000" algn="tl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</p:pic>
        <p:sp>
          <p:nvSpPr>
            <p:cNvPr id="85" name="矩形 20"/>
            <p:cNvSpPr/>
            <p:nvPr/>
          </p:nvSpPr>
          <p:spPr>
            <a:xfrm>
              <a:off x="4066587" y="1673625"/>
              <a:ext cx="1599607" cy="90556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附近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4921612" y="2768907"/>
            <a:ext cx="1044165" cy="858949"/>
            <a:chOff x="4129634" y="1314131"/>
            <a:chExt cx="1599607" cy="1337174"/>
          </a:xfrm>
          <a:effectLst/>
        </p:grpSpPr>
        <p:pic>
          <p:nvPicPr>
            <p:cNvPr id="87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0" b="100000" l="0" r="100000"/>
                      </a14:imgEffect>
                      <a14:imgEffect>
                        <a14:sharpenSoften amount="39000"/>
                      </a14:imgEffect>
                      <a14:imgEffect>
                        <a14:saturation sat="66000"/>
                      </a14:imgEffect>
                      <a14:imgEffect>
                        <a14:brightnessContrast bright="20000" contrast="4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33489" y="1314131"/>
              <a:ext cx="1408017" cy="1337174"/>
            </a:xfrm>
            <a:prstGeom prst="rect">
              <a:avLst/>
            </a:prstGeom>
            <a:ln>
              <a:noFill/>
            </a:ln>
            <a:effectLst>
              <a:outerShdw blurRad="50800" dist="38100" dir="2700000" algn="tl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</p:pic>
        <p:sp>
          <p:nvSpPr>
            <p:cNvPr id="88" name="矩形 20"/>
            <p:cNvSpPr/>
            <p:nvPr/>
          </p:nvSpPr>
          <p:spPr>
            <a:xfrm>
              <a:off x="4129634" y="1600294"/>
              <a:ext cx="1599607" cy="77056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倘若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7064402" y="939884"/>
            <a:ext cx="1396030" cy="1384293"/>
            <a:chOff x="4123489" y="1314130"/>
            <a:chExt cx="2266598" cy="2364170"/>
          </a:xfrm>
          <a:effectLst/>
        </p:grpSpPr>
        <p:pic>
          <p:nvPicPr>
            <p:cNvPr id="90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0" b="100000" l="0" r="100000"/>
                      </a14:imgEffect>
                      <a14:imgEffect>
                        <a14:sharpenSoften amount="39000"/>
                      </a14:imgEffect>
                      <a14:imgEffect>
                        <a14:saturation sat="66000"/>
                      </a14:imgEffect>
                      <a14:imgEffect>
                        <a14:brightnessContrast bright="20000" contrast="4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33487" y="1314130"/>
              <a:ext cx="2256598" cy="2364170"/>
            </a:xfrm>
            <a:prstGeom prst="rect">
              <a:avLst/>
            </a:prstGeom>
            <a:ln>
              <a:noFill/>
            </a:ln>
            <a:effectLst>
              <a:outerShdw blurRad="50800" dist="38100" dir="2700000" algn="tl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</p:pic>
        <p:sp>
          <p:nvSpPr>
            <p:cNvPr id="91" name="矩形 20"/>
            <p:cNvSpPr/>
            <p:nvPr/>
          </p:nvSpPr>
          <p:spPr>
            <a:xfrm>
              <a:off x="4123489" y="2251277"/>
              <a:ext cx="2266598" cy="102774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鸡冠花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90174" y="2000509"/>
            <a:ext cx="2553634" cy="2443449"/>
            <a:chOff x="290174" y="1865204"/>
            <a:chExt cx="2553634" cy="2443449"/>
          </a:xfrm>
        </p:grpSpPr>
        <p:pic>
          <p:nvPicPr>
            <p:cNvPr id="2055" name="Picture 7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1152" b="100000" l="0" r="96167">
                          <a14:foregroundMark x1="70906" y1="56912" x2="70906" y2="56912"/>
                          <a14:foregroundMark x1="77700" y1="27880" x2="69164" y2="82028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0174" y="1865204"/>
              <a:ext cx="2553634" cy="19307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92" name="TextBox 1"/>
            <p:cNvSpPr txBox="1">
              <a:spLocks noChangeArrowheads="1"/>
            </p:cNvSpPr>
            <p:nvPr/>
          </p:nvSpPr>
          <p:spPr bwMode="auto">
            <a:xfrm>
              <a:off x="723223" y="3723878"/>
              <a:ext cx="1832553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3200" b="1" dirty="0" smtClean="0">
                  <a:latin typeface="黑体" pitchFamily="49" charset="-122"/>
                  <a:ea typeface="黑体" pitchFamily="49" charset="-122"/>
                </a:rPr>
                <a:t>你真棒！</a:t>
              </a:r>
              <a:endParaRPr lang="zh-CN" altLang="en-US" sz="3200" b="1" dirty="0">
                <a:latin typeface="黑体" pitchFamily="49" charset="-122"/>
                <a:ea typeface="黑体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02841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3.80629E-6 L -0.12014 0.3926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07" y="1961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1.51758E-6 L 0.04531 0.57434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57" y="2871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2.42443E-6 L -0.08854 0.54627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27" y="2729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44911E-6 L -0.00538 0.43892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8" y="2193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5.86058E-7 L 0.01719 0.37754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1" y="1887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1.46823E-6 L -0.02448 0.27021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33" y="1351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1.908E-6 L 0.06077 0.44891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38" y="2244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1"/>
          <p:cNvSpPr>
            <a:spLocks noChangeArrowheads="1"/>
          </p:cNvSpPr>
          <p:nvPr/>
        </p:nvSpPr>
        <p:spPr bwMode="auto">
          <a:xfrm>
            <a:off x="395536" y="349474"/>
            <a:ext cx="8280920" cy="426116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    三、读句子填空。</a:t>
            </a:r>
            <a:endParaRPr lang="en-US" altLang="zh-CN" sz="2800" b="1" dirty="0" smtClean="0">
              <a:solidFill>
                <a:srgbClr val="000000"/>
              </a:solidFill>
              <a:latin typeface="黑体" pitchFamily="49" charset="-122"/>
              <a:ea typeface="黑体" pitchFamily="49" charset="-122"/>
              <a:cs typeface="Times New Roman" panose="02020603050405020304" pitchFamily="18" charset="0"/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9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29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天边</a:t>
            </a:r>
            <a:r>
              <a:rPr lang="zh-CN" altLang="en-US" sz="29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的红霞，向晚的微风，头上飞过的归巢的鸟儿，都是他们的</a:t>
            </a:r>
            <a:r>
              <a:rPr lang="zh-CN" altLang="en-US" sz="29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好友。它们</a:t>
            </a:r>
            <a:r>
              <a:rPr lang="zh-CN" altLang="en-US" sz="29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和乡下人家一起，绘成了一幅自然、和谐的田园风景画</a:t>
            </a:r>
            <a:r>
              <a:rPr lang="zh-CN" altLang="en-US" sz="29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。</a:t>
            </a:r>
            <a:endParaRPr lang="zh-CN" altLang="en-US" sz="2900" b="1" dirty="0">
              <a:solidFill>
                <a:srgbClr val="000000"/>
              </a:solidFill>
              <a:latin typeface="楷体" pitchFamily="49" charset="-122"/>
              <a:ea typeface="楷体" pitchFamily="49" charset="-122"/>
              <a:cs typeface="Times New Roman" panose="02020603050405020304" pitchFamily="18" charset="0"/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1.</a:t>
            </a:r>
            <a:r>
              <a:rPr lang="zh-CN" altLang="en-US" sz="28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句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中“他们”指的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zh-CN" altLang="en-US" sz="2800" b="1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2800" b="1" u="sng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en-US" sz="28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“它们”指的是</a:t>
            </a:r>
            <a:r>
              <a:rPr lang="zh-CN" altLang="en-US" sz="2800" b="1" u="sng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2800" b="1" u="sng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2.</a:t>
            </a:r>
            <a:r>
              <a:rPr lang="zh-CN" altLang="en-US" sz="28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这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句话描绘的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zh-CN" altLang="en-US" sz="2800" b="1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en-US" sz="2800" b="1" u="sng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en-US" sz="28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情景，可以体会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到</a:t>
            </a:r>
            <a:r>
              <a:rPr lang="zh-CN" altLang="en-US" sz="28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作者对</a:t>
            </a:r>
            <a:r>
              <a:rPr lang="zh-CN" altLang="en-US" sz="2800" b="1" u="sng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en-US" sz="28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之情。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932040" y="2427734"/>
            <a:ext cx="1749377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乡下人家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19672" y="2931790"/>
            <a:ext cx="3240360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红霞、微风、鸟儿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211960" y="3435846"/>
            <a:ext cx="2736304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乡下人家吃晚饭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491880" y="3939902"/>
            <a:ext cx="2736304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乡村生活的喜爱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85364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51520" y="483518"/>
            <a:ext cx="1656184" cy="500137"/>
            <a:chOff x="251520" y="483518"/>
            <a:chExt cx="1656184" cy="500137"/>
          </a:xfrm>
        </p:grpSpPr>
        <p:sp>
          <p:nvSpPr>
            <p:cNvPr id="9" name="TextBox 11"/>
            <p:cNvSpPr txBox="1">
              <a:spLocks noChangeArrowheads="1"/>
            </p:cNvSpPr>
            <p:nvPr/>
          </p:nvSpPr>
          <p:spPr bwMode="auto">
            <a:xfrm>
              <a:off x="287528" y="483518"/>
              <a:ext cx="1620176" cy="500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800" b="1" dirty="0" smtClean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词语解释</a:t>
              </a:r>
              <a:endParaRPr lang="zh-CN" altLang="en-US" sz="28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1835696" y="627534"/>
              <a:ext cx="36000" cy="324000"/>
            </a:xfrm>
            <a:prstGeom prst="rect">
              <a:avLst/>
            </a:prstGeom>
            <a:solidFill>
              <a:srgbClr val="CC33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251520" y="627534"/>
              <a:ext cx="36000" cy="324000"/>
            </a:xfrm>
            <a:prstGeom prst="rect">
              <a:avLst/>
            </a:prstGeom>
            <a:solidFill>
              <a:srgbClr val="CC33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423099" y="2328605"/>
            <a:ext cx="1674184" cy="1467281"/>
            <a:chOff x="1097616" y="960453"/>
            <a:chExt cx="1674184" cy="1467281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2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312" t="9401" r="11193" b="10800"/>
            <a:stretch/>
          </p:blipFill>
          <p:spPr>
            <a:xfrm>
              <a:off x="1097616" y="960453"/>
              <a:ext cx="1674184" cy="1467281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385648" y="1565379"/>
              <a:ext cx="11112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 smtClean="0">
                  <a:latin typeface="楷体" pitchFamily="49" charset="-122"/>
                  <a:ea typeface="楷体" pitchFamily="49" charset="-122"/>
                </a:rPr>
                <a:t>时令</a:t>
              </a:r>
              <a:endParaRPr lang="zh-CN" altLang="en-US" sz="36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871371" y="2283718"/>
            <a:ext cx="1674184" cy="1467281"/>
            <a:chOff x="1097616" y="960453"/>
            <a:chExt cx="1674184" cy="1467281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2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312" t="9401" r="11193" b="10800"/>
            <a:stretch/>
          </p:blipFill>
          <p:spPr>
            <a:xfrm>
              <a:off x="1097616" y="960453"/>
              <a:ext cx="1674184" cy="1467281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1313640" y="1635646"/>
              <a:ext cx="11112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 smtClean="0">
                  <a:latin typeface="楷体" pitchFamily="49" charset="-122"/>
                  <a:ea typeface="楷体" pitchFamily="49" charset="-122"/>
                </a:rPr>
                <a:t>捣衣</a:t>
              </a:r>
              <a:endParaRPr lang="zh-CN" altLang="en-US" sz="36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210184" y="2328605"/>
            <a:ext cx="1674184" cy="1467281"/>
            <a:chOff x="1097616" y="960453"/>
            <a:chExt cx="1674184" cy="1467281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2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312" t="9401" r="11193" b="10800"/>
            <a:stretch/>
          </p:blipFill>
          <p:spPr>
            <a:xfrm>
              <a:off x="1097616" y="960453"/>
              <a:ext cx="1674184" cy="1467281"/>
            </a:xfrm>
            <a:prstGeom prst="rect">
              <a:avLst/>
            </a:prstGeom>
          </p:spPr>
        </p:pic>
        <p:sp>
          <p:nvSpPr>
            <p:cNvPr id="18" name="文本框 17"/>
            <p:cNvSpPr txBox="1"/>
            <p:nvPr/>
          </p:nvSpPr>
          <p:spPr>
            <a:xfrm>
              <a:off x="1423099" y="1563638"/>
              <a:ext cx="11112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 smtClean="0">
                  <a:latin typeface="楷体" pitchFamily="49" charset="-122"/>
                  <a:ea typeface="楷体" pitchFamily="49" charset="-122"/>
                </a:rPr>
                <a:t>向晚</a:t>
              </a:r>
              <a:endParaRPr lang="zh-CN" altLang="en-US" sz="36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0" y="4135161"/>
            <a:ext cx="9144000" cy="604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你有什么好方法来理解这些词语呢？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11560" y="1074935"/>
            <a:ext cx="8055913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读完生字后，我们一起来交流词语的意思吧！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01487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"/>
          <p:cNvSpPr txBox="1"/>
          <p:nvPr/>
        </p:nvSpPr>
        <p:spPr>
          <a:xfrm>
            <a:off x="395536" y="1171065"/>
            <a:ext cx="8352928" cy="1717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1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有些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人家，还在门前的场地上种几株花，芍药，凤仙，鸡冠花，大丽菊，它们依着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时令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，顺序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开放</a:t>
            </a:r>
            <a:r>
              <a:rPr lang="en-US" altLang="zh-CN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6"/>
          <p:cNvSpPr txBox="1"/>
          <p:nvPr/>
        </p:nvSpPr>
        <p:spPr>
          <a:xfrm>
            <a:off x="179513" y="528836"/>
            <a:ext cx="2232248" cy="584775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olid"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zh-CN" altLang="en-US" dirty="0"/>
              <a:t>联系上下文</a:t>
            </a:r>
          </a:p>
        </p:txBody>
      </p:sp>
      <p:sp>
        <p:nvSpPr>
          <p:cNvPr id="21" name="文本框 7"/>
          <p:cNvSpPr txBox="1"/>
          <p:nvPr/>
        </p:nvSpPr>
        <p:spPr>
          <a:xfrm>
            <a:off x="2627784" y="536362"/>
            <a:ext cx="6086374" cy="523220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olid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花朵根据季节特点，有顺序</a:t>
            </a:r>
            <a:r>
              <a:rPr lang="zh-CN" altLang="en-US" sz="2800" b="1" dirty="0">
                <a:latin typeface="宋体" pitchFamily="2" charset="-122"/>
                <a:ea typeface="宋体" pitchFamily="2" charset="-122"/>
              </a:rPr>
              <a:t>地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开放。</a:t>
            </a:r>
            <a:endParaRPr lang="zh-CN" altLang="en-US" sz="2800" b="1" dirty="0">
              <a:latin typeface="宋体" pitchFamily="2" charset="-122"/>
              <a:ea typeface="宋体" pitchFamily="2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611560" y="2278017"/>
            <a:ext cx="5220828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467544" y="2782073"/>
            <a:ext cx="180020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5"/>
          <p:cNvSpPr txBox="1"/>
          <p:nvPr/>
        </p:nvSpPr>
        <p:spPr>
          <a:xfrm>
            <a:off x="7462662" y="2367920"/>
            <a:ext cx="1213794" cy="707886"/>
          </a:xfrm>
          <a:prstGeom prst="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16200000" scaled="1"/>
            <a:tileRect/>
          </a:gra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季节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44511" y="3329005"/>
            <a:ext cx="9208009" cy="1907041"/>
            <a:chOff x="44511" y="2905668"/>
            <a:chExt cx="9208009" cy="1907041"/>
          </a:xfrm>
        </p:grpSpPr>
        <p:pic>
          <p:nvPicPr>
            <p:cNvPr id="29" name="Picture 7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92280" y="2905669"/>
              <a:ext cx="2016224" cy="18263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30" name="组合 29"/>
            <p:cNvGrpSpPr/>
            <p:nvPr/>
          </p:nvGrpSpPr>
          <p:grpSpPr>
            <a:xfrm>
              <a:off x="44511" y="2905668"/>
              <a:ext cx="6940110" cy="1826322"/>
              <a:chOff x="44511" y="2905668"/>
              <a:chExt cx="6940110" cy="1826322"/>
            </a:xfrm>
          </p:grpSpPr>
          <p:pic>
            <p:nvPicPr>
              <p:cNvPr id="35" name="Picture 2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H="1">
                <a:off x="44511" y="2905669"/>
                <a:ext cx="2295241" cy="182632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6" name="Picture 3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H="1">
                <a:off x="2411760" y="2905668"/>
                <a:ext cx="2211960" cy="182632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7" name="Picture 4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716016" y="2905669"/>
                <a:ext cx="2268605" cy="18263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31" name="矩形 30"/>
            <p:cNvSpPr/>
            <p:nvPr/>
          </p:nvSpPr>
          <p:spPr>
            <a:xfrm>
              <a:off x="1403648" y="4219223"/>
              <a:ext cx="100811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32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芍药</a:t>
              </a:r>
              <a:endPara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3707904" y="4227934"/>
              <a:ext cx="1080120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3200" b="1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凤仙</a:t>
              </a:r>
              <a:endPara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5652120" y="4227934"/>
              <a:ext cx="1440160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32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鸡冠花</a:t>
              </a:r>
            </a:p>
          </p:txBody>
        </p:sp>
        <p:sp>
          <p:nvSpPr>
            <p:cNvPr id="34" name="矩形 33"/>
            <p:cNvSpPr/>
            <p:nvPr/>
          </p:nvSpPr>
          <p:spPr>
            <a:xfrm>
              <a:off x="7773206" y="4219223"/>
              <a:ext cx="1479314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32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大丽菊</a:t>
              </a:r>
              <a:endPara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7" grpId="0" animBg="1"/>
    </p:bldLst>
  </p:timing>
</p:sld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3438</Words>
  <Application>Microsoft Office PowerPoint</Application>
  <PresentationFormat>全屏显示(16:9)</PresentationFormat>
  <Paragraphs>422</Paragraphs>
  <Slides>70</Slides>
  <Notes>26</Notes>
  <HiddenSlides>0</HiddenSlides>
  <MMClips>5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70</vt:i4>
      </vt:variant>
    </vt:vector>
  </HeadingPairs>
  <TitlesOfParts>
    <vt:vector size="82" baseType="lpstr">
      <vt:lpstr>Arial</vt:lpstr>
      <vt:lpstr>宋体</vt:lpstr>
      <vt:lpstr>Times New Roman</vt:lpstr>
      <vt:lpstr>幼圆</vt:lpstr>
      <vt:lpstr>汉语拼音</vt:lpstr>
      <vt:lpstr>Calibri</vt:lpstr>
      <vt:lpstr>微软雅黑</vt:lpstr>
      <vt:lpstr>华文楷体</vt:lpstr>
      <vt:lpstr>黑体</vt:lpstr>
      <vt:lpstr>Kaiti SC</vt:lpstr>
      <vt:lpstr>楷体</vt:lpstr>
      <vt:lpstr>《七彩课堂》课件模板（新）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97</cp:revision>
  <dcterms:created xsi:type="dcterms:W3CDTF">2017-03-17T02:28:00Z</dcterms:created>
  <dcterms:modified xsi:type="dcterms:W3CDTF">2021-02-22T07:18:30Z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2052-10.1.0.7401</vt:lpwstr>
  </property>
</Properties>
</file>