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64" r:id="rId4"/>
    <p:sldId id="263" r:id="rId5"/>
    <p:sldId id="262" r:id="rId6"/>
    <p:sldId id="268" r:id="rId7"/>
    <p:sldId id="269" r:id="rId8"/>
    <p:sldId id="257" r:id="rId9"/>
    <p:sldId id="270" r:id="rId10"/>
    <p:sldId id="265" r:id="rId11"/>
    <p:sldId id="258" r:id="rId12"/>
    <p:sldId id="267" r:id="rId13"/>
    <p:sldId id="26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istrator\Desktop\&#21483;&#22768;.mp3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istrator\Desktop\&#30333;&#40557;&#21483;&#22768;.mp3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 descr="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332656"/>
            <a:ext cx="3625502" cy="48965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91680" y="1340768"/>
            <a:ext cx="25202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看图说话：</a:t>
            </a:r>
            <a:endParaRPr lang="en-US" altLang="zh-CN" sz="3600" b="1" dirty="0" smtClean="0">
              <a:latin typeface="+mn-ea"/>
            </a:endParaRPr>
          </a:p>
          <a:p>
            <a:r>
              <a:rPr lang="en-US" altLang="zh-CN" sz="3600" b="1" dirty="0" smtClean="0">
                <a:latin typeface="+mn-ea"/>
              </a:rPr>
              <a:t>1.</a:t>
            </a:r>
            <a:r>
              <a:rPr lang="zh-CN" altLang="en-US" sz="3600" b="1" dirty="0" smtClean="0">
                <a:latin typeface="+mn-ea"/>
              </a:rPr>
              <a:t>图中有什么？</a:t>
            </a:r>
            <a:endParaRPr lang="en-US" altLang="zh-CN" sz="3600" b="1" dirty="0" smtClean="0">
              <a:latin typeface="+mn-ea"/>
            </a:endParaRPr>
          </a:p>
          <a:p>
            <a:r>
              <a:rPr lang="en-US" altLang="zh-CN" sz="3600" b="1" dirty="0" smtClean="0">
                <a:latin typeface="+mn-ea"/>
              </a:rPr>
              <a:t>2.</a:t>
            </a:r>
            <a:r>
              <a:rPr lang="zh-CN" altLang="en-US" sz="3600" b="1" dirty="0" smtClean="0">
                <a:latin typeface="+mn-ea"/>
              </a:rPr>
              <a:t>他们是什么样的？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1268760"/>
            <a:ext cx="7772400" cy="3024336"/>
          </a:xfrm>
        </p:spPr>
        <p:txBody>
          <a:bodyPr>
            <a:normAutofit fontScale="90000"/>
          </a:bodyPr>
          <a:lstStyle/>
          <a:p>
            <a:r>
              <a:rPr lang="zh-CN" altLang="en-US" sz="3200" b="1" dirty="0" smtClean="0">
                <a:latin typeface="+mj-ea"/>
              </a:rPr>
              <a:t>思考</a:t>
            </a:r>
            <a:r>
              <a:rPr lang="en-US" altLang="zh-CN" sz="3200" dirty="0" smtClean="0">
                <a:latin typeface="+mj-ea"/>
              </a:rPr>
              <a:t/>
            </a:r>
            <a:br>
              <a:rPr lang="en-US" altLang="zh-CN" sz="3200" dirty="0" smtClean="0">
                <a:latin typeface="+mj-ea"/>
              </a:rPr>
            </a:b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1.</a:t>
            </a:r>
            <a:r>
              <a:rPr lang="zh-CN" altLang="zh-CN" sz="3600" b="1" dirty="0" smtClean="0">
                <a:latin typeface="仿宋" pitchFamily="49" charset="-122"/>
                <a:ea typeface="仿宋" pitchFamily="49" charset="-122"/>
              </a:rPr>
              <a:t>诗人观察景物的顺序是什么？</a:t>
            </a: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600" b="1" dirty="0" smtClean="0">
                <a:latin typeface="仿宋" pitchFamily="49" charset="-122"/>
                <a:ea typeface="仿宋" pitchFamily="49" charset="-122"/>
              </a:rPr>
            </a:br>
            <a:r>
              <a:rPr lang="zh-CN" altLang="en-US" sz="3100" b="1" dirty="0" smtClean="0">
                <a:latin typeface="仿宋" pitchFamily="49" charset="-122"/>
                <a:ea typeface="仿宋" pitchFamily="49" charset="-122"/>
              </a:rPr>
              <a:t>一开始，诗人抬头向近处看，</a:t>
            </a:r>
            <a:r>
              <a:rPr lang="en-US" altLang="zh-CN" sz="31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100" b="1" dirty="0" smtClean="0">
                <a:latin typeface="仿宋" pitchFamily="49" charset="-122"/>
                <a:ea typeface="仿宋" pitchFamily="49" charset="-122"/>
              </a:rPr>
            </a:br>
            <a:r>
              <a:rPr lang="zh-CN" altLang="en-US" sz="3100" b="1" dirty="0" smtClean="0">
                <a:latin typeface="仿宋" pitchFamily="49" charset="-122"/>
                <a:ea typeface="仿宋" pitchFamily="49" charset="-122"/>
              </a:rPr>
              <a:t>只见（                 ）；</a:t>
            </a:r>
            <a:r>
              <a:rPr lang="en-US" altLang="zh-CN" sz="31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100" b="1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3100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3100" b="1" dirty="0" smtClean="0">
                <a:latin typeface="仿宋" pitchFamily="49" charset="-122"/>
                <a:ea typeface="仿宋" pitchFamily="49" charset="-122"/>
              </a:rPr>
              <a:t>向上方抬头看，只见（              ）；</a:t>
            </a:r>
            <a:r>
              <a:rPr lang="en-US" altLang="zh-CN" sz="31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100" b="1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3100" b="1" dirty="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3100" b="1" dirty="0" smtClean="0">
                <a:latin typeface="仿宋" pitchFamily="49" charset="-122"/>
                <a:ea typeface="仿宋" pitchFamily="49" charset="-122"/>
              </a:rPr>
              <a:t>向远方高出看，看到（                 ）；</a:t>
            </a:r>
            <a:r>
              <a:rPr lang="en-US" altLang="zh-CN" sz="31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100" b="1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3100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3100" b="1" dirty="0" smtClean="0">
                <a:latin typeface="仿宋" pitchFamily="49" charset="-122"/>
                <a:ea typeface="仿宋" pitchFamily="49" charset="-122"/>
              </a:rPr>
              <a:t>低头向近处看，看到（                    ）。</a:t>
            </a:r>
            <a:br>
              <a:rPr lang="zh-CN" altLang="en-US" sz="3100" b="1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31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100" b="1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600" b="1" dirty="0" smtClean="0">
                <a:latin typeface="仿宋" pitchFamily="49" charset="-122"/>
                <a:ea typeface="仿宋" pitchFamily="49" charset="-122"/>
              </a:rPr>
            </a:br>
            <a:endParaRPr lang="zh-CN" altLang="en-US" sz="36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2.</a:t>
            </a:r>
            <a:r>
              <a:rPr lang="zh-CN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审美：感受诗人的感情</a:t>
            </a:r>
            <a:endParaRPr lang="en-US" altLang="zh-CN" b="1" dirty="0" smtClean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自然、自在的景物    悠闲、欢快的心情</a:t>
            </a:r>
            <a:endParaRPr lang="zh-CN" altLang="en-US" sz="2800" b="1" dirty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4499992" y="4653136"/>
            <a:ext cx="64807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059832" y="1700808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两只黄鹂在柳枝上鸣唱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32040" y="2132856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一行白鹭飞向天空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8024" y="2564904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西岭山千年不化的积雪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3768" y="3429000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门前停着从远处来的船只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p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3200" b="1" dirty="0" smtClean="0">
                <a:latin typeface="+mn-ea"/>
                <a:ea typeface="+mn-ea"/>
              </a:rPr>
              <a:t>古诗写作技巧之一：</a:t>
            </a:r>
            <a:r>
              <a:rPr lang="en-US" altLang="zh-CN" sz="3200" b="1" dirty="0" smtClean="0">
                <a:latin typeface="+mn-ea"/>
                <a:ea typeface="+mn-ea"/>
              </a:rPr>
              <a:t/>
            </a:r>
            <a:br>
              <a:rPr lang="en-US" altLang="zh-CN" sz="3200" b="1" dirty="0" smtClean="0">
                <a:latin typeface="+mn-ea"/>
                <a:ea typeface="+mn-ea"/>
              </a:rPr>
            </a:br>
            <a:r>
              <a:rPr lang="zh-CN" altLang="en-US" sz="3200" b="1" dirty="0" smtClean="0">
                <a:latin typeface="+mn-ea"/>
                <a:ea typeface="+mn-ea"/>
              </a:rPr>
              <a:t>对偶</a:t>
            </a:r>
            <a:r>
              <a:rPr lang="en-US" altLang="zh-CN" sz="3200" b="1" dirty="0" smtClean="0">
                <a:latin typeface="+mn-ea"/>
                <a:ea typeface="+mn-ea"/>
              </a:rPr>
              <a:t/>
            </a:r>
            <a:br>
              <a:rPr lang="en-US" altLang="zh-CN" sz="3200" b="1" dirty="0" smtClean="0">
                <a:latin typeface="+mn-ea"/>
                <a:ea typeface="+mn-ea"/>
              </a:rPr>
            </a:br>
            <a:r>
              <a:rPr lang="zh-CN" altLang="en-US" sz="3200" b="1" dirty="0" smtClean="0">
                <a:latin typeface="+mn-ea"/>
                <a:ea typeface="+mn-ea"/>
              </a:rPr>
              <a:t>（基础对对子）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51720" y="2060848"/>
            <a:ext cx="5040560" cy="1752600"/>
          </a:xfrm>
        </p:spPr>
        <p:txBody>
          <a:bodyPr/>
          <a:lstStyle/>
          <a:p>
            <a:r>
              <a:rPr lang="zh-CN" altLang="en-US" b="1" u="heavy" dirty="0" smtClean="0">
                <a:solidFill>
                  <a:schemeClr val="tx1"/>
                </a:solidFill>
                <a:uFill>
                  <a:solidFill>
                    <a:schemeClr val="accent1">
                      <a:lumMod val="75000"/>
                    </a:schemeClr>
                  </a:solidFill>
                </a:uFill>
                <a:latin typeface="仿宋" pitchFamily="49" charset="-122"/>
                <a:ea typeface="仿宋" pitchFamily="49" charset="-122"/>
              </a:rPr>
              <a:t>两个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b="1" u="heavy" dirty="0" smtClean="0">
                <a:solidFill>
                  <a:schemeClr val="tx1"/>
                </a:solidFill>
                <a:uFill>
                  <a:solidFill>
                    <a:schemeClr val="accent2"/>
                  </a:solidFill>
                </a:uFill>
                <a:latin typeface="仿宋" pitchFamily="49" charset="-122"/>
                <a:ea typeface="仿宋" pitchFamily="49" charset="-122"/>
              </a:rPr>
              <a:t>黄鹂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b="1" u="heavy" dirty="0" smtClean="0">
                <a:solidFill>
                  <a:schemeClr val="tx1"/>
                </a:solidFill>
                <a:uFill>
                  <a:solidFill>
                    <a:srgbClr val="00B0F0"/>
                  </a:solidFill>
                </a:uFill>
                <a:latin typeface="仿宋" pitchFamily="49" charset="-122"/>
                <a:ea typeface="仿宋" pitchFamily="49" charset="-122"/>
              </a:rPr>
              <a:t>鸣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b="1" u="heavy" dirty="0" smtClean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仿宋" pitchFamily="49" charset="-122"/>
                <a:ea typeface="仿宋" pitchFamily="49" charset="-122"/>
              </a:rPr>
              <a:t>翠柳</a:t>
            </a:r>
            <a:endParaRPr lang="en-US" altLang="zh-CN" b="1" u="heavy" dirty="0" smtClean="0">
              <a:solidFill>
                <a:schemeClr val="tx1"/>
              </a:solidFill>
              <a:uFill>
                <a:solidFill>
                  <a:srgbClr val="FF0000"/>
                </a:solidFill>
              </a:uFill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u="heavy" dirty="0" smtClean="0">
                <a:solidFill>
                  <a:schemeClr val="tx1"/>
                </a:solidFill>
                <a:uFill>
                  <a:solidFill>
                    <a:schemeClr val="accent1">
                      <a:lumMod val="75000"/>
                    </a:schemeClr>
                  </a:solidFill>
                </a:uFill>
                <a:latin typeface="仿宋" pitchFamily="49" charset="-122"/>
                <a:ea typeface="仿宋" pitchFamily="49" charset="-122"/>
              </a:rPr>
              <a:t>一行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b="1" u="heavy" dirty="0" smtClean="0">
                <a:solidFill>
                  <a:schemeClr val="tx1"/>
                </a:solidFill>
                <a:uFill>
                  <a:solidFill>
                    <a:schemeClr val="accent2"/>
                  </a:solidFill>
                </a:uFill>
                <a:latin typeface="仿宋" pitchFamily="49" charset="-122"/>
                <a:ea typeface="仿宋" pitchFamily="49" charset="-122"/>
              </a:rPr>
              <a:t>白鹭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b="1" u="heavy" dirty="0" smtClean="0">
                <a:solidFill>
                  <a:schemeClr val="tx1"/>
                </a:solidFill>
                <a:uFill>
                  <a:solidFill>
                    <a:srgbClr val="00B0F0"/>
                  </a:solidFill>
                </a:uFill>
                <a:latin typeface="仿宋" pitchFamily="49" charset="-122"/>
                <a:ea typeface="仿宋" pitchFamily="49" charset="-122"/>
              </a:rPr>
              <a:t>上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b="1" u="heavy" dirty="0" smtClean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仿宋" pitchFamily="49" charset="-122"/>
                <a:ea typeface="仿宋" pitchFamily="49" charset="-122"/>
              </a:rPr>
              <a:t>青天</a:t>
            </a:r>
            <a:endParaRPr lang="zh-CN" altLang="en-US" b="1" u="heavy" dirty="0">
              <a:solidFill>
                <a:schemeClr val="tx1"/>
              </a:solidFill>
              <a:uFill>
                <a:solidFill>
                  <a:srgbClr val="FF0000"/>
                </a:solidFill>
              </a:u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3284984"/>
            <a:ext cx="57606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春对夏，秋对冬，暮鼓对晨钟。</a:t>
            </a:r>
          </a:p>
          <a:p>
            <a:pPr algn="ctr"/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深对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（ ）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，重对轻，有影对无声。</a:t>
            </a:r>
          </a:p>
          <a:p>
            <a:pPr algn="ctr"/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明对暗，淡对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（ ）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，上智对中庸。</a:t>
            </a:r>
          </a:p>
          <a:p>
            <a:pPr algn="ctr"/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晴对雨，地对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（ ）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，天地对山川。</a:t>
            </a:r>
          </a:p>
          <a:p>
            <a:pPr algn="ctr"/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千对百，两对三，地北对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（    ）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59832" y="378904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浅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9992" y="4221088"/>
            <a:ext cx="400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浓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9992" y="4653136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天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72200" y="5085184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天南</a:t>
            </a:r>
            <a:r>
              <a:rPr lang="zh-CN" altLang="en-US" sz="2400" b="1" dirty="0" smtClean="0"/>
              <a:t> 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   延伸阅读：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200" b="1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               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春天是什么？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200" b="1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                          </a:t>
            </a:r>
            <a:r>
              <a:rPr lang="en-US" altLang="zh-CN" sz="2700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2700" b="1" dirty="0" smtClean="0">
                <a:latin typeface="仿宋" pitchFamily="49" charset="-122"/>
                <a:ea typeface="仿宋" pitchFamily="49" charset="-122"/>
              </a:rPr>
              <a:t>描写</a:t>
            </a:r>
            <a:r>
              <a:rPr lang="zh-CN" altLang="en-US" sz="27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春天</a:t>
            </a:r>
            <a:r>
              <a:rPr lang="zh-CN" altLang="en-US" sz="2700" b="1" dirty="0" smtClean="0">
                <a:latin typeface="仿宋" pitchFamily="49" charset="-122"/>
                <a:ea typeface="仿宋" pitchFamily="49" charset="-122"/>
              </a:rPr>
              <a:t>的诗句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200" b="1" dirty="0" smtClean="0">
                <a:latin typeface="仿宋" pitchFamily="49" charset="-122"/>
                <a:ea typeface="仿宋" pitchFamily="49" charset="-122"/>
              </a:rPr>
            </a:br>
            <a:endParaRPr lang="zh-CN" altLang="en-US" sz="27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1628800"/>
            <a:ext cx="6400800" cy="4464496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 1.</a:t>
            </a:r>
            <a:r>
              <a:rPr lang="zh-CN" altLang="en-US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竹外桃花三两枝，春江水暖鸭先知。</a:t>
            </a:r>
            <a:endParaRPr lang="en-US" altLang="zh-CN" sz="2800" b="1" dirty="0" smtClean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            ——</a:t>
            </a:r>
            <a:r>
              <a:rPr lang="zh-CN" altLang="en-US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苏轼</a:t>
            </a:r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惠崇春江晚景</a:t>
            </a:r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》</a:t>
            </a:r>
          </a:p>
          <a:p>
            <a:pPr algn="l"/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 2.</a:t>
            </a:r>
            <a:r>
              <a:rPr lang="zh-CN" altLang="en-US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人间四月芳菲尽，山寺桃花始盛开。</a:t>
            </a:r>
            <a:endParaRPr lang="en-US" altLang="zh-CN" sz="2800" b="1" dirty="0" smtClean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  <a:p>
            <a:pPr algn="l"/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            ——</a:t>
            </a:r>
            <a:r>
              <a:rPr lang="zh-CN" altLang="en-US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白居易</a:t>
            </a:r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大林寺桃花</a:t>
            </a:r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》</a:t>
            </a:r>
          </a:p>
          <a:p>
            <a:pPr algn="l"/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 3.</a:t>
            </a:r>
            <a:r>
              <a:rPr lang="zh-CN" altLang="en-US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日出江花红胜火，春来江水绿如蓝。</a:t>
            </a:r>
            <a:endParaRPr lang="en-US" altLang="zh-CN" sz="2800" b="1" dirty="0" smtClean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  <a:p>
            <a:pPr algn="l"/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        ——</a:t>
            </a:r>
            <a:r>
              <a:rPr lang="zh-CN" altLang="en-US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白居易</a:t>
            </a:r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忆江南</a:t>
            </a:r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·</a:t>
            </a:r>
            <a:r>
              <a:rPr lang="zh-CN" altLang="en-US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江南好</a:t>
            </a:r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》</a:t>
            </a:r>
          </a:p>
          <a:p>
            <a:pPr algn="l"/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 4.</a:t>
            </a:r>
            <a:r>
              <a:rPr lang="zh-CN" altLang="en-US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春色满园关不住，一枝红杏出墙来。</a:t>
            </a:r>
            <a:endParaRPr lang="en-US" altLang="zh-CN" sz="2800" b="1" dirty="0" smtClean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  <a:p>
            <a:pPr algn="l"/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              ——</a:t>
            </a:r>
            <a:r>
              <a:rPr lang="zh-CN" altLang="en-US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叶绍翁</a:t>
            </a:r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游园不值</a:t>
            </a:r>
            <a:r>
              <a:rPr lang="en-US" altLang="zh-CN" sz="28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》</a:t>
            </a:r>
            <a:endParaRPr lang="zh-CN" altLang="en-US" sz="2800" b="1" dirty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592" y="2204864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3200" b="1" dirty="0" smtClean="0">
                <a:latin typeface="+mn-ea"/>
                <a:ea typeface="+mn-ea"/>
              </a:rPr>
              <a:t>小作业</a:t>
            </a:r>
            <a:r>
              <a:rPr lang="zh-CN" altLang="en-US" sz="3200" dirty="0" smtClean="0">
                <a:latin typeface="+mn-ea"/>
                <a:ea typeface="+mn-ea"/>
              </a:rPr>
              <a:t>：</a:t>
            </a:r>
            <a:r>
              <a:rPr lang="en-US" altLang="zh-CN" sz="3200" dirty="0" smtClean="0">
                <a:latin typeface="+mn-ea"/>
                <a:ea typeface="+mn-ea"/>
              </a:rPr>
              <a:t/>
            </a:r>
            <a:br>
              <a:rPr lang="en-US" altLang="zh-CN" sz="3200" dirty="0" smtClean="0">
                <a:latin typeface="+mn-ea"/>
                <a:ea typeface="+mn-ea"/>
              </a:rPr>
            </a:b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1. 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根据自己的理解，为本诗作一副画</a:t>
            </a:r>
            <a:br>
              <a:rPr lang="zh-CN" altLang="en-US" sz="3200" b="1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2.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看图并利用想象，用自己的话描述上海的冬天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200" b="1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200" b="1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200" b="1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200" b="1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200" b="1" dirty="0" smtClean="0">
                <a:latin typeface="仿宋" pitchFamily="49" charset="-122"/>
                <a:ea typeface="仿宋" pitchFamily="49" charset="-122"/>
              </a:rPr>
            </a:b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zh-CN" altLang="en-US" sz="3200" b="1" dirty="0" smtClean="0">
                <a:latin typeface="仿宋" pitchFamily="49" charset="-122"/>
                <a:ea typeface="仿宋" pitchFamily="49" charset="-122"/>
              </a:rPr>
            </a:br>
            <a:endParaRPr lang="zh-CN" altLang="en-US" sz="3200" dirty="0">
              <a:latin typeface="+mn-ea"/>
              <a:ea typeface="+mn-ea"/>
            </a:endParaRPr>
          </a:p>
        </p:txBody>
      </p:sp>
      <p:pic>
        <p:nvPicPr>
          <p:cNvPr id="6" name="图片 5" descr="上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2564904"/>
            <a:ext cx="3744415" cy="2952328"/>
          </a:xfrm>
          <a:prstGeom prst="rect">
            <a:avLst/>
          </a:prstGeom>
        </p:spPr>
      </p:pic>
      <p:pic>
        <p:nvPicPr>
          <p:cNvPr id="7" name="图片 6" descr="上东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2636912"/>
            <a:ext cx="3888432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 descr="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1772816"/>
            <a:ext cx="5624314" cy="41044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71800" y="548680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latin typeface="+mn-ea"/>
              </a:rPr>
              <a:t>《</a:t>
            </a:r>
            <a:r>
              <a:rPr lang="zh-CN" altLang="en-US" sz="3200" b="1" dirty="0" smtClean="0">
                <a:latin typeface="+mn-ea"/>
              </a:rPr>
              <a:t>绝句</a:t>
            </a:r>
            <a:r>
              <a:rPr lang="en-US" altLang="zh-CN" sz="3200" b="1" dirty="0" smtClean="0">
                <a:latin typeface="+mn-ea"/>
              </a:rPr>
              <a:t>》</a:t>
            </a:r>
            <a:r>
              <a:rPr lang="zh-CN" altLang="en-US" sz="3200" b="1" dirty="0" smtClean="0">
                <a:latin typeface="+mn-ea"/>
              </a:rPr>
              <a:t>其三</a:t>
            </a:r>
            <a:endParaRPr lang="en-US" altLang="zh-CN" sz="3200" b="1" dirty="0" smtClean="0">
              <a:latin typeface="+mn-ea"/>
            </a:endParaRPr>
          </a:p>
          <a:p>
            <a:pPr algn="r"/>
            <a:r>
              <a:rPr lang="en-US" altLang="zh-CN" sz="3200" b="1" dirty="0" smtClean="0">
                <a:latin typeface="+mn-ea"/>
              </a:rPr>
              <a:t>——</a:t>
            </a:r>
            <a:r>
              <a:rPr lang="zh-CN" altLang="en-US" sz="3200" b="1" dirty="0" smtClean="0">
                <a:latin typeface="+mn-ea"/>
              </a:rPr>
              <a:t>杜甫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/>
          <a:p>
            <a:r>
              <a:rPr lang="zh-CN" altLang="en-US" sz="2800" b="1" dirty="0" smtClean="0"/>
              <a:t>这首诗里你看到了什么？</a:t>
            </a:r>
            <a:br>
              <a:rPr lang="zh-CN" altLang="en-US" sz="2800" b="1" dirty="0" smtClean="0"/>
            </a:br>
            <a:endParaRPr lang="zh-CN" altLang="en-US" sz="28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2276872"/>
            <a:ext cx="3779912" cy="1752600"/>
          </a:xfrm>
        </p:spPr>
        <p:txBody>
          <a:bodyPr>
            <a:no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黄鹂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白鹭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窗外</a:t>
            </a:r>
          </a:p>
          <a:p>
            <a:r>
              <a:rPr lang="zh-CN" altLang="en-US" sz="2800" b="1" dirty="0" smtClean="0">
                <a:solidFill>
                  <a:schemeClr val="tx1"/>
                </a:solidFill>
              </a:rPr>
              <a:t>门前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411760" y="2636912"/>
            <a:ext cx="1224136" cy="93610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411760" y="3140968"/>
            <a:ext cx="1224136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932040" y="3645024"/>
            <a:ext cx="936104" cy="108012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932040" y="3645024"/>
            <a:ext cx="864096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932040" y="2348880"/>
            <a:ext cx="864096" cy="129614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932040" y="2996952"/>
            <a:ext cx="936104" cy="64807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411760" y="3573016"/>
            <a:ext cx="1224136" cy="57606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2483768" y="3573016"/>
            <a:ext cx="1152128" cy="93610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563888" y="2780928"/>
            <a:ext cx="17281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怎么样？</a:t>
            </a:r>
            <a:endParaRPr lang="en-US" altLang="zh-CN" sz="2800" b="1" dirty="0" smtClean="0">
              <a:latin typeface="+mn-ea"/>
            </a:endParaRPr>
          </a:p>
          <a:p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有什么？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96136" y="1844824"/>
            <a:ext cx="273630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在嫩绿的柳枝上鸣唱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飞向高远的蓝天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衔接着西岭山上的积雪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停泊着从东吴地区来的船只</a:t>
            </a:r>
            <a:endParaRPr lang="en-US" altLang="zh-CN" sz="2800" dirty="0" smtClean="0">
              <a:latin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latin typeface="+mn-ea"/>
                <a:ea typeface="+mn-ea"/>
              </a:rPr>
              <a:t>第一句：</a:t>
            </a:r>
            <a:r>
              <a:rPr lang="en-US" altLang="zh-CN" sz="3600" b="1" dirty="0" smtClean="0">
                <a:latin typeface="+mn-ea"/>
                <a:ea typeface="+mn-ea"/>
              </a:rPr>
              <a:t/>
            </a:r>
            <a:br>
              <a:rPr lang="en-US" altLang="zh-CN" sz="3600" b="1" dirty="0" smtClean="0">
                <a:latin typeface="+mn-ea"/>
                <a:ea typeface="+mn-ea"/>
              </a:rPr>
            </a:br>
            <a:r>
              <a:rPr lang="zh-CN" altLang="en-US" sz="3600" b="1" dirty="0" smtClean="0">
                <a:latin typeface="+mn-ea"/>
                <a:ea typeface="+mn-ea"/>
              </a:rPr>
              <a:t>两个黄鹂鸣翠柳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75656" y="2996952"/>
            <a:ext cx="1008112" cy="175260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  <a:cs typeface="Microsoft Uighur" pitchFamily="2" charset="-78"/>
              </a:rPr>
              <a:t>1.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  <a:cs typeface="Microsoft Uighur" pitchFamily="2" charset="-78"/>
              </a:rPr>
              <a:t>我眼中的黄鹂</a:t>
            </a:r>
            <a:endParaRPr lang="zh-CN" altLang="en-US" b="1" dirty="0">
              <a:solidFill>
                <a:schemeClr val="tx1"/>
              </a:solidFill>
              <a:latin typeface="仿宋" pitchFamily="49" charset="-122"/>
              <a:ea typeface="仿宋" pitchFamily="49" charset="-122"/>
              <a:cs typeface="Microsoft Uighur" pitchFamily="2" charset="-78"/>
            </a:endParaRPr>
          </a:p>
        </p:txBody>
      </p:sp>
      <p:pic>
        <p:nvPicPr>
          <p:cNvPr id="5" name="图片 4" descr="黄鹂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9" y="1772816"/>
            <a:ext cx="1368152" cy="1368152"/>
          </a:xfrm>
          <a:prstGeom prst="rect">
            <a:avLst/>
          </a:prstGeom>
        </p:spPr>
      </p:pic>
      <p:pic>
        <p:nvPicPr>
          <p:cNvPr id="6" name="图片 5" descr="黄鹂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1700808"/>
            <a:ext cx="1512168" cy="2039888"/>
          </a:xfrm>
          <a:prstGeom prst="rect">
            <a:avLst/>
          </a:prstGeom>
        </p:spPr>
      </p:pic>
      <p:pic>
        <p:nvPicPr>
          <p:cNvPr id="7" name="图片 6" descr="黄鹂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4149080"/>
            <a:ext cx="2123728" cy="1584176"/>
          </a:xfrm>
          <a:prstGeom prst="rect">
            <a:avLst/>
          </a:prstGeom>
        </p:spPr>
      </p:pic>
      <p:pic>
        <p:nvPicPr>
          <p:cNvPr id="8" name="图片 7" descr="黄鹂0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15816" y="3501008"/>
            <a:ext cx="1512168" cy="1901379"/>
          </a:xfrm>
          <a:prstGeom prst="rect">
            <a:avLst/>
          </a:prstGeom>
        </p:spPr>
      </p:pic>
      <p:pic>
        <p:nvPicPr>
          <p:cNvPr id="11" name="图片 10" descr="黄鹂0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20272" y="1772815"/>
            <a:ext cx="1728192" cy="43436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95736" y="548680"/>
            <a:ext cx="4536504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>2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.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黄鹂的活动：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200" b="1" dirty="0" smtClean="0">
                <a:latin typeface="仿宋" pitchFamily="49" charset="-122"/>
                <a:ea typeface="仿宋" pitchFamily="49" charset="-122"/>
              </a:rPr>
            </a:b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黄鹂在干什么？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 ——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鸣  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200" b="1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在哪？     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柳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200" b="1" dirty="0" smtClean="0">
                <a:latin typeface="仿宋" pitchFamily="49" charset="-122"/>
                <a:ea typeface="仿宋" pitchFamily="49" charset="-122"/>
              </a:rPr>
            </a:b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什么样的柳树？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 ——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翠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339752" y="2420888"/>
            <a:ext cx="3384376" cy="792088"/>
          </a:xfrm>
        </p:spPr>
        <p:txBody>
          <a:bodyPr/>
          <a:lstStyle/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3.</a:t>
            </a:r>
            <a:r>
              <a:rPr lang="zh-CN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句意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：</a:t>
            </a:r>
            <a:endParaRPr lang="zh-CN" altLang="en-US" b="1" dirty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5" name="叫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020272" y="1988840"/>
            <a:ext cx="304800" cy="30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19672" y="3212976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>
                <a:latin typeface="仿宋" pitchFamily="49" charset="-122"/>
                <a:ea typeface="仿宋" pitchFamily="49" charset="-122"/>
              </a:rPr>
              <a:t>两只活泼可爱的黄鹂鸟儿</a:t>
            </a: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zh-CN" sz="3600" b="1" dirty="0" smtClean="0">
                <a:latin typeface="仿宋" pitchFamily="49" charset="-122"/>
                <a:ea typeface="仿宋" pitchFamily="49" charset="-122"/>
              </a:rPr>
              <a:t>在翠绿的柳枝间</a:t>
            </a: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zh-CN" sz="3600" b="1" dirty="0" smtClean="0">
                <a:latin typeface="仿宋" pitchFamily="49" charset="-122"/>
                <a:ea typeface="仿宋" pitchFamily="49" charset="-122"/>
              </a:rPr>
              <a:t>欢快的鸣叫着。</a:t>
            </a:r>
            <a:endParaRPr lang="zh-CN" altLang="en-US" sz="3600" b="1" dirty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2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latin typeface="+mn-ea"/>
              </a:rPr>
              <a:t>第二句：</a:t>
            </a:r>
            <a:r>
              <a:rPr lang="en-US" altLang="zh-CN" sz="3600" b="1" dirty="0" smtClean="0">
                <a:latin typeface="+mn-ea"/>
              </a:rPr>
              <a:t/>
            </a:r>
            <a:br>
              <a:rPr lang="en-US" altLang="zh-CN" sz="3600" b="1" dirty="0" smtClean="0">
                <a:latin typeface="+mn-ea"/>
              </a:rPr>
            </a:br>
            <a:r>
              <a:rPr lang="zh-CN" altLang="en-US" sz="3600" b="1" dirty="0" smtClean="0">
                <a:latin typeface="+mn-ea"/>
              </a:rPr>
              <a:t>一行白鹭上青天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75656" y="2996952"/>
            <a:ext cx="1224136" cy="17526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  <a:cs typeface="Microsoft Uighur" pitchFamily="2" charset="-78"/>
              </a:rPr>
              <a:t>1.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  <a:cs typeface="Microsoft Uighur" pitchFamily="2" charset="-78"/>
              </a:rPr>
              <a:t>我眼中的</a:t>
            </a:r>
            <a:endParaRPr lang="en-US" altLang="zh-CN" b="1" dirty="0" smtClean="0">
              <a:solidFill>
                <a:schemeClr val="tx1"/>
              </a:solidFill>
              <a:latin typeface="仿宋" pitchFamily="49" charset="-122"/>
              <a:ea typeface="仿宋" pitchFamily="49" charset="-122"/>
              <a:cs typeface="Microsoft Uighur" pitchFamily="2" charset="-78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  <a:cs typeface="Microsoft Uighur" pitchFamily="2" charset="-78"/>
              </a:rPr>
              <a:t>白鹭</a:t>
            </a:r>
            <a:endParaRPr lang="zh-CN" altLang="en-US" b="1" dirty="0">
              <a:solidFill>
                <a:schemeClr val="tx1"/>
              </a:solidFill>
              <a:latin typeface="仿宋" pitchFamily="49" charset="-122"/>
              <a:ea typeface="仿宋" pitchFamily="49" charset="-122"/>
              <a:cs typeface="Microsoft Uighur" pitchFamily="2" charset="-78"/>
            </a:endParaRPr>
          </a:p>
        </p:txBody>
      </p:sp>
      <p:pic>
        <p:nvPicPr>
          <p:cNvPr id="10" name="图片 9" descr="白鹭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3808" y="1988840"/>
            <a:ext cx="1728192" cy="3312368"/>
          </a:xfrm>
          <a:prstGeom prst="rect">
            <a:avLst/>
          </a:prstGeom>
        </p:spPr>
      </p:pic>
      <p:pic>
        <p:nvPicPr>
          <p:cNvPr id="12" name="图片 11" descr="白鹭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8064" y="1844824"/>
            <a:ext cx="3096344" cy="1411535"/>
          </a:xfrm>
          <a:prstGeom prst="rect">
            <a:avLst/>
          </a:prstGeom>
        </p:spPr>
      </p:pic>
      <p:pic>
        <p:nvPicPr>
          <p:cNvPr id="13" name="图片 12" descr="白鹭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60032" y="3645024"/>
            <a:ext cx="3456384" cy="2305381"/>
          </a:xfrm>
          <a:prstGeom prst="rect">
            <a:avLst/>
          </a:prstGeom>
        </p:spPr>
      </p:pic>
      <p:pic>
        <p:nvPicPr>
          <p:cNvPr id="14" name="白鹭叫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6516216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45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95736" y="548680"/>
            <a:ext cx="5256584" cy="18002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>2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.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白鹭的活动：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200" b="1" dirty="0" smtClean="0">
                <a:latin typeface="仿宋" pitchFamily="49" charset="-122"/>
                <a:ea typeface="仿宋" pitchFamily="49" charset="-122"/>
              </a:rPr>
            </a:b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什么样的白鹭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一行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200" b="1" dirty="0" smtClean="0">
                <a:latin typeface="仿宋" pitchFamily="49" charset="-122"/>
                <a:ea typeface="仿宋" pitchFamily="49" charset="-122"/>
              </a:rPr>
            </a:b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在干什么？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   ——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飞  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200" b="1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  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向哪？     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天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3200" b="1" dirty="0" smtClean="0">
                <a:latin typeface="仿宋" pitchFamily="49" charset="-122"/>
                <a:ea typeface="仿宋" pitchFamily="49" charset="-122"/>
              </a:rPr>
            </a:b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什么样的天？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 ——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青天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67744" y="2780928"/>
            <a:ext cx="3384376" cy="792088"/>
          </a:xfrm>
        </p:spPr>
        <p:txBody>
          <a:bodyPr/>
          <a:lstStyle/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3.</a:t>
            </a:r>
            <a:r>
              <a:rPr lang="zh-CN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句意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：</a:t>
            </a:r>
            <a:endParaRPr lang="zh-CN" altLang="en-US" b="1" dirty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3501008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一行排列整齐的白鹭 正飞向 蔚蓝的天空。</a:t>
            </a:r>
            <a:endParaRPr lang="zh-CN" altLang="en-US" sz="3600" b="1" dirty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592" y="188640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latin typeface="+mn-ea"/>
                <a:ea typeface="+mn-ea"/>
              </a:rPr>
              <a:t>第三句：</a:t>
            </a:r>
            <a:r>
              <a:rPr lang="en-US" altLang="zh-CN" sz="3600" b="1" dirty="0" smtClean="0">
                <a:latin typeface="+mn-ea"/>
                <a:ea typeface="+mn-ea"/>
              </a:rPr>
              <a:t/>
            </a:r>
            <a:br>
              <a:rPr lang="en-US" altLang="zh-CN" sz="3600" b="1" dirty="0" smtClean="0">
                <a:latin typeface="+mn-ea"/>
                <a:ea typeface="+mn-ea"/>
              </a:rPr>
            </a:br>
            <a:r>
              <a:rPr lang="zh-CN" altLang="en-US" sz="3600" b="1" dirty="0" smtClean="0">
                <a:latin typeface="+mn-ea"/>
                <a:ea typeface="+mn-ea"/>
              </a:rPr>
              <a:t>窗含西岭千秋雪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23728" y="1556792"/>
            <a:ext cx="6400800" cy="2448272"/>
          </a:xfrm>
        </p:spPr>
        <p:txBody>
          <a:bodyPr>
            <a:normAutofit fontScale="92500"/>
          </a:bodyPr>
          <a:lstStyle/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1.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难点字词：</a:t>
            </a:r>
            <a:endParaRPr lang="en-US" altLang="zh-CN" b="1" dirty="0" smtClean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  <a:p>
            <a:pPr algn="l"/>
            <a:r>
              <a:rPr lang="zh-CN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西岭</a:t>
            </a:r>
            <a:r>
              <a:rPr lang="en-US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西岭山、岷山</a:t>
            </a:r>
            <a:endParaRPr lang="en-US" altLang="zh-CN" b="1" dirty="0" smtClean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千秋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雪</a:t>
            </a:r>
            <a:r>
              <a:rPr lang="en-US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时间长久、终年不化</a:t>
            </a:r>
            <a:endParaRPr lang="en-US" altLang="zh-CN" b="1" dirty="0" smtClean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  <a:p>
            <a:pPr algn="l"/>
            <a:r>
              <a:rPr lang="zh-CN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“含”</a:t>
            </a:r>
            <a:r>
              <a:rPr lang="en-US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衔着、镶嵌</a:t>
            </a:r>
            <a:endParaRPr lang="zh-CN" altLang="en-US" b="1" dirty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2051720" y="3789040"/>
            <a:ext cx="3384376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  <a:cs typeface="+mn-cs"/>
              </a:rPr>
              <a:t>2.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  <a:cs typeface="+mn-cs"/>
              </a:rPr>
              <a:t>句意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  <a:cs typeface="+mn-cs"/>
              </a:rPr>
              <a:t>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itchFamily="49" charset="-122"/>
              <a:ea typeface="仿宋" pitchFamily="49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776" y="4365104"/>
            <a:ext cx="53285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仿宋" pitchFamily="49" charset="-122"/>
                <a:ea typeface="仿宋" pitchFamily="49" charset="-122"/>
              </a:rPr>
              <a:t>西岭千年不化的积雪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zh-CN" sz="3200" b="1" dirty="0" smtClean="0">
                <a:latin typeface="仿宋" pitchFamily="49" charset="-122"/>
                <a:ea typeface="仿宋" pitchFamily="49" charset="-122"/>
              </a:rPr>
              <a:t>像衔在窗框里一样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592" y="188640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latin typeface="+mn-ea"/>
              </a:rPr>
              <a:t>第四句：</a:t>
            </a:r>
            <a:r>
              <a:rPr lang="en-US" altLang="zh-CN" sz="3600" b="1" dirty="0" smtClean="0">
                <a:latin typeface="+mn-ea"/>
              </a:rPr>
              <a:t/>
            </a:r>
            <a:br>
              <a:rPr lang="en-US" altLang="zh-CN" sz="3600" b="1" dirty="0" smtClean="0">
                <a:latin typeface="+mn-ea"/>
              </a:rPr>
            </a:br>
            <a:r>
              <a:rPr lang="zh-CN" altLang="en-US" sz="3600" b="1" dirty="0" smtClean="0">
                <a:latin typeface="+mn-ea"/>
              </a:rPr>
              <a:t>门泊东吴万里船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23728" y="1556792"/>
            <a:ext cx="6400800" cy="2448272"/>
          </a:xfrm>
        </p:spPr>
        <p:txBody>
          <a:bodyPr>
            <a:normAutofit/>
          </a:bodyPr>
          <a:lstStyle/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1.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难点字词：</a:t>
            </a:r>
            <a:endParaRPr lang="en-US" altLang="zh-CN" b="1" dirty="0" smtClean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泊</a:t>
            </a:r>
            <a:r>
              <a:rPr lang="en-US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停泊、停着</a:t>
            </a:r>
            <a:endParaRPr lang="en-US" altLang="zh-CN" b="1" dirty="0" smtClean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东吴</a:t>
            </a:r>
            <a:r>
              <a:rPr lang="en-US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江苏、浙江</a:t>
            </a:r>
            <a:endParaRPr lang="en-US" altLang="zh-CN" b="1" dirty="0" smtClean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万里</a:t>
            </a:r>
            <a:r>
              <a:rPr lang="en-US" altLang="zh-CN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遥远的地方</a:t>
            </a:r>
            <a:endParaRPr lang="zh-CN" altLang="en-US" b="1" dirty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2051720" y="3789040"/>
            <a:ext cx="3384376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  <a:cs typeface="+mn-cs"/>
              </a:rPr>
              <a:t>2.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  <a:cs typeface="+mn-cs"/>
              </a:rPr>
              <a:t>句意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  <a:cs typeface="+mn-cs"/>
              </a:rPr>
              <a:t>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itchFamily="49" charset="-122"/>
              <a:ea typeface="仿宋" pitchFamily="49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776" y="4365104"/>
            <a:ext cx="53285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门前的岸边停靠着千里迢迢航行而来的船只。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617</Words>
  <Application>Microsoft Office PowerPoint</Application>
  <PresentationFormat>全屏显示(4:3)</PresentationFormat>
  <Paragraphs>73</Paragraphs>
  <Slides>13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这首诗里你看到了什么？ </vt:lpstr>
      <vt:lpstr>第一句： 两个黄鹂鸣翠柳</vt:lpstr>
      <vt:lpstr>2.黄鹂的活动： 黄鹂在干什么？ ——鸣       在哪？     ——柳 什么样的柳树？ ——翠</vt:lpstr>
      <vt:lpstr>第二句： 一行白鹭上青天</vt:lpstr>
      <vt:lpstr>2.白鹭的活动： 什么样的白鹭——一行 在干什么？   ——飞     向哪？     ——天 什么样的天？ ——青天</vt:lpstr>
      <vt:lpstr>第三句： 窗含西岭千秋雪</vt:lpstr>
      <vt:lpstr>第四句： 门泊东吴万里船</vt:lpstr>
      <vt:lpstr>思考 1.诗人观察景物的顺序是什么？ 一开始，诗人抬头向近处看， 只见（                 ）；     向上方抬头看，只见（              ）；    向远方高出看，看到（                 ）；     低头向近处看，看到（                    ）。   </vt:lpstr>
      <vt:lpstr>古诗写作技巧之一： 对偶 （基础对对子）</vt:lpstr>
      <vt:lpstr>   延伸阅读：                春天是什么？                           ——描写春天的诗句 </vt:lpstr>
      <vt:lpstr>小作业： 1. 根据自己的理解，为本诗作一副画 2.看图并利用想象，用自己的话描述上海的冬天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92</cp:revision>
  <dcterms:modified xsi:type="dcterms:W3CDTF">2018-12-07T16:37:59Z</dcterms:modified>
</cp:coreProperties>
</file>