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99" r:id="rId2"/>
    <p:sldId id="401" r:id="rId3"/>
    <p:sldId id="367" r:id="rId4"/>
    <p:sldId id="400" r:id="rId5"/>
    <p:sldId id="405" r:id="rId6"/>
    <p:sldId id="437" r:id="rId7"/>
    <p:sldId id="429" r:id="rId8"/>
    <p:sldId id="430" r:id="rId9"/>
    <p:sldId id="439" r:id="rId10"/>
    <p:sldId id="440" r:id="rId11"/>
    <p:sldId id="411" r:id="rId12"/>
    <p:sldId id="431" r:id="rId13"/>
    <p:sldId id="408" r:id="rId14"/>
    <p:sldId id="444" r:id="rId15"/>
    <p:sldId id="433" r:id="rId16"/>
    <p:sldId id="445" r:id="rId17"/>
    <p:sldId id="435" r:id="rId18"/>
    <p:sldId id="442" r:id="rId19"/>
    <p:sldId id="447" r:id="rId20"/>
    <p:sldId id="426" r:id="rId21"/>
    <p:sldId id="422" r:id="rId22"/>
    <p:sldId id="436" r:id="rId23"/>
  </p:sldIdLst>
  <p:sldSz cx="9144000" cy="5143500" type="screen16x9"/>
  <p:notesSz cx="6858000" cy="9144000"/>
  <p:embeddedFontLst>
    <p:embeddedFont>
      <p:font typeface="YouYuan" pitchFamily="49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Calibri Light" pitchFamily="34" charset="0"/>
      <p:regular r:id="rId31"/>
      <p:italic r:id="rId32"/>
    </p:embeddedFont>
    <p:embeddedFont>
      <p:font typeface="黑体" pitchFamily="49" charset="-122"/>
      <p:regular r:id="rId33"/>
    </p:embeddedFont>
    <p:embeddedFont>
      <p:font typeface="楷体" pitchFamily="49" charset="-122"/>
      <p:regular r:id="rId34"/>
    </p:embeddedFont>
  </p:embeddedFontLst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DF48FCE-634E-4D6D-82F7-30BC17D9C5D5}">
          <p14:sldIdLst>
            <p14:sldId id="399"/>
            <p14:sldId id="401"/>
            <p14:sldId id="367"/>
            <p14:sldId id="400"/>
            <p14:sldId id="405"/>
            <p14:sldId id="437"/>
            <p14:sldId id="429"/>
            <p14:sldId id="430"/>
            <p14:sldId id="439"/>
            <p14:sldId id="440"/>
            <p14:sldId id="411"/>
            <p14:sldId id="431"/>
            <p14:sldId id="408"/>
          </p14:sldIdLst>
        </p14:section>
        <p14:section name="无标题节" id="{A31C1A04-0629-4E55-ACBB-58BFD9F19D0F}">
          <p14:sldIdLst>
            <p14:sldId id="444"/>
            <p14:sldId id="433"/>
            <p14:sldId id="445"/>
            <p14:sldId id="435"/>
            <p14:sldId id="442"/>
            <p14:sldId id="447"/>
            <p14:sldId id="426"/>
            <p14:sldId id="422"/>
            <p14:sldId id="43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EEE3"/>
    <a:srgbClr val="194F45"/>
    <a:srgbClr val="BFF1E6"/>
    <a:srgbClr val="86DEC9"/>
    <a:srgbClr val="E46925"/>
    <a:srgbClr val="9E3A38"/>
    <a:srgbClr val="FFFFFF"/>
    <a:srgbClr val="0C8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8" autoAdjust="0"/>
    <p:restoredTop sz="95039" autoAdjust="0"/>
  </p:normalViewPr>
  <p:slideViewPr>
    <p:cSldViewPr snapToGrid="0" showGuides="1">
      <p:cViewPr>
        <p:scale>
          <a:sx n="96" d="100"/>
          <a:sy n="96" d="100"/>
        </p:scale>
        <p:origin x="-560" y="-48"/>
      </p:cViewPr>
      <p:guideLst>
        <p:guide orient="horz" pos="441"/>
        <p:guide pos="385"/>
        <p:guide pos="5375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8AA951-1548-43F0-8DD7-F2BE905005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2021/3/19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259B96-C905-43C7-9191-54BE005DA04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581924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288378-F82E-4A6A-BB9D-93520A0BB91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2021/3/19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97ADA5-25FE-4360-A0F8-33D96CC9E8A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2393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018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mtClean="0"/>
          </a:p>
        </p:txBody>
      </p:sp>
      <p:sp>
        <p:nvSpPr>
          <p:cNvPr id="5018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3"/>
          <a:srcRect r="51384"/>
          <a:stretch>
            <a:fillRect/>
          </a:stretch>
        </p:blipFill>
        <p:spPr>
          <a:xfrm>
            <a:off x="8404225" y="3775075"/>
            <a:ext cx="739775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9687" y="4471988"/>
            <a:ext cx="822325" cy="82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F083B-053E-4D94-826C-40910EA977C3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4302E-1759-4EE3-8C2A-45CEC6E2E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99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59F81-3B6B-4CF0-9CB1-C0D12AA53C09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2E7D2-EB89-4C50-8A3F-79F1326F1D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67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1137" y="952500"/>
            <a:ext cx="2324100" cy="2324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图片 5"/>
          <p:cNvPicPr>
            <a:picLocks noChangeAspect="1"/>
          </p:cNvPicPr>
          <p:nvPr userDrawn="1"/>
        </p:nvPicPr>
        <p:blipFill>
          <a:blip r:embed="rId4"/>
          <a:srcRect l="34200" r="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 userDrawn="1"/>
        </p:nvPicPr>
        <p:blipFill>
          <a:blip r:embed="rId2"/>
          <a:srcRect l="391"/>
          <a:stretch>
            <a:fillRect/>
          </a:stretch>
        </p:blipFill>
        <p:spPr>
          <a:xfrm>
            <a:off x="0" y="-4762"/>
            <a:ext cx="9144000" cy="514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28613" y="268288"/>
            <a:ext cx="8497888" cy="4629150"/>
          </a:xfrm>
          <a:prstGeom prst="rect">
            <a:avLst/>
          </a:prstGeom>
          <a:solidFill>
            <a:srgbClr val="F8F9FA">
              <a:alpha val="68000"/>
            </a:srgbClr>
          </a:solidFill>
          <a:ln>
            <a:noFill/>
          </a:ln>
          <a:effectLst>
            <a:outerShdw blurRad="50800" dist="38100" dir="2700000" algn="tl" rotWithShape="0">
              <a:srgbClr val="C0EEE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3625" y="-4762"/>
            <a:ext cx="1936750" cy="522288"/>
          </a:xfrm>
          <a:prstGeom prst="rect">
            <a:avLst/>
          </a:prstGeom>
          <a:solidFill>
            <a:srgbClr val="194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1137" y="952500"/>
            <a:ext cx="2324100" cy="2324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2438B-1484-421E-B840-142E0B6789D2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CAC1C-AD9A-44E4-BFD6-6EC5402E0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5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2438B-1484-421E-B840-142E0B6789D2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CAC1C-AD9A-44E4-BFD6-6EC5402E0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28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2438B-1484-421E-B840-142E0B6789D2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CAC1C-AD9A-44E4-BFD6-6EC5402E0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86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F083B-053E-4D94-826C-40910EA977C3}" type="datetimeFigureOut">
              <a:rPr lang="zh-CN" altLang="en-US"/>
              <a:pPr>
                <a:defRPr/>
              </a:pPr>
              <a:t>2021/3/19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4302E-1759-4EE3-8C2A-45CEC6E2E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09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fade/>
  </p:transition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21.jpeg"/><Relationship Id="rId5" Type="http://schemas.openxmlformats.org/officeDocument/2006/relationships/image" Target="../media/image16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2" Type="http://schemas.openxmlformats.org/officeDocument/2006/relationships/video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0928;&#35282;&#20986;&#22330;.mp4" TargetMode="External"/><Relationship Id="rId1" Type="http://schemas.microsoft.com/office/2007/relationships/media" Target="file:///\\Pc-2\&#19978;&#35838;&#35838;&#20214;&#27719;&#24635;\&#24453;&#26657;&#23545;\R&#22235;&#35821;&#19979;&#12304;&#25945;&#26696;&#29256;&#12305;\&#31532;&#22235;&#21333;&#20803;\15%20&#30333;&#40517;&#12304;&#25945;&#26696;&#21305;&#37197;&#29256;&#12305;&#25512;&#33616;&#10084;\&#20928;&#35282;&#20986;&#22330;.mp4" TargetMode="External"/><Relationship Id="rId6" Type="http://schemas.openxmlformats.org/officeDocument/2006/relationships/hyperlink" Target="&#20928;&#35282;&#20986;&#22330;.mp4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4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pic>
      <p:sp>
        <p:nvSpPr>
          <p:cNvPr id="5" name="椭圆 4"/>
          <p:cNvSpPr/>
          <p:nvPr/>
        </p:nvSpPr>
        <p:spPr>
          <a:xfrm>
            <a:off x="1622425" y="1879600"/>
            <a:ext cx="720725" cy="720725"/>
          </a:xfrm>
          <a:prstGeom prst="ellipse">
            <a:avLst/>
          </a:prstGeom>
          <a:solidFill>
            <a:srgbClr val="8EC2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2" name="标题 1"/>
          <p:cNvSpPr txBox="1"/>
          <p:nvPr/>
        </p:nvSpPr>
        <p:spPr>
          <a:xfrm>
            <a:off x="1622425" y="1879600"/>
            <a:ext cx="241617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白鹅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62425" y="1447800"/>
            <a:ext cx="1331913" cy="836613"/>
            <a:chOff x="4272068" y="2396898"/>
            <a:chExt cx="1331880" cy="836419"/>
          </a:xfrm>
        </p:grpSpPr>
        <p:sp>
          <p:nvSpPr>
            <p:cNvPr id="3" name="左右箭头 4"/>
            <p:cNvSpPr/>
            <p:nvPr/>
          </p:nvSpPr>
          <p:spPr>
            <a:xfrm>
              <a:off x="4272068" y="2846057"/>
              <a:ext cx="1331880" cy="387260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481613" y="2396898"/>
              <a:ext cx="957239" cy="5539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FF"/>
                  </a:solidFill>
                  <a:latin typeface="+mn-ea"/>
                  <a:ea typeface="+mn-ea"/>
                </a:rPr>
                <a:t>对比</a:t>
              </a:r>
              <a:endParaRPr lang="zh-CN" altLang="en-US" sz="3000" dirty="0">
                <a:latin typeface="+mn-ea"/>
                <a:ea typeface="+mn-ea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77813" y="1087438"/>
            <a:ext cx="3762375" cy="2243137"/>
            <a:chOff x="448630" y="1917743"/>
            <a:chExt cx="3763320" cy="2243442"/>
          </a:xfrm>
        </p:grpSpPr>
        <p:pic>
          <p:nvPicPr>
            <p:cNvPr id="23566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55616" y="1917743"/>
              <a:ext cx="1956334" cy="224344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448630" y="2484557"/>
              <a:ext cx="1853077" cy="12082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步调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从容大模大样</a:t>
              </a:r>
              <a:endParaRPr lang="en-US" altLang="zh-CN" sz="30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5494338" y="128588"/>
            <a:ext cx="2519362" cy="2519362"/>
            <a:chOff x="5648213" y="406374"/>
            <a:chExt cx="2519160" cy="2520634"/>
          </a:xfrm>
        </p:grpSpPr>
        <p:sp>
          <p:nvSpPr>
            <p:cNvPr id="10" name="矩形 9"/>
            <p:cNvSpPr/>
            <p:nvPr/>
          </p:nvSpPr>
          <p:spPr bwMode="auto">
            <a:xfrm>
              <a:off x="5648213" y="406374"/>
              <a:ext cx="2519160" cy="10149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步调急速，有局促不安之相</a:t>
              </a:r>
              <a:endParaRPr lang="zh-CN" altLang="en-US" sz="30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pic>
          <p:nvPicPr>
            <p:cNvPr id="23565" name="图片 11"/>
            <p:cNvPicPr>
              <a:picLocks noChangeAspect="1" noChangeArrowheads="1"/>
            </p:cNvPicPr>
            <p:nvPr/>
          </p:nvPicPr>
          <p:blipFill>
            <a:blip r:embed="rId6" cstate="print"/>
            <a:srcRect l="14552" t="19267" r="28586" b="22740"/>
            <a:stretch>
              <a:fillRect/>
            </a:stretch>
          </p:blipFill>
          <p:spPr bwMode="auto">
            <a:xfrm>
              <a:off x="5757513" y="1388652"/>
              <a:ext cx="2261340" cy="15383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8" name="组合 19"/>
          <p:cNvGrpSpPr>
            <a:grpSpLocks/>
          </p:cNvGrpSpPr>
          <p:nvPr/>
        </p:nvGrpSpPr>
        <p:grpSpPr bwMode="auto">
          <a:xfrm>
            <a:off x="5648325" y="2717800"/>
            <a:ext cx="3162300" cy="2032000"/>
            <a:chOff x="5648312" y="2717429"/>
            <a:chExt cx="3162364" cy="2032195"/>
          </a:xfrm>
        </p:grpSpPr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9" r="18169" b="7167"/>
            <a:stretch>
              <a:fillRect/>
            </a:stretch>
          </p:blipFill>
          <p:spPr bwMode="auto">
            <a:xfrm>
              <a:off x="5648312" y="2717429"/>
              <a:ext cx="1231886" cy="2032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 bwMode="auto">
            <a:xfrm>
              <a:off x="6919926" y="3052424"/>
              <a:ext cx="1890750" cy="14796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颇像京剧里的净角出场</a:t>
              </a:r>
              <a:endParaRPr lang="zh-CN" altLang="en-US" sz="30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18"/>
          <p:cNvGrpSpPr>
            <a:grpSpLocks/>
          </p:cNvGrpSpPr>
          <p:nvPr/>
        </p:nvGrpSpPr>
        <p:grpSpPr bwMode="auto">
          <a:xfrm>
            <a:off x="4037013" y="2776538"/>
            <a:ext cx="1328737" cy="811212"/>
            <a:chOff x="4036408" y="2776987"/>
            <a:chExt cx="1329473" cy="810735"/>
          </a:xfrm>
        </p:grpSpPr>
        <p:sp>
          <p:nvSpPr>
            <p:cNvPr id="14" name="箭头: 下 13"/>
            <p:cNvSpPr/>
            <p:nvPr/>
          </p:nvSpPr>
          <p:spPr>
            <a:xfrm rot="18335827">
              <a:off x="4571047" y="2792887"/>
              <a:ext cx="260197" cy="1329473"/>
            </a:xfrm>
            <a:prstGeom prst="down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 bwMode="auto">
            <a:xfrm rot="2026928">
              <a:off x="4404912" y="2776987"/>
              <a:ext cx="956204" cy="5537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FF"/>
                  </a:solidFill>
                  <a:latin typeface="+mn-ea"/>
                  <a:ea typeface="+mn-ea"/>
                </a:rPr>
                <a:t>比喻</a:t>
              </a:r>
              <a:endParaRPr lang="zh-CN" altLang="en-US" sz="3000" dirty="0">
                <a:latin typeface="+mn-ea"/>
                <a:ea typeface="+mn-ea"/>
              </a:endParaRPr>
            </a:p>
          </p:txBody>
        </p:sp>
      </p:grp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05584" y="3842993"/>
            <a:ext cx="5313363" cy="6921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+mn-ea"/>
                <a:ea typeface="+mn-ea"/>
              </a:rPr>
              <a:t>步调的从容和不可一世的傲慢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23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4" y="0"/>
            <a:ext cx="9097616" cy="5143500"/>
          </a:xfrm>
          <a:prstGeom prst="rect">
            <a:avLst/>
          </a:prstGeom>
        </p:spPr>
      </p:pic>
      <p:pic>
        <p:nvPicPr>
          <p:cNvPr id="2" name="净角出场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0217" y="1530764"/>
            <a:ext cx="3409950" cy="255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2">
            <a:hlinkClick r:id="rId6" action="ppaction://hlinkfile"/>
          </p:cNvPr>
          <p:cNvSpPr txBox="1"/>
          <p:nvPr/>
        </p:nvSpPr>
        <p:spPr>
          <a:xfrm>
            <a:off x="2655888" y="639763"/>
            <a:ext cx="3892550" cy="60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视频欣赏：净角出场</a:t>
            </a:r>
          </a:p>
        </p:txBody>
      </p:sp>
      <p:pic>
        <p:nvPicPr>
          <p:cNvPr id="5" name="图片 4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tretch>
            <a:fillRect/>
          </a:stretch>
        </p:blipFill>
        <p:spPr>
          <a:xfrm>
            <a:off x="4128186" y="2099844"/>
            <a:ext cx="1261864" cy="12618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3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文本框 6"/>
          <p:cNvSpPr txBox="1"/>
          <p:nvPr/>
        </p:nvSpPr>
        <p:spPr>
          <a:xfrm>
            <a:off x="467544" y="2140055"/>
            <a:ext cx="8280920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fontAlgn="auto">
              <a:lnSpc>
                <a:spcPts val="356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（把鹅和鸭的步调进行比较，这样写有什么好处？）</a:t>
            </a:r>
            <a:endParaRPr lang="en-US" altLang="zh-CN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97" y="987574"/>
            <a:ext cx="826134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的步调急速，有局促不安之相；鹅的步调从容，大模大样的，颇像京剧里的净角出场。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43608" y="423953"/>
            <a:ext cx="144184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品一品</a:t>
            </a:r>
          </a:p>
        </p:txBody>
      </p:sp>
      <p:sp>
        <p:nvSpPr>
          <p:cNvPr id="10" name="矩形 9"/>
          <p:cNvSpPr/>
          <p:nvPr/>
        </p:nvSpPr>
        <p:spPr>
          <a:xfrm>
            <a:off x="827404" y="3032534"/>
            <a:ext cx="77590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鹅的步调从容和鸭的局促不安形成鲜明对比，更显出鹅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的从容，傲气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十足，很是有趣。</a:t>
            </a:r>
          </a:p>
        </p:txBody>
      </p:sp>
    </p:spTree>
    <p:extLst>
      <p:ext uri="{BB962C8B-B14F-4D97-AF65-F5344CB8AC3E}">
        <p14:creationId xmlns:p14="http://schemas.microsoft.com/office/powerpoint/2010/main" val="144915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4817" name="文本框 1"/>
          <p:cNvSpPr txBox="1"/>
          <p:nvPr/>
        </p:nvSpPr>
        <p:spPr>
          <a:xfrm>
            <a:off x="771524" y="887413"/>
            <a:ext cx="7577345" cy="1274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自由读第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5—6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，找一找：作者用哪些词语来形容鹅吃饭时所表现出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latin typeface="宋体" panose="02010600030101010101" pitchFamily="2" charset="-122"/>
              </a:rPr>
              <a:t>高傲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525" y="2562225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三眼一板　一丝不苟　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  大踏步</a:t>
            </a:r>
            <a:endParaRPr lang="en-US" altLang="zh-CN" sz="32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厉声叫骂　昂首大叫　架子十足</a:t>
            </a:r>
          </a:p>
        </p:txBody>
      </p:sp>
      <p:sp>
        <p:nvSpPr>
          <p:cNvPr id="5" name="矩形: 圆角 4"/>
          <p:cNvSpPr/>
          <p:nvPr/>
        </p:nvSpPr>
        <p:spPr>
          <a:xfrm>
            <a:off x="4086225" y="209550"/>
            <a:ext cx="1284288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吃相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576953" y="358391"/>
            <a:ext cx="807243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因为附近的狗，都知道我们这位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鹅老爷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的脾气，每逢它吃饭的时候，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狗就躲在篱边窥伺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狗就敏捷地跑过来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狗立刻逃往篱边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蹲着静候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狗又敏捷地跑上来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把它的饭吃完，</a:t>
            </a:r>
            <a:r>
              <a:rPr lang="zh-CN" altLang="en-US" sz="3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扬长而去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" name="线形标注 2 4"/>
          <p:cNvSpPr/>
          <p:nvPr/>
        </p:nvSpPr>
        <p:spPr>
          <a:xfrm>
            <a:off x="484188" y="3802063"/>
            <a:ext cx="8424862" cy="622300"/>
          </a:xfrm>
          <a:prstGeom prst="borderCallout2">
            <a:avLst>
              <a:gd name="adj1" fmla="val -309"/>
              <a:gd name="adj2" fmla="val 53768"/>
              <a:gd name="adj3" fmla="val -61708"/>
              <a:gd name="adj4" fmla="val 53811"/>
              <a:gd name="adj5" fmla="val -106391"/>
              <a:gd name="adj6" fmla="val 5202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+mn-ea"/>
              </a:rPr>
              <a:t>如小偷般猥琐相的描写，彰显了鹅的老爷派头。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文本框 19"/>
          <p:cNvSpPr txBox="1"/>
          <p:nvPr/>
        </p:nvSpPr>
        <p:spPr>
          <a:xfrm>
            <a:off x="4424363" y="-547688"/>
            <a:ext cx="1184275" cy="3063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5"/>
          <p:cNvSpPr txBox="1"/>
          <p:nvPr/>
        </p:nvSpPr>
        <p:spPr>
          <a:xfrm>
            <a:off x="-2243138" y="3013075"/>
            <a:ext cx="403225" cy="3063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300" y="28432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文本框 51"/>
          <p:cNvSpPr txBox="1">
            <a:spLocks noChangeArrowheads="1"/>
          </p:cNvSpPr>
          <p:nvPr/>
        </p:nvSpPr>
        <p:spPr bwMode="auto">
          <a:xfrm rot="-1160763">
            <a:off x="1739900" y="-468313"/>
            <a:ext cx="3095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 sz="500">
              <a:solidFill>
                <a:schemeClr val="bg1"/>
              </a:solidFill>
            </a:endParaRPr>
          </a:p>
        </p:txBody>
      </p:sp>
      <p:sp>
        <p:nvSpPr>
          <p:cNvPr id="8" name="文本框 50"/>
          <p:cNvSpPr txBox="1">
            <a:spLocks noChangeArrowheads="1"/>
          </p:cNvSpPr>
          <p:nvPr/>
        </p:nvSpPr>
        <p:spPr bwMode="auto">
          <a:xfrm rot="1480325">
            <a:off x="6343650" y="-449263"/>
            <a:ext cx="30956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zh-CN" sz="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429897">
            <a:off x="-2236788" y="1728788"/>
            <a:ext cx="30956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zh-CN" sz="5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610" name="文本框 32"/>
          <p:cNvSpPr txBox="1">
            <a:spLocks noChangeArrowheads="1"/>
          </p:cNvSpPr>
          <p:nvPr/>
        </p:nvSpPr>
        <p:spPr bwMode="auto">
          <a:xfrm rot="-880739">
            <a:off x="-2295525" y="5522913"/>
            <a:ext cx="309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 sz="500">
              <a:solidFill>
                <a:schemeClr val="bg1"/>
              </a:solidFill>
            </a:endParaRPr>
          </a:p>
        </p:txBody>
      </p:sp>
      <p:sp>
        <p:nvSpPr>
          <p:cNvPr id="11" name="文本框 47"/>
          <p:cNvSpPr txBox="1">
            <a:spLocks noChangeArrowheads="1"/>
          </p:cNvSpPr>
          <p:nvPr/>
        </p:nvSpPr>
        <p:spPr bwMode="auto">
          <a:xfrm rot="18143362">
            <a:off x="10989470" y="5234781"/>
            <a:ext cx="309562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zh-CN" sz="5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文本框 45"/>
          <p:cNvSpPr txBox="1">
            <a:spLocks noChangeArrowheads="1"/>
          </p:cNvSpPr>
          <p:nvPr/>
        </p:nvSpPr>
        <p:spPr bwMode="auto">
          <a:xfrm rot="17097278">
            <a:off x="10930732" y="2139156"/>
            <a:ext cx="309562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zh-CN" sz="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93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177"/>
            <a:ext cx="9144000" cy="5143500"/>
          </a:xfrm>
          <a:prstGeom prst="rect">
            <a:avLst/>
          </a:prstGeom>
        </p:spPr>
      </p:pic>
      <p:sp>
        <p:nvSpPr>
          <p:cNvPr id="2" name="文本框 6"/>
          <p:cNvSpPr txBox="1"/>
          <p:nvPr/>
        </p:nvSpPr>
        <p:spPr>
          <a:xfrm>
            <a:off x="467544" y="2140055"/>
            <a:ext cx="8280920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fontAlgn="auto">
              <a:lnSpc>
                <a:spcPts val="356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（把鹅称作“鹅老爷”，你从中体会到了什么？）</a:t>
            </a:r>
            <a:endParaRPr lang="en-US" altLang="zh-CN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97" y="987574"/>
            <a:ext cx="826134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因为附近的狗，都知道我们这位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鹅老爷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的脾气，每逢它吃饭的时候，狗就躲在篱边窥伺。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43608" y="423953"/>
            <a:ext cx="144184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品一品</a:t>
            </a:r>
          </a:p>
        </p:txBody>
      </p:sp>
      <p:sp>
        <p:nvSpPr>
          <p:cNvPr id="10" name="矩形 9"/>
          <p:cNvSpPr/>
          <p:nvPr/>
        </p:nvSpPr>
        <p:spPr>
          <a:xfrm>
            <a:off x="543339" y="2694053"/>
            <a:ext cx="81160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鹅称为“鹅老爷”，表面是贬义，实际是褒义。作者运用反语来表现出对鹅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的亲昵和爱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意，突出鹅的高傲。</a:t>
            </a:r>
          </a:p>
        </p:txBody>
      </p:sp>
    </p:spTree>
    <p:extLst>
      <p:ext uri="{BB962C8B-B14F-4D97-AF65-F5344CB8AC3E}">
        <p14:creationId xmlns:p14="http://schemas.microsoft.com/office/powerpoint/2010/main" val="9143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线形标注 2 1"/>
          <p:cNvSpPr/>
          <p:nvPr/>
        </p:nvSpPr>
        <p:spPr>
          <a:xfrm>
            <a:off x="503238" y="2281238"/>
            <a:ext cx="4068762" cy="2001837"/>
          </a:xfrm>
          <a:prstGeom prst="borderCallout2">
            <a:avLst>
              <a:gd name="adj1" fmla="val -1699"/>
              <a:gd name="adj2" fmla="val 62483"/>
              <a:gd name="adj3" fmla="val -12949"/>
              <a:gd name="adj4" fmla="val 85553"/>
              <a:gd name="adj5" fmla="val -16035"/>
              <a:gd name="adj6" fmla="val 9249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    反语：彰显了鹅的个性，表现了作者对鹅的喜爱。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385763" y="711200"/>
            <a:ext cx="83851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我们不胜其烦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因此鹅吃饭时，非有一个人侍候不可，真是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架子十足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</a:p>
        </p:txBody>
      </p:sp>
      <p:pic>
        <p:nvPicPr>
          <p:cNvPr id="26628" name="图片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1987550"/>
            <a:ext cx="36163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860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83876" y="1199842"/>
            <a:ext cx="8358214" cy="570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请你也写一写运用了反语的句子吧！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761318" y="436128"/>
            <a:ext cx="108012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仿写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2864"/>
            <a:ext cx="559476" cy="545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6104" y="1972310"/>
            <a:ext cx="82635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你早晨起床不爱叠被子，妈妈说你真是个“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懒家伙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250" y="2752886"/>
            <a:ext cx="83529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弟弟特别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调皮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妈妈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说他是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小调皮蛋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95192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547812" y="372269"/>
            <a:ext cx="6048375" cy="79533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真是一只</a:t>
            </a:r>
            <a:r>
              <a:rPr kumimoji="1"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高傲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的白鹅！</a:t>
            </a:r>
          </a:p>
        </p:txBody>
      </p:sp>
      <p:pic>
        <p:nvPicPr>
          <p:cNvPr id="4" name="Picture 2" descr="http://pic74.nipic.com/file/20150803/9530669_000054460491_2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8523" t="18704" r="27727" b="4831"/>
          <a:stretch>
            <a:fillRect/>
          </a:stretch>
        </p:blipFill>
        <p:spPr bwMode="auto">
          <a:xfrm>
            <a:off x="159026" y="1336817"/>
            <a:ext cx="3478695" cy="3319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7276" y="1353181"/>
            <a:ext cx="4604196" cy="328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1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2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583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300" y="28432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chemeClr val="bg1"/>
              </a:solidFill>
            </a:endParaRPr>
          </a:p>
        </p:txBody>
      </p:sp>
      <p:sp>
        <p:nvSpPr>
          <p:cNvPr id="24585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rgbClr val="F2F2F2"/>
              </a:solidFill>
            </a:endParaRPr>
          </a:p>
        </p:txBody>
      </p:sp>
      <p:sp>
        <p:nvSpPr>
          <p:cNvPr id="24586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rgbClr val="F2F2F2"/>
              </a:solidFill>
            </a:endParaRPr>
          </a:p>
        </p:txBody>
      </p:sp>
      <p:sp>
        <p:nvSpPr>
          <p:cNvPr id="24587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chemeClr val="bg1"/>
              </a:solidFill>
            </a:endParaRPr>
          </a:p>
        </p:txBody>
      </p:sp>
      <p:sp>
        <p:nvSpPr>
          <p:cNvPr id="24588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rgbClr val="F2F2F2"/>
              </a:solidFill>
            </a:endParaRPr>
          </a:p>
        </p:txBody>
      </p:sp>
      <p:sp>
        <p:nvSpPr>
          <p:cNvPr id="24589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zh-CN" sz="50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991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4487" cy="5143500"/>
          </a:xfrm>
          <a:prstGeom prst="rect">
            <a:avLst/>
          </a:prstGeom>
        </p:spPr>
      </p:pic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1075083" y="538956"/>
            <a:ext cx="5999163" cy="383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姓名：白鹅</a:t>
            </a:r>
            <a:endParaRPr lang="en-US" altLang="zh-CN" sz="3000" b="1" u="sng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性格特点：</a:t>
            </a:r>
            <a:r>
              <a:rPr lang="en-US" altLang="zh-CN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________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自我介绍：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我是一只</a:t>
            </a:r>
            <a:r>
              <a:rPr lang="en-US" altLang="zh-CN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___________</a:t>
            </a: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的白鹅。</a:t>
            </a:r>
            <a:r>
              <a:rPr lang="en-US" altLang="zh-CN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____________________________________________________________</a:t>
            </a:r>
            <a:r>
              <a:rPr lang="zh-CN" altLang="en-US" sz="3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29699" name="Picture 8" descr="http://www.jpcai.com/upfiles/photo/200606/200606241806036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349" y="2268745"/>
            <a:ext cx="1609725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413905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064486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6835" y="470451"/>
            <a:ext cx="83356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严肃郑重    厉声叫嚣   引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吭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大叫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   厉声叫骂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   昂首大叫   步调从容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   大模大样     傲然      毫不相让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    大踏步      三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眼一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板   一丝不苟    从容不迫    架子十足   不胜其烦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3009" name="文本框 1"/>
          <p:cNvSpPr txBox="1"/>
          <p:nvPr/>
        </p:nvSpPr>
        <p:spPr>
          <a:xfrm>
            <a:off x="742950" y="957263"/>
            <a:ext cx="7658100" cy="256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阅读提示：同样是写白鹅，俄国作家叶诺索夫笔下的白公鹅和课文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白鹅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相比，有什么共同点？体会两篇文章表达上的相似之处。</a:t>
            </a:r>
          </a:p>
        </p:txBody>
      </p:sp>
      <p:sp>
        <p:nvSpPr>
          <p:cNvPr id="43010" name="文本框 5"/>
          <p:cNvSpPr txBox="1"/>
          <p:nvPr/>
        </p:nvSpPr>
        <p:spPr>
          <a:xfrm>
            <a:off x="1445730" y="171657"/>
            <a:ext cx="2038350" cy="668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迁移延伸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5501" y="3598863"/>
            <a:ext cx="7921625" cy="68326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两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只鹅的特点都是高傲、架子十足。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5" y="3598863"/>
            <a:ext cx="1036638" cy="1352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4033" name="文本框 1"/>
          <p:cNvSpPr txBox="1"/>
          <p:nvPr/>
        </p:nvSpPr>
        <p:spPr>
          <a:xfrm>
            <a:off x="703262" y="327094"/>
            <a:ext cx="7921625" cy="355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篇文章都是先从总体上介绍鹅的特点，再进行具体的描写；都运用了拟人的修辞手法，赋予了鹅人的情感，既使鹅的形象变得可亲、鲜活，也使人读起来感到非常亲切；都善于用反语来表达对鹅的喜爱之情；描写的语言都十分风趣幽默。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547664" y="1353185"/>
            <a:ext cx="33893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总说：高傲的动物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2915816" y="2067694"/>
            <a:ext cx="495530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叫声  严肃郑重  厉声呵斥 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厉声叫嚣  引吭大叫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步态  步调从容  大模大样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吃相  三眼一板  一丝不苟    </a:t>
            </a: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81666" y="2357484"/>
            <a:ext cx="105091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白鹅</a:t>
            </a: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1547664" y="2693945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分说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259632" y="1353363"/>
            <a:ext cx="360040" cy="253021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763111" y="349176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16" y="349434"/>
            <a:ext cx="366860" cy="456338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>
            <a:off x="2555776" y="2139702"/>
            <a:ext cx="360045" cy="1745615"/>
          </a:xfrm>
          <a:prstGeom prst="leftBrace">
            <a:avLst>
              <a:gd name="adj1" fmla="val 35626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4879" y="1509511"/>
            <a:ext cx="615553" cy="2217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对白鹅的喜爱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7493470" y="1191260"/>
            <a:ext cx="257175" cy="2804795"/>
          </a:xfrm>
          <a:prstGeom prst="leftBrace">
            <a:avLst>
              <a:gd name="adj1" fmla="val 8333"/>
              <a:gd name="adj2" fmla="val 46905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9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433" name="文本框 1"/>
          <p:cNvSpPr txBox="1"/>
          <p:nvPr/>
        </p:nvSpPr>
        <p:spPr>
          <a:xfrm>
            <a:off x="671513" y="777875"/>
            <a:ext cx="792162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自读课文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，思考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：白鹅给你留下了怎样的印象？</a:t>
            </a:r>
          </a:p>
        </p:txBody>
      </p:sp>
      <p:sp>
        <p:nvSpPr>
          <p:cNvPr id="18434" name="文本框 3"/>
          <p:cNvSpPr txBox="1"/>
          <p:nvPr/>
        </p:nvSpPr>
        <p:spPr>
          <a:xfrm>
            <a:off x="895764" y="109537"/>
            <a:ext cx="2037737" cy="7571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3320" y="2448201"/>
            <a:ext cx="4424362" cy="66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好一个高傲的动物！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7346" y="2276960"/>
            <a:ext cx="3818655" cy="2538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457" name="文本框 1"/>
          <p:cNvSpPr txBox="1"/>
          <p:nvPr/>
        </p:nvSpPr>
        <p:spPr>
          <a:xfrm>
            <a:off x="471488" y="561975"/>
            <a:ext cx="8201025" cy="604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作者从哪几个方面具体写了白鹅的高傲？</a:t>
            </a:r>
          </a:p>
        </p:txBody>
      </p:sp>
      <p:sp>
        <p:nvSpPr>
          <p:cNvPr id="6" name="矩形: 圆角 5"/>
          <p:cNvSpPr/>
          <p:nvPr/>
        </p:nvSpPr>
        <p:spPr>
          <a:xfrm>
            <a:off x="1082675" y="1524000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叫声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3836988" y="1524000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步态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6591300" y="1520825"/>
            <a:ext cx="1479550" cy="677863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吃相</a:t>
            </a:r>
          </a:p>
        </p:txBody>
      </p:sp>
      <p:pic>
        <p:nvPicPr>
          <p:cNvPr id="5" name="图片 4"/>
          <p:cNvPicPr/>
          <p:nvPr/>
        </p:nvPicPr>
        <p:blipFill rotWithShape="1">
          <a:blip r:embed="rId3" cstate="print"/>
          <a:srcRect l="19309" t="7077" r="3804" b="3081"/>
          <a:stretch>
            <a:fillRect/>
          </a:stretch>
        </p:blipFill>
        <p:spPr>
          <a:xfrm>
            <a:off x="3373639" y="2327909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/>
          <p:nvPr/>
        </p:nvPicPr>
        <p:blipFill rotWithShape="1">
          <a:blip r:embed="rId4" cstate="print"/>
          <a:srcRect l="14052" t="10159" r="18690"/>
          <a:stretch>
            <a:fillRect/>
          </a:stretch>
        </p:blipFill>
        <p:spPr>
          <a:xfrm>
            <a:off x="619817" y="2327909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/>
          <p:nvPr/>
        </p:nvPicPr>
        <p:blipFill rotWithShape="1">
          <a:blip r:embed="rId5" cstate="print"/>
          <a:srcRect l="14728" r="14178" b="7896"/>
          <a:stretch>
            <a:fillRect/>
          </a:stretch>
        </p:blipFill>
        <p:spPr>
          <a:xfrm>
            <a:off x="6127460" y="2327909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601" name="文本框 1"/>
          <p:cNvSpPr txBox="1"/>
          <p:nvPr/>
        </p:nvSpPr>
        <p:spPr>
          <a:xfrm>
            <a:off x="473075" y="376238"/>
            <a:ext cx="8312150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自然段，边读边思考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作者</a:t>
            </a:r>
            <a:r>
              <a:rPr lang="zh-CN" altLang="en-US" sz="3200" b="1" dirty="0">
                <a:latin typeface="宋体" panose="02010600030101010101" pitchFamily="2" charset="-122"/>
              </a:rPr>
              <a:t>是怎样具体描述白鹅叫声的特点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075" y="1929471"/>
            <a:ext cx="8251825" cy="6832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郑重、厉声呵斥、厉声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叫嚣、 引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吭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大叫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3" cstate="print"/>
          <a:srcRect l="14052" t="10159" r="18690"/>
          <a:stretch>
            <a:fillRect/>
          </a:stretch>
        </p:blipFill>
        <p:spPr>
          <a:xfrm>
            <a:off x="3427265" y="2727112"/>
            <a:ext cx="2405353" cy="20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352425" y="730250"/>
            <a:ext cx="83962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凡有生客进来，鹅必然厉声叫嚣；甚至篱笆外有人走路，它也要引吭大叫，不亚于狗的狂吠。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76388" y="4173538"/>
            <a:ext cx="5899150" cy="6921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000" b="1" dirty="0">
                <a:solidFill>
                  <a:srgbClr val="FF00FF"/>
                </a:solidFill>
                <a:latin typeface="+mn-ea"/>
                <a:ea typeface="+mn-ea"/>
              </a:rPr>
              <a:t>突出了鹅的叫声大和严厉的特点。</a:t>
            </a: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4271963" y="2293938"/>
            <a:ext cx="1331912" cy="836612"/>
            <a:chOff x="4272068" y="2396898"/>
            <a:chExt cx="1331880" cy="836419"/>
          </a:xfrm>
        </p:grpSpPr>
        <p:sp>
          <p:nvSpPr>
            <p:cNvPr id="5" name="左右箭头 4"/>
            <p:cNvSpPr/>
            <p:nvPr/>
          </p:nvSpPr>
          <p:spPr>
            <a:xfrm>
              <a:off x="4272068" y="2846056"/>
              <a:ext cx="1331880" cy="387261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481613" y="2396898"/>
              <a:ext cx="957239" cy="553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FF"/>
                  </a:solidFill>
                  <a:latin typeface="+mn-ea"/>
                  <a:ea typeface="+mn-ea"/>
                </a:rPr>
                <a:t>对比</a:t>
              </a:r>
              <a:endParaRPr lang="zh-CN" altLang="en-US" sz="3000" dirty="0">
                <a:latin typeface="+mn-ea"/>
                <a:ea typeface="+mn-ea"/>
              </a:endParaRPr>
            </a:p>
          </p:txBody>
        </p:sp>
      </p:grp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352425" y="1814513"/>
            <a:ext cx="3803650" cy="2243137"/>
            <a:chOff x="352424" y="1917743"/>
            <a:chExt cx="3802884" cy="2243442"/>
          </a:xfrm>
        </p:grpSpPr>
        <p:pic>
          <p:nvPicPr>
            <p:cNvPr id="2048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98974" y="1917743"/>
              <a:ext cx="1956334" cy="22434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352424" y="2513136"/>
              <a:ext cx="1730027" cy="129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30000"/>
                </a:lnSpc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厉声叫嚣</a:t>
              </a:r>
              <a:endParaRPr lang="en-US" altLang="zh-CN" sz="3000" b="1" dirty="0">
                <a:solidFill>
                  <a:srgbClr val="FF0000"/>
                </a:solidFill>
                <a:latin typeface="+mn-ea"/>
                <a:ea typeface="+mn-ea"/>
              </a:endParaRPr>
            </a:p>
            <a:p>
              <a:pPr eaLnBrk="0" hangingPunct="0">
                <a:lnSpc>
                  <a:spcPct val="130000"/>
                </a:lnSpc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引吭大叫</a:t>
              </a:r>
              <a:endParaRPr lang="en-US" altLang="zh-CN" sz="30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5713413" y="1779588"/>
            <a:ext cx="3035300" cy="2297112"/>
            <a:chOff x="5714034" y="1917743"/>
            <a:chExt cx="3034677" cy="2297464"/>
          </a:xfrm>
        </p:grpSpPr>
        <p:pic>
          <p:nvPicPr>
            <p:cNvPr id="20487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034" y="1917743"/>
              <a:ext cx="2006106" cy="22974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7791644" y="2789414"/>
              <a:ext cx="957067" cy="5541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+mn-ea"/>
                  <a:ea typeface="+mn-ea"/>
                </a:rPr>
                <a:t>狂吠</a:t>
              </a:r>
              <a:endParaRPr lang="zh-CN" altLang="en-US" sz="30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835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7617" cy="5143500"/>
          </a:xfrm>
          <a:prstGeom prst="rect">
            <a:avLst/>
          </a:prstGeom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234690" y="381000"/>
            <a:ext cx="4561205" cy="138366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 smtClean="0"/>
              <a:t>想象说话：</a:t>
            </a:r>
            <a:endParaRPr lang="zh-CN" altLang="en-US" sz="2800" dirty="0"/>
          </a:p>
          <a:p>
            <a:pPr algn="l"/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如果鹅会说话，猜猜它会说些什么？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234690" y="2260600"/>
            <a:ext cx="4936490" cy="9531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见到生客进来，它会用严厉的声音大声叫喊：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1" b="6809"/>
          <a:stretch>
            <a:fillRect/>
          </a:stretch>
        </p:blipFill>
        <p:spPr>
          <a:xfrm>
            <a:off x="520065" y="1454150"/>
            <a:ext cx="2118995" cy="1854200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10890" y="3308350"/>
            <a:ext cx="509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你是谁？为什么不通报我一声？</a:t>
            </a:r>
          </a:p>
        </p:txBody>
      </p:sp>
    </p:spTree>
    <p:extLst>
      <p:ext uri="{BB962C8B-B14F-4D97-AF65-F5344CB8AC3E}">
        <p14:creationId xmlns:p14="http://schemas.microsoft.com/office/powerpoint/2010/main" val="27251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963545" y="404495"/>
            <a:ext cx="4561205" cy="138366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 smtClean="0"/>
              <a:t>想象说话：</a:t>
            </a:r>
            <a:endParaRPr lang="zh-CN" altLang="en-US" sz="2800" dirty="0"/>
          </a:p>
          <a:p>
            <a:pPr algn="l"/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如果鹅会说话，猜猜它会说些什么？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859405" y="2284730"/>
            <a:ext cx="4936490" cy="9531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当篱笆外有人走路时，它会扯着喉咙大吼道：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63545" y="3515360"/>
            <a:ext cx="5757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外面谁在走动？最好离这儿远一点！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09" y="1264285"/>
            <a:ext cx="2260655" cy="208851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45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12750" y="1278835"/>
            <a:ext cx="83185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鹅的步态，更是傲慢了。大体上与鸭相似，但鸭的步调急速，有局促不安之相；鹅的步调从容，大模大样的，颇像京剧里的净角出场。</a:t>
            </a:r>
          </a:p>
        </p:txBody>
      </p:sp>
      <p:sp>
        <p:nvSpPr>
          <p:cNvPr id="4" name="波形 3"/>
          <p:cNvSpPr/>
          <p:nvPr/>
        </p:nvSpPr>
        <p:spPr>
          <a:xfrm>
            <a:off x="422275" y="261938"/>
            <a:ext cx="1447800" cy="825500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步态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94523" y="3107324"/>
            <a:ext cx="802419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这里写鹅的步态运用了什么写法？有什么作用？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92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FFC64191-23F7-48FB-A6D0-3DAA3F2008CB}"/>
  <p:tag name="ISPRING_RESOURCE_FOLDER" val="C:\Users\Administrator\Desktop\12 古诗二首\"/>
  <p:tag name="ISPRING_PRESENTATION_PATH" val="C:\Users\Administrator\Desktop\12 古诗二首.ppt"/>
  <p:tag name="ISPRING_PROJECT_FOLDER_UPDATED" val="1"/>
  <p:tag name="ISPRING_SCREEN_RECS_UPDATED" val="C:\Users\Administrator\Desktop\12 古诗二首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7516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840</Words>
  <Application>Microsoft Office PowerPoint</Application>
  <PresentationFormat>全屏显示(16:9)</PresentationFormat>
  <Paragraphs>75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YouYuan</vt:lpstr>
      <vt:lpstr>Calibri</vt:lpstr>
      <vt:lpstr>Calibri Light</vt:lpstr>
      <vt:lpstr>黑体</vt:lpstr>
      <vt:lpstr>楷体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25</cp:revision>
  <dcterms:created xsi:type="dcterms:W3CDTF">2020-06-03T03:45:02Z</dcterms:created>
  <dcterms:modified xsi:type="dcterms:W3CDTF">2021-03-19T13:55:11Z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2052-11.1.0.9662</vt:lpwstr>
  </property>
</Properties>
</file>