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2"/>
  </p:notesMasterIdLst>
  <p:sldIdLst>
    <p:sldId id="271" r:id="rId2"/>
    <p:sldId id="272" r:id="rId3"/>
    <p:sldId id="273" r:id="rId4"/>
    <p:sldId id="262" r:id="rId5"/>
    <p:sldId id="274" r:id="rId6"/>
    <p:sldId id="263" r:id="rId7"/>
    <p:sldId id="265" r:id="rId8"/>
    <p:sldId id="289" r:id="rId9"/>
    <p:sldId id="270" r:id="rId10"/>
    <p:sldId id="284" r:id="rId11"/>
    <p:sldId id="285" r:id="rId12"/>
    <p:sldId id="282" r:id="rId13"/>
    <p:sldId id="286" r:id="rId14"/>
    <p:sldId id="287" r:id="rId15"/>
    <p:sldId id="277" r:id="rId16"/>
    <p:sldId id="283" r:id="rId17"/>
    <p:sldId id="278" r:id="rId18"/>
    <p:sldId id="288" r:id="rId19"/>
    <p:sldId id="279" r:id="rId20"/>
    <p:sldId id="256" r:id="rId2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FF0066"/>
    <a:srgbClr val="00FF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5" d="100"/>
          <a:sy n="85" d="100"/>
        </p:scale>
        <p:origin x="-1524" y="-6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7EC0F58-82B4-41A6-A2B3-0D3F9635D011}" type="datetimeFigureOut">
              <a:rPr lang="zh-CN" altLang="en-US" smtClean="0"/>
              <a:pPr/>
              <a:t>2018/11/23 Friday</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D3245D5-B2BA-4C2A-BBE0-F3E8748A21E2}"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2018/11/23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med">
    <p:plus/>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2018/11/23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med">
    <p:plus/>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2018/11/23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med">
    <p:plus/>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277813"/>
            <a:ext cx="8229600" cy="585311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a:xfrm>
            <a:off x="457200" y="6278563"/>
            <a:ext cx="2133600" cy="457200"/>
          </a:xfrm>
        </p:spPr>
        <p:txBody>
          <a:bodyPr/>
          <a:lstStyle>
            <a:lvl1pPr>
              <a:defRPr/>
            </a:lvl1pPr>
          </a:lstStyle>
          <a:p>
            <a:endParaRPr lang="en-US" altLang="zh-CN"/>
          </a:p>
        </p:txBody>
      </p:sp>
      <p:sp>
        <p:nvSpPr>
          <p:cNvPr id="4" name="页脚占位符 3"/>
          <p:cNvSpPr>
            <a:spLocks noGrp="1"/>
          </p:cNvSpPr>
          <p:nvPr>
            <p:ph type="ftr" sz="quarter" idx="11"/>
          </p:nvPr>
        </p:nvSpPr>
        <p:spPr>
          <a:xfrm>
            <a:off x="3124200" y="6278563"/>
            <a:ext cx="2895600" cy="457200"/>
          </a:xfrm>
        </p:spPr>
        <p:txBody>
          <a:bodyPr/>
          <a:lstStyle>
            <a:lvl1pPr>
              <a:defRPr/>
            </a:lvl1pPr>
          </a:lstStyle>
          <a:p>
            <a:endParaRPr lang="en-US" altLang="zh-CN"/>
          </a:p>
        </p:txBody>
      </p:sp>
      <p:sp>
        <p:nvSpPr>
          <p:cNvPr id="5" name="灯片编号占位符 4"/>
          <p:cNvSpPr>
            <a:spLocks noGrp="1"/>
          </p:cNvSpPr>
          <p:nvPr>
            <p:ph type="sldNum" sz="quarter" idx="12"/>
          </p:nvPr>
        </p:nvSpPr>
        <p:spPr>
          <a:xfrm>
            <a:off x="6553200" y="6278563"/>
            <a:ext cx="2133600" cy="457200"/>
          </a:xfrm>
        </p:spPr>
        <p:txBody>
          <a:bodyPr/>
          <a:lstStyle>
            <a:lvl1pPr>
              <a:defRPr/>
            </a:lvl1pPr>
          </a:lstStyle>
          <a:p>
            <a:fld id="{A63D71DC-E167-41DD-A985-1E200959BAA9}" type="slidenum">
              <a:rPr lang="zh-CN" altLang="en-US"/>
              <a:pPr/>
              <a:t>‹#›</a:t>
            </a:fld>
            <a:endParaRPr lang="en-US" altLang="zh-CN"/>
          </a:p>
        </p:txBody>
      </p:sp>
    </p:spTree>
  </p:cSld>
  <p:clrMapOvr>
    <a:masterClrMapping/>
  </p:clrMapOvr>
  <p:transition spd="med">
    <p:plus/>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2018/11/23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med">
    <p:plus/>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2018/11/23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med">
    <p:plus/>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2018/11/23 Friday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med">
    <p:plus/>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2018/11/23 Friday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med">
    <p:plus/>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2018/11/23 Friday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med">
    <p:plus/>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2018/11/23 Friday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med">
    <p:plus/>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2018/11/23 Friday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med">
    <p:plus/>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2018/11/23 Friday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spd="med">
    <p:plus/>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00FF00"/>
            </a:gs>
            <a:gs pos="50000">
              <a:schemeClr val="bg1"/>
            </a:gs>
            <a:gs pos="100000">
              <a:srgbClr val="00FF00"/>
            </a:gs>
          </a:gsLst>
          <a:lin ang="5400000" scaled="1"/>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2018/11/23 Friday</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plus/>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gif"/><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1.gif"/></Relationships>
</file>

<file path=ppt/slides/_rels/slide1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gif"/><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gif"/><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71604" y="1571612"/>
            <a:ext cx="6429420" cy="646331"/>
          </a:xfrm>
          <a:prstGeom prst="rect">
            <a:avLst/>
          </a:prstGeom>
          <a:noFill/>
        </p:spPr>
        <p:txBody>
          <a:bodyPr wrap="square" rtlCol="0">
            <a:spAutoFit/>
          </a:bodyPr>
          <a:lstStyle/>
          <a:p>
            <a:r>
              <a:rPr lang="zh-CN" altLang="en-US" sz="3600" b="1" dirty="0" smtClean="0"/>
              <a:t>茂密的丛林中，住着许多动物。</a:t>
            </a:r>
            <a:endParaRPr lang="zh-CN" altLang="en-US" sz="3600" b="1" dirty="0"/>
          </a:p>
        </p:txBody>
      </p:sp>
      <p:pic>
        <p:nvPicPr>
          <p:cNvPr id="4" name="Picture 2" descr="C:\Users\Administrator\Desktop\课件所用图片\猫.gif"/>
          <p:cNvPicPr>
            <a:picLocks noChangeAspect="1" noChangeArrowheads="1"/>
          </p:cNvPicPr>
          <p:nvPr/>
        </p:nvPicPr>
        <p:blipFill>
          <a:blip r:embed="rId2"/>
          <a:srcRect/>
          <a:stretch>
            <a:fillRect/>
          </a:stretch>
        </p:blipFill>
        <p:spPr bwMode="auto">
          <a:xfrm>
            <a:off x="0" y="0"/>
            <a:ext cx="1357322" cy="1428760"/>
          </a:xfrm>
          <a:prstGeom prst="rect">
            <a:avLst/>
          </a:prstGeom>
          <a:noFill/>
        </p:spPr>
      </p:pic>
      <p:grpSp>
        <p:nvGrpSpPr>
          <p:cNvPr id="13" name="组合 12"/>
          <p:cNvGrpSpPr/>
          <p:nvPr/>
        </p:nvGrpSpPr>
        <p:grpSpPr>
          <a:xfrm>
            <a:off x="0" y="2214554"/>
            <a:ext cx="9144000" cy="3157537"/>
            <a:chOff x="0" y="2214554"/>
            <a:chExt cx="9144000" cy="3157537"/>
          </a:xfrm>
        </p:grpSpPr>
        <p:pic>
          <p:nvPicPr>
            <p:cNvPr id="7" name="Picture 32" descr="F:\新建文件夹\课文插图\28《狮子和鹿》课文插图.jpg"/>
            <p:cNvPicPr>
              <a:picLocks noChangeAspect="1" noChangeArrowheads="1"/>
            </p:cNvPicPr>
            <p:nvPr/>
          </p:nvPicPr>
          <p:blipFill>
            <a:blip r:embed="rId3">
              <a:clrChange>
                <a:clrFrom>
                  <a:srgbClr val="FDFDFD"/>
                </a:clrFrom>
                <a:clrTo>
                  <a:srgbClr val="FDFDFD">
                    <a:alpha val="0"/>
                  </a:srgbClr>
                </a:clrTo>
              </a:clrChange>
            </a:blip>
            <a:srcRect/>
            <a:stretch>
              <a:fillRect/>
            </a:stretch>
          </p:blipFill>
          <p:spPr bwMode="auto">
            <a:xfrm>
              <a:off x="0" y="2214554"/>
              <a:ext cx="9144000" cy="3157537"/>
            </a:xfrm>
            <a:prstGeom prst="rect">
              <a:avLst/>
            </a:prstGeom>
            <a:noFill/>
          </p:spPr>
        </p:pic>
        <p:pic>
          <p:nvPicPr>
            <p:cNvPr id="8" name="Picture 34" descr="C:\Documents and Settings\zyan\桌面\未标题-1.jpg"/>
            <p:cNvPicPr>
              <a:picLocks noChangeAspect="1" noChangeArrowheads="1"/>
            </p:cNvPicPr>
            <p:nvPr/>
          </p:nvPicPr>
          <p:blipFill>
            <a:blip r:embed="rId4">
              <a:clrChange>
                <a:clrFrom>
                  <a:srgbClr val="0A0095"/>
                </a:clrFrom>
                <a:clrTo>
                  <a:srgbClr val="0A0095">
                    <a:alpha val="0"/>
                  </a:srgbClr>
                </a:clrTo>
              </a:clrChange>
            </a:blip>
            <a:srcRect/>
            <a:stretch>
              <a:fillRect/>
            </a:stretch>
          </p:blipFill>
          <p:spPr bwMode="auto">
            <a:xfrm>
              <a:off x="714348" y="2428868"/>
              <a:ext cx="1795463" cy="2794000"/>
            </a:xfrm>
            <a:prstGeom prst="rect">
              <a:avLst/>
            </a:prstGeom>
            <a:noFill/>
          </p:spPr>
        </p:pic>
      </p:grpSp>
      <p:sp>
        <p:nvSpPr>
          <p:cNvPr id="9" name="矩形 8"/>
          <p:cNvSpPr/>
          <p:nvPr/>
        </p:nvSpPr>
        <p:spPr>
          <a:xfrm>
            <a:off x="1071538" y="5429264"/>
            <a:ext cx="1576072" cy="923330"/>
          </a:xfrm>
          <a:prstGeom prst="rect">
            <a:avLst/>
          </a:prstGeom>
          <a:noFill/>
        </p:spPr>
        <p:txBody>
          <a:bodyPr wrap="none" lIns="91440" tIns="45720" rIns="91440" bIns="45720">
            <a:spAutoFit/>
          </a:bodyPr>
          <a:lstStyle/>
          <a:p>
            <a:pPr algn="ctr"/>
            <a:r>
              <a:rPr lang="zh-CN" altLang="en-US" sz="5400" b="1" cap="all" spc="0" dirty="0" smtClean="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rPr>
              <a:t>狮子</a:t>
            </a:r>
            <a:endParaRPr lang="zh-CN" altLang="en-US" sz="5400" b="1" cap="all" spc="0" dirty="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endParaRPr>
          </a:p>
        </p:txBody>
      </p:sp>
      <p:sp>
        <p:nvSpPr>
          <p:cNvPr id="12" name="矩形 11"/>
          <p:cNvSpPr/>
          <p:nvPr/>
        </p:nvSpPr>
        <p:spPr>
          <a:xfrm>
            <a:off x="5429256" y="5429264"/>
            <a:ext cx="880369" cy="923330"/>
          </a:xfrm>
          <a:prstGeom prst="rect">
            <a:avLst/>
          </a:prstGeom>
          <a:noFill/>
        </p:spPr>
        <p:txBody>
          <a:bodyPr wrap="none" lIns="91440" tIns="45720" rIns="91440" bIns="45720">
            <a:spAutoFit/>
          </a:bodyPr>
          <a:lstStyle/>
          <a:p>
            <a:pPr algn="ctr"/>
            <a:r>
              <a:rPr lang="zh-CN" altLang="en-US" sz="5400" b="1" cap="all" spc="0" dirty="0" smtClean="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rPr>
              <a:t>鹿</a:t>
            </a:r>
            <a:endParaRPr lang="zh-CN" altLang="en-US" sz="5400" b="1" cap="all" spc="0" dirty="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endParaRPr>
          </a:p>
        </p:txBody>
      </p:sp>
      <p:sp>
        <p:nvSpPr>
          <p:cNvPr id="10" name="矩形 9"/>
          <p:cNvSpPr/>
          <p:nvPr/>
        </p:nvSpPr>
        <p:spPr>
          <a:xfrm>
            <a:off x="3786182" y="500042"/>
            <a:ext cx="3139001" cy="707886"/>
          </a:xfrm>
          <a:prstGeom prst="rect">
            <a:avLst/>
          </a:prstGeom>
        </p:spPr>
        <p:txBody>
          <a:bodyPr wrap="none">
            <a:spAutoFit/>
          </a:bodyPr>
          <a:lstStyle/>
          <a:p>
            <a:r>
              <a:rPr lang="en-US" altLang="zh-CN" sz="4000" b="1" dirty="0" smtClean="0"/>
              <a:t>7.</a:t>
            </a:r>
            <a:r>
              <a:rPr lang="zh-CN" altLang="en-US" sz="4000" b="1" dirty="0" smtClean="0"/>
              <a:t>美丽</a:t>
            </a:r>
            <a:r>
              <a:rPr lang="zh-CN" altLang="en-US" sz="4000" b="1" dirty="0" smtClean="0"/>
              <a:t>的鹿角</a:t>
            </a:r>
            <a:endParaRPr lang="zh-CN" altLang="en-US" sz="4000" b="1" dirty="0"/>
          </a:p>
        </p:txBody>
      </p:sp>
    </p:spTree>
  </p:cSld>
  <p:clrMapOvr>
    <a:masterClrMapping/>
  </p:clrMapOvr>
  <p:transition spd="med">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strVal val="#ppt_w*0.05"/>
                                          </p:val>
                                        </p:tav>
                                        <p:tav tm="100000">
                                          <p:val>
                                            <p:strVal val="#ppt_w"/>
                                          </p:val>
                                        </p:tav>
                                      </p:tavLst>
                                    </p:anim>
                                    <p:anim calcmode="lin" valueType="num">
                                      <p:cBhvr>
                                        <p:cTn id="8" dur="500" fill="hold"/>
                                        <p:tgtEl>
                                          <p:spTgt spid="13"/>
                                        </p:tgtEl>
                                        <p:attrNameLst>
                                          <p:attrName>ppt_h</p:attrName>
                                        </p:attrNameLst>
                                      </p:cBhvr>
                                      <p:tavLst>
                                        <p:tav tm="0">
                                          <p:val>
                                            <p:strVal val="#ppt_h"/>
                                          </p:val>
                                        </p:tav>
                                        <p:tav tm="100000">
                                          <p:val>
                                            <p:strVal val="#ppt_h"/>
                                          </p:val>
                                        </p:tav>
                                      </p:tavLst>
                                    </p:anim>
                                    <p:anim calcmode="lin" valueType="num">
                                      <p:cBhvr>
                                        <p:cTn id="9" dur="500" fill="hold"/>
                                        <p:tgtEl>
                                          <p:spTgt spid="13"/>
                                        </p:tgtEl>
                                        <p:attrNameLst>
                                          <p:attrName>ppt_x</p:attrName>
                                        </p:attrNameLst>
                                      </p:cBhvr>
                                      <p:tavLst>
                                        <p:tav tm="0">
                                          <p:val>
                                            <p:strVal val="#ppt_x-.2"/>
                                          </p:val>
                                        </p:tav>
                                        <p:tav tm="100000">
                                          <p:val>
                                            <p:strVal val="#ppt_x"/>
                                          </p:val>
                                        </p:tav>
                                      </p:tavLst>
                                    </p:anim>
                                    <p:anim calcmode="lin" valueType="num">
                                      <p:cBhvr>
                                        <p:cTn id="10" dur="500" fill="hold"/>
                                        <p:tgtEl>
                                          <p:spTgt spid="13"/>
                                        </p:tgtEl>
                                        <p:attrNameLst>
                                          <p:attrName>ppt_y</p:attrName>
                                        </p:attrNameLst>
                                      </p:cBhvr>
                                      <p:tavLst>
                                        <p:tav tm="0">
                                          <p:val>
                                            <p:strVal val="#ppt_y"/>
                                          </p:val>
                                        </p:tav>
                                        <p:tav tm="100000">
                                          <p:val>
                                            <p:strVal val="#ppt_y"/>
                                          </p:val>
                                        </p:tav>
                                      </p:tavLst>
                                    </p:anim>
                                    <p:animEffect transition="in" filter="fade">
                                      <p:cBhvr>
                                        <p:cTn id="11" dur="500"/>
                                        <p:tgtEl>
                                          <p:spTgt spid="13"/>
                                        </p:tgtEl>
                                      </p:cBhvr>
                                    </p:animEffect>
                                  </p:childTnLst>
                                </p:cTn>
                              </p:par>
                            </p:childTnLst>
                          </p:cTn>
                        </p:par>
                      </p:childTnLst>
                    </p:cTn>
                  </p:par>
                  <p:par>
                    <p:cTn id="12" fill="hold">
                      <p:stCondLst>
                        <p:cond delay="indefinite"/>
                      </p:stCondLst>
                      <p:childTnLst>
                        <p:par>
                          <p:cTn id="13" fill="hold">
                            <p:stCondLst>
                              <p:cond delay="0"/>
                            </p:stCondLst>
                            <p:childTnLst>
                              <p:par>
                                <p:cTn id="14" presetID="29" presetClass="entr" presetSubtype="0" fill="hold" nodeType="clickEffect">
                                  <p:stCondLst>
                                    <p:cond delay="0"/>
                                  </p:stCondLst>
                                  <p:childTnLst>
                                    <p:set>
                                      <p:cBhvr>
                                        <p:cTn id="15" dur="1" fill="hold">
                                          <p:stCondLst>
                                            <p:cond delay="0"/>
                                          </p:stCondLst>
                                        </p:cTn>
                                        <p:tgtEl>
                                          <p:spTgt spid="9">
                                            <p:txEl>
                                              <p:pRg st="0" end="0"/>
                                            </p:txEl>
                                          </p:spTgt>
                                        </p:tgtEl>
                                        <p:attrNameLst>
                                          <p:attrName>style.visibility</p:attrName>
                                        </p:attrNameLst>
                                      </p:cBhvr>
                                      <p:to>
                                        <p:strVal val="visible"/>
                                      </p:to>
                                    </p:set>
                                    <p:anim calcmode="lin" valueType="num">
                                      <p:cBhvr>
                                        <p:cTn id="16" dur="1000" fill="hold"/>
                                        <p:tgtEl>
                                          <p:spTgt spid="9">
                                            <p:txEl>
                                              <p:pRg st="0" end="0"/>
                                            </p:txEl>
                                          </p:spTgt>
                                        </p:tgtEl>
                                        <p:attrNameLst>
                                          <p:attrName>ppt_x</p:attrName>
                                        </p:attrNameLst>
                                      </p:cBhvr>
                                      <p:tavLst>
                                        <p:tav tm="0">
                                          <p:val>
                                            <p:strVal val="#ppt_x-.2"/>
                                          </p:val>
                                        </p:tav>
                                        <p:tav tm="100000">
                                          <p:val>
                                            <p:strVal val="#ppt_x"/>
                                          </p:val>
                                        </p:tav>
                                      </p:tavLst>
                                    </p:anim>
                                    <p:anim calcmode="lin" valueType="num">
                                      <p:cBhvr>
                                        <p:cTn id="17" dur="1000" fill="hold"/>
                                        <p:tgtEl>
                                          <p:spTgt spid="9">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8" dur="1000"/>
                                        <p:tgtEl>
                                          <p:spTgt spid="9">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9" presetClass="entr" presetSubtype="0" fill="hold" nodeType="clickEffect">
                                  <p:stCondLst>
                                    <p:cond delay="0"/>
                                  </p:stCondLst>
                                  <p:childTnLst>
                                    <p:set>
                                      <p:cBhvr>
                                        <p:cTn id="22" dur="1" fill="hold">
                                          <p:stCondLst>
                                            <p:cond delay="0"/>
                                          </p:stCondLst>
                                        </p:cTn>
                                        <p:tgtEl>
                                          <p:spTgt spid="12">
                                            <p:txEl>
                                              <p:pRg st="0" end="0"/>
                                            </p:txEl>
                                          </p:spTgt>
                                        </p:tgtEl>
                                        <p:attrNameLst>
                                          <p:attrName>style.visibility</p:attrName>
                                        </p:attrNameLst>
                                      </p:cBhvr>
                                      <p:to>
                                        <p:strVal val="visible"/>
                                      </p:to>
                                    </p:set>
                                    <p:anim calcmode="lin" valueType="num">
                                      <p:cBhvr>
                                        <p:cTn id="23" dur="1000" fill="hold"/>
                                        <p:tgtEl>
                                          <p:spTgt spid="12">
                                            <p:txEl>
                                              <p:pRg st="0" end="0"/>
                                            </p:txEl>
                                          </p:spTgt>
                                        </p:tgtEl>
                                        <p:attrNameLst>
                                          <p:attrName>ppt_x</p:attrName>
                                        </p:attrNameLst>
                                      </p:cBhvr>
                                      <p:tavLst>
                                        <p:tav tm="0">
                                          <p:val>
                                            <p:strVal val="#ppt_x-.2"/>
                                          </p:val>
                                        </p:tav>
                                        <p:tav tm="100000">
                                          <p:val>
                                            <p:strVal val="#ppt_x"/>
                                          </p:val>
                                        </p:tav>
                                      </p:tavLst>
                                    </p:anim>
                                    <p:anim calcmode="lin" valueType="num">
                                      <p:cBhvr>
                                        <p:cTn id="24" dur="1000" fill="hold"/>
                                        <p:tgtEl>
                                          <p:spTgt spid="12">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25" dur="10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6"/>
          <p:cNvSpPr txBox="1">
            <a:spLocks noChangeArrowheads="1"/>
          </p:cNvSpPr>
          <p:nvPr/>
        </p:nvSpPr>
        <p:spPr bwMode="auto">
          <a:xfrm>
            <a:off x="714348" y="1428736"/>
            <a:ext cx="8001056" cy="2015936"/>
          </a:xfrm>
          <a:prstGeom prst="rect">
            <a:avLst/>
          </a:prstGeom>
          <a:noFill/>
          <a:ln w="9525">
            <a:noFill/>
            <a:miter lim="800000"/>
          </a:ln>
        </p:spPr>
        <p:txBody>
          <a:bodyPr wrap="square">
            <a:spAutoFit/>
          </a:bodyPr>
          <a:lstStyle/>
          <a:p>
            <a:pPr>
              <a:lnSpc>
                <a:spcPts val="5000"/>
              </a:lnSpc>
              <a:spcBef>
                <a:spcPct val="50000"/>
              </a:spcBef>
            </a:pPr>
            <a:r>
              <a:rPr kumimoji="1" lang="en-US" altLang="zh-CN" sz="7200" b="1" dirty="0">
                <a:solidFill>
                  <a:srgbClr val="FF0000"/>
                </a:solidFill>
              </a:rPr>
              <a:t>     </a:t>
            </a:r>
            <a:r>
              <a:rPr kumimoji="1" lang="zh-CN" altLang="en-US" sz="3600" b="1" dirty="0" smtClean="0">
                <a:solidFill>
                  <a:srgbClr val="FF0000"/>
                </a:solidFill>
              </a:rPr>
              <a:t>鹿</a:t>
            </a:r>
            <a:r>
              <a:rPr kumimoji="1" lang="zh-CN" altLang="en-US" sz="3600" b="1" dirty="0">
                <a:solidFill>
                  <a:srgbClr val="FF0000"/>
                </a:solidFill>
              </a:rPr>
              <a:t>不敢犹豫，撒开长腿就跑。有力的长腿在灌木从中蹦来跳去，不一会儿，就把凶猛的狮子远远地甩在了后面。</a:t>
            </a:r>
          </a:p>
        </p:txBody>
      </p:sp>
      <p:sp>
        <p:nvSpPr>
          <p:cNvPr id="3" name="Text Box 10"/>
          <p:cNvSpPr txBox="1">
            <a:spLocks noChangeArrowheads="1"/>
          </p:cNvSpPr>
          <p:nvPr/>
        </p:nvSpPr>
        <p:spPr bwMode="auto">
          <a:xfrm>
            <a:off x="928662" y="3500438"/>
            <a:ext cx="7348566" cy="1200329"/>
          </a:xfrm>
          <a:prstGeom prst="rect">
            <a:avLst/>
          </a:prstGeom>
          <a:noFill/>
          <a:ln w="9525">
            <a:noFill/>
            <a:miter lim="800000"/>
          </a:ln>
        </p:spPr>
        <p:txBody>
          <a:bodyPr wrap="square">
            <a:spAutoFit/>
          </a:bodyPr>
          <a:lstStyle/>
          <a:p>
            <a:r>
              <a:rPr lang="zh-CN" altLang="en-US" sz="3600" b="1" dirty="0" smtClean="0"/>
              <a:t>         </a:t>
            </a:r>
            <a:r>
              <a:rPr lang="zh-CN" altLang="en-US" sz="3600" b="1" dirty="0" smtClean="0">
                <a:solidFill>
                  <a:srgbClr val="0000CC"/>
                </a:solidFill>
              </a:rPr>
              <a:t>鹿</a:t>
            </a:r>
            <a:r>
              <a:rPr lang="zh-CN" altLang="en-US" sz="3600" b="1" dirty="0">
                <a:solidFill>
                  <a:srgbClr val="0000CC"/>
                </a:solidFill>
              </a:rPr>
              <a:t>为什么能</a:t>
            </a:r>
            <a:r>
              <a:rPr kumimoji="1" lang="zh-CN" altLang="en-US" sz="3600" b="1" dirty="0">
                <a:solidFill>
                  <a:srgbClr val="0000CC"/>
                </a:solidFill>
              </a:rPr>
              <a:t>把凶猛的</a:t>
            </a:r>
            <a:r>
              <a:rPr kumimoji="1" lang="zh-CN" altLang="en-US" sz="3600" b="1" dirty="0" smtClean="0">
                <a:solidFill>
                  <a:srgbClr val="0000CC"/>
                </a:solidFill>
              </a:rPr>
              <a:t>狮子远远</a:t>
            </a:r>
            <a:r>
              <a:rPr kumimoji="1" lang="zh-CN" altLang="en-US" sz="3600" b="1" dirty="0">
                <a:solidFill>
                  <a:srgbClr val="0000CC"/>
                </a:solidFill>
              </a:rPr>
              <a:t>地甩在了后面？</a:t>
            </a:r>
          </a:p>
        </p:txBody>
      </p:sp>
      <p:grpSp>
        <p:nvGrpSpPr>
          <p:cNvPr id="4" name="组合 3"/>
          <p:cNvGrpSpPr/>
          <p:nvPr/>
        </p:nvGrpSpPr>
        <p:grpSpPr>
          <a:xfrm>
            <a:off x="0" y="0"/>
            <a:ext cx="3286116" cy="1428760"/>
            <a:chOff x="0" y="0"/>
            <a:chExt cx="3286116" cy="1428760"/>
          </a:xfrm>
        </p:grpSpPr>
        <p:pic>
          <p:nvPicPr>
            <p:cNvPr id="5" name="Picture 2" descr="C:\Users\Administrator\Desktop\课件所用图片\猫.gif"/>
            <p:cNvPicPr>
              <a:picLocks noChangeAspect="1" noChangeArrowheads="1"/>
            </p:cNvPicPr>
            <p:nvPr/>
          </p:nvPicPr>
          <p:blipFill>
            <a:blip r:embed="rId2"/>
            <a:srcRect/>
            <a:stretch>
              <a:fillRect/>
            </a:stretch>
          </p:blipFill>
          <p:spPr bwMode="auto">
            <a:xfrm>
              <a:off x="0" y="0"/>
              <a:ext cx="1357322" cy="1428760"/>
            </a:xfrm>
            <a:prstGeom prst="rect">
              <a:avLst/>
            </a:prstGeom>
            <a:noFill/>
          </p:spPr>
        </p:pic>
        <p:sp>
          <p:nvSpPr>
            <p:cNvPr id="6" name="椭圆 5"/>
            <p:cNvSpPr/>
            <p:nvPr/>
          </p:nvSpPr>
          <p:spPr>
            <a:xfrm>
              <a:off x="1214414" y="428604"/>
              <a:ext cx="2071702" cy="785818"/>
            </a:xfrm>
            <a:prstGeom prst="ellipse">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solidFill>
                    <a:srgbClr val="FF0000"/>
                  </a:solidFill>
                  <a:latin typeface="楷体_GB2312" pitchFamily="49" charset="-122"/>
                  <a:ea typeface="楷体_GB2312" pitchFamily="49" charset="-122"/>
                </a:rPr>
                <a:t>研读</a:t>
              </a:r>
              <a:endParaRPr lang="zh-CN" altLang="en-US" sz="3200" b="1" dirty="0">
                <a:solidFill>
                  <a:srgbClr val="FF0000"/>
                </a:solidFill>
                <a:latin typeface="楷体_GB2312" pitchFamily="49" charset="-122"/>
                <a:ea typeface="楷体_GB2312" pitchFamily="49" charset="-122"/>
              </a:endParaRPr>
            </a:p>
          </p:txBody>
        </p:sp>
      </p:grpSp>
      <p:sp>
        <p:nvSpPr>
          <p:cNvPr id="7" name="云形标注 6"/>
          <p:cNvSpPr/>
          <p:nvPr/>
        </p:nvSpPr>
        <p:spPr>
          <a:xfrm>
            <a:off x="1643042" y="4643446"/>
            <a:ext cx="6357982" cy="1785950"/>
          </a:xfrm>
          <a:prstGeom prst="cloudCallout">
            <a:avLst>
              <a:gd name="adj1" fmla="val 7467"/>
              <a:gd name="adj2" fmla="val -58893"/>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solidFill>
                  <a:schemeClr val="tx1"/>
                </a:solidFill>
                <a:latin typeface="楷体_GB2312" pitchFamily="49" charset="-122"/>
                <a:ea typeface="楷体_GB2312" pitchFamily="49" charset="-122"/>
              </a:rPr>
              <a:t>因为鹿的腿很长，很有力，这样就能跑得很快。</a:t>
            </a:r>
            <a:endParaRPr lang="zh-CN" altLang="en-US" sz="3200" b="1" dirty="0">
              <a:solidFill>
                <a:schemeClr val="tx1"/>
              </a:solidFill>
              <a:latin typeface="楷体_GB2312" pitchFamily="49" charset="-122"/>
              <a:ea typeface="楷体_GB2312" pitchFamily="49" charset="-122"/>
            </a:endParaRPr>
          </a:p>
        </p:txBody>
      </p:sp>
    </p:spTree>
  </p:cSld>
  <p:clrMapOvr>
    <a:masterClrMapping/>
  </p:clrMapOvr>
  <p:transition spd="med">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42976" y="1285860"/>
            <a:ext cx="6858048" cy="1200329"/>
          </a:xfrm>
          <a:prstGeom prst="rect">
            <a:avLst/>
          </a:prstGeom>
        </p:spPr>
        <p:txBody>
          <a:bodyPr wrap="square">
            <a:spAutoFit/>
          </a:bodyPr>
          <a:lstStyle/>
          <a:p>
            <a:r>
              <a:rPr kumimoji="1" lang="zh-CN" altLang="en-US" sz="3600" b="1" dirty="0" smtClean="0">
                <a:solidFill>
                  <a:srgbClr val="0000CC"/>
                </a:solidFill>
              </a:rPr>
              <a:t>         就在狮子灰心丧气不想再追的时候，鹿的角却被树枝挂住了。</a:t>
            </a:r>
            <a:endParaRPr lang="zh-CN" altLang="en-US" sz="3600" dirty="0">
              <a:solidFill>
                <a:srgbClr val="0000CC"/>
              </a:solidFill>
            </a:endParaRPr>
          </a:p>
        </p:txBody>
      </p:sp>
      <p:sp>
        <p:nvSpPr>
          <p:cNvPr id="3" name="Text Box 6"/>
          <p:cNvSpPr txBox="1">
            <a:spLocks noChangeArrowheads="1"/>
          </p:cNvSpPr>
          <p:nvPr/>
        </p:nvSpPr>
        <p:spPr bwMode="auto">
          <a:xfrm>
            <a:off x="1142976" y="2643182"/>
            <a:ext cx="6858048" cy="1200329"/>
          </a:xfrm>
          <a:prstGeom prst="rect">
            <a:avLst/>
          </a:prstGeom>
          <a:noFill/>
          <a:ln w="9525">
            <a:noFill/>
            <a:miter lim="800000"/>
          </a:ln>
        </p:spPr>
        <p:txBody>
          <a:bodyPr wrap="square">
            <a:spAutoFit/>
          </a:bodyPr>
          <a:lstStyle/>
          <a:p>
            <a:r>
              <a:rPr lang="zh-CN" altLang="en-US" sz="3600" b="1" dirty="0" smtClean="0">
                <a:solidFill>
                  <a:srgbClr val="FF0000"/>
                </a:solidFill>
              </a:rPr>
              <a:t>        是</a:t>
            </a:r>
            <a:r>
              <a:rPr lang="zh-CN" altLang="en-US" sz="3600" b="1" dirty="0">
                <a:solidFill>
                  <a:srgbClr val="FF0000"/>
                </a:solidFill>
              </a:rPr>
              <a:t>什么改变了形势</a:t>
            </a:r>
            <a:r>
              <a:rPr lang="zh-CN" altLang="en-US" sz="3600" b="1" dirty="0" smtClean="0">
                <a:solidFill>
                  <a:srgbClr val="FF0000"/>
                </a:solidFill>
              </a:rPr>
              <a:t>，使</a:t>
            </a:r>
            <a:r>
              <a:rPr lang="zh-CN" altLang="en-US" sz="3600" b="1" dirty="0">
                <a:solidFill>
                  <a:srgbClr val="FF0000"/>
                </a:solidFill>
              </a:rPr>
              <a:t>鹿再次面临险境？</a:t>
            </a:r>
          </a:p>
        </p:txBody>
      </p:sp>
      <p:sp>
        <p:nvSpPr>
          <p:cNvPr id="4" name="云形标注 3"/>
          <p:cNvSpPr/>
          <p:nvPr/>
        </p:nvSpPr>
        <p:spPr>
          <a:xfrm>
            <a:off x="1428728" y="4071942"/>
            <a:ext cx="6357982" cy="1785950"/>
          </a:xfrm>
          <a:prstGeom prst="cloudCallout">
            <a:avLst>
              <a:gd name="adj1" fmla="val 7467"/>
              <a:gd name="adj2" fmla="val -58893"/>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solidFill>
                  <a:srgbClr val="0000CC"/>
                </a:solidFill>
                <a:latin typeface="楷体_GB2312" pitchFamily="49" charset="-122"/>
                <a:ea typeface="楷体_GB2312" pitchFamily="49" charset="-122"/>
              </a:rPr>
              <a:t>是因为美丽的鹿角给它带来了麻烦。</a:t>
            </a:r>
            <a:endParaRPr lang="zh-CN" altLang="en-US" sz="3200" b="1" dirty="0">
              <a:solidFill>
                <a:srgbClr val="0000CC"/>
              </a:solidFill>
              <a:latin typeface="楷体_GB2312" pitchFamily="49" charset="-122"/>
              <a:ea typeface="楷体_GB2312" pitchFamily="49" charset="-122"/>
            </a:endParaRPr>
          </a:p>
        </p:txBody>
      </p:sp>
      <p:grpSp>
        <p:nvGrpSpPr>
          <p:cNvPr id="5" name="组合 4"/>
          <p:cNvGrpSpPr/>
          <p:nvPr/>
        </p:nvGrpSpPr>
        <p:grpSpPr>
          <a:xfrm>
            <a:off x="0" y="0"/>
            <a:ext cx="3286116" cy="1428760"/>
            <a:chOff x="0" y="0"/>
            <a:chExt cx="3286116" cy="1428760"/>
          </a:xfrm>
        </p:grpSpPr>
        <p:pic>
          <p:nvPicPr>
            <p:cNvPr id="6" name="Picture 2" descr="C:\Users\Administrator\Desktop\课件所用图片\猫.gif"/>
            <p:cNvPicPr>
              <a:picLocks noChangeAspect="1" noChangeArrowheads="1"/>
            </p:cNvPicPr>
            <p:nvPr/>
          </p:nvPicPr>
          <p:blipFill>
            <a:blip r:embed="rId2"/>
            <a:srcRect/>
            <a:stretch>
              <a:fillRect/>
            </a:stretch>
          </p:blipFill>
          <p:spPr bwMode="auto">
            <a:xfrm>
              <a:off x="0" y="0"/>
              <a:ext cx="1357322" cy="1428760"/>
            </a:xfrm>
            <a:prstGeom prst="rect">
              <a:avLst/>
            </a:prstGeom>
            <a:noFill/>
          </p:spPr>
        </p:pic>
        <p:sp>
          <p:nvSpPr>
            <p:cNvPr id="7" name="椭圆 6"/>
            <p:cNvSpPr/>
            <p:nvPr/>
          </p:nvSpPr>
          <p:spPr>
            <a:xfrm>
              <a:off x="1214414" y="428604"/>
              <a:ext cx="2071702" cy="785818"/>
            </a:xfrm>
            <a:prstGeom prst="ellipse">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solidFill>
                    <a:srgbClr val="FF0000"/>
                  </a:solidFill>
                  <a:latin typeface="楷体_GB2312" pitchFamily="49" charset="-122"/>
                  <a:ea typeface="楷体_GB2312" pitchFamily="49" charset="-122"/>
                </a:rPr>
                <a:t>研读</a:t>
              </a:r>
              <a:endParaRPr lang="zh-CN" altLang="en-US" sz="3200" b="1" dirty="0">
                <a:solidFill>
                  <a:srgbClr val="FF0000"/>
                </a:solidFill>
                <a:latin typeface="楷体_GB2312" pitchFamily="49" charset="-122"/>
                <a:ea typeface="楷体_GB2312" pitchFamily="49" charset="-122"/>
              </a:endParaRPr>
            </a:p>
          </p:txBody>
        </p:sp>
      </p:grpSp>
    </p:spTree>
  </p:cSld>
  <p:clrMapOvr>
    <a:masterClrMapping/>
  </p:clrMapOvr>
  <p:transition spd="med">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linds(horizontal)">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3"/>
          <p:cNvSpPr>
            <a:spLocks noGrp="1" noChangeArrowheads="1"/>
          </p:cNvSpPr>
          <p:nvPr>
            <p:ph type="body" idx="1"/>
          </p:nvPr>
        </p:nvSpPr>
        <p:spPr>
          <a:xfrm>
            <a:off x="285720" y="1428736"/>
            <a:ext cx="7981976" cy="3276600"/>
          </a:xfrm>
        </p:spPr>
        <p:txBody>
          <a:bodyPr/>
          <a:lstStyle/>
          <a:p>
            <a:pPr eaLnBrk="1" hangingPunct="1">
              <a:lnSpc>
                <a:spcPts val="5000"/>
              </a:lnSpc>
              <a:spcBef>
                <a:spcPct val="50000"/>
              </a:spcBef>
              <a:buFontTx/>
              <a:buNone/>
            </a:pPr>
            <a:r>
              <a:rPr lang="en-US" altLang="zh-CN" sz="4800" b="1" dirty="0" smtClean="0">
                <a:solidFill>
                  <a:srgbClr val="FF0000"/>
                </a:solidFill>
              </a:rPr>
              <a:t>         </a:t>
            </a:r>
            <a:r>
              <a:rPr lang="zh-CN" altLang="en-US" sz="3600" b="1" dirty="0" smtClean="0">
                <a:solidFill>
                  <a:srgbClr val="0000CC"/>
                </a:solidFill>
              </a:rPr>
              <a:t>眼看就要追上了，鹿用尽全身力气，使劲一扯，才把两只角从树枝中挣脱出来，然后又拼命向前奔去。这次，狮子再也没有追上。</a:t>
            </a:r>
          </a:p>
          <a:p>
            <a:pPr eaLnBrk="1" hangingPunct="1">
              <a:spcBef>
                <a:spcPct val="50000"/>
              </a:spcBef>
              <a:buFontTx/>
              <a:buNone/>
            </a:pPr>
            <a:endParaRPr lang="zh-CN" altLang="en-US" sz="4800" b="1" dirty="0" smtClean="0">
              <a:solidFill>
                <a:srgbClr val="FF0000"/>
              </a:solidFill>
            </a:endParaRPr>
          </a:p>
          <a:p>
            <a:pPr eaLnBrk="1" hangingPunct="1"/>
            <a:endParaRPr lang="en-US" altLang="zh-CN" sz="4800" b="1" dirty="0" smtClean="0">
              <a:solidFill>
                <a:srgbClr val="FF0000"/>
              </a:solidFill>
            </a:endParaRPr>
          </a:p>
        </p:txBody>
      </p:sp>
      <p:grpSp>
        <p:nvGrpSpPr>
          <p:cNvPr id="4" name="组合 3"/>
          <p:cNvGrpSpPr/>
          <p:nvPr/>
        </p:nvGrpSpPr>
        <p:grpSpPr>
          <a:xfrm>
            <a:off x="0" y="0"/>
            <a:ext cx="3286116" cy="1428760"/>
            <a:chOff x="0" y="0"/>
            <a:chExt cx="3286116" cy="1428760"/>
          </a:xfrm>
        </p:grpSpPr>
        <p:pic>
          <p:nvPicPr>
            <p:cNvPr id="5" name="Picture 2" descr="C:\Users\Administrator\Desktop\课件所用图片\猫.gif"/>
            <p:cNvPicPr>
              <a:picLocks noChangeAspect="1" noChangeArrowheads="1"/>
            </p:cNvPicPr>
            <p:nvPr/>
          </p:nvPicPr>
          <p:blipFill>
            <a:blip r:embed="rId2"/>
            <a:srcRect/>
            <a:stretch>
              <a:fillRect/>
            </a:stretch>
          </p:blipFill>
          <p:spPr bwMode="auto">
            <a:xfrm>
              <a:off x="0" y="0"/>
              <a:ext cx="1357322" cy="1428760"/>
            </a:xfrm>
            <a:prstGeom prst="rect">
              <a:avLst/>
            </a:prstGeom>
            <a:noFill/>
          </p:spPr>
        </p:pic>
        <p:sp>
          <p:nvSpPr>
            <p:cNvPr id="6" name="椭圆 5"/>
            <p:cNvSpPr/>
            <p:nvPr/>
          </p:nvSpPr>
          <p:spPr>
            <a:xfrm>
              <a:off x="1214414" y="428604"/>
              <a:ext cx="2071702" cy="785818"/>
            </a:xfrm>
            <a:prstGeom prst="ellipse">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solidFill>
                    <a:srgbClr val="FF0000"/>
                  </a:solidFill>
                  <a:latin typeface="楷体_GB2312" pitchFamily="49" charset="-122"/>
                  <a:ea typeface="楷体_GB2312" pitchFamily="49" charset="-122"/>
                </a:rPr>
                <a:t>研读</a:t>
              </a:r>
              <a:endParaRPr lang="zh-CN" altLang="en-US" sz="3200" b="1" dirty="0">
                <a:solidFill>
                  <a:srgbClr val="FF0000"/>
                </a:solidFill>
                <a:latin typeface="楷体_GB2312" pitchFamily="49" charset="-122"/>
                <a:ea typeface="楷体_GB2312" pitchFamily="49" charset="-122"/>
              </a:endParaRPr>
            </a:p>
          </p:txBody>
        </p:sp>
      </p:grpSp>
      <p:sp>
        <p:nvSpPr>
          <p:cNvPr id="7" name="云形标注 6"/>
          <p:cNvSpPr/>
          <p:nvPr/>
        </p:nvSpPr>
        <p:spPr>
          <a:xfrm>
            <a:off x="1500166" y="4143380"/>
            <a:ext cx="6357982" cy="1785950"/>
          </a:xfrm>
          <a:prstGeom prst="cloudCallout">
            <a:avLst>
              <a:gd name="adj1" fmla="val 7467"/>
              <a:gd name="adj2" fmla="val -58893"/>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solidFill>
                  <a:schemeClr val="tx1"/>
                </a:solidFill>
                <a:latin typeface="楷体_GB2312" pitchFamily="49" charset="-122"/>
                <a:ea typeface="楷体_GB2312" pitchFamily="49" charset="-122"/>
              </a:rPr>
              <a:t>鹿又凭借有力的腿</a:t>
            </a:r>
            <a:endParaRPr lang="en-US" altLang="zh-CN" sz="3200" b="1" dirty="0" smtClean="0">
              <a:solidFill>
                <a:schemeClr val="tx1"/>
              </a:solidFill>
              <a:latin typeface="楷体_GB2312" pitchFamily="49" charset="-122"/>
              <a:ea typeface="楷体_GB2312" pitchFamily="49" charset="-122"/>
            </a:endParaRPr>
          </a:p>
          <a:p>
            <a:pPr algn="ctr"/>
            <a:r>
              <a:rPr lang="zh-CN" altLang="en-US" sz="3200" b="1" dirty="0" smtClean="0">
                <a:solidFill>
                  <a:schemeClr val="tx1"/>
                </a:solidFill>
                <a:latin typeface="楷体_GB2312" pitchFamily="49" charset="-122"/>
                <a:ea typeface="楷体_GB2312" pitchFamily="49" charset="-122"/>
              </a:rPr>
              <a:t>狮口脱险。</a:t>
            </a:r>
            <a:endParaRPr lang="zh-CN" altLang="en-US" sz="3200" b="1" dirty="0">
              <a:solidFill>
                <a:schemeClr val="tx1"/>
              </a:solidFill>
              <a:latin typeface="楷体_GB2312" pitchFamily="49" charset="-122"/>
              <a:ea typeface="楷体_GB2312" pitchFamily="49" charset="-122"/>
            </a:endParaRPr>
          </a:p>
        </p:txBody>
      </p:sp>
    </p:spTree>
  </p:cSld>
  <p:clrMapOvr>
    <a:masterClrMapping/>
  </p:clrMapOvr>
  <p:transition spd="med">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1" name="Picture 3" descr="b20050909155349_1399_K5sEP2"/>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4" name="Text Box 27"/>
          <p:cNvSpPr txBox="1">
            <a:spLocks noChangeArrowheads="1"/>
          </p:cNvSpPr>
          <p:nvPr/>
        </p:nvSpPr>
        <p:spPr bwMode="auto">
          <a:xfrm>
            <a:off x="1857356" y="3929066"/>
            <a:ext cx="6072230" cy="2123658"/>
          </a:xfrm>
          <a:prstGeom prst="rect">
            <a:avLst/>
          </a:prstGeom>
          <a:noFill/>
          <a:ln w="9525">
            <a:noFill/>
            <a:miter lim="800000"/>
          </a:ln>
          <a:effectLst/>
        </p:spPr>
        <p:txBody>
          <a:bodyPr wrap="square">
            <a:spAutoFit/>
          </a:bodyPr>
          <a:lstStyle/>
          <a:p>
            <a:pPr>
              <a:spcBef>
                <a:spcPct val="50000"/>
              </a:spcBef>
            </a:pPr>
            <a:r>
              <a:rPr lang="zh-CN" altLang="en-US" sz="4400" b="1" dirty="0" smtClean="0">
                <a:solidFill>
                  <a:srgbClr val="FF0000"/>
                </a:solidFill>
              </a:rPr>
              <a:t>        </a:t>
            </a:r>
            <a:r>
              <a:rPr lang="zh-CN" altLang="en-US" sz="4400" b="1" dirty="0" smtClean="0">
                <a:solidFill>
                  <a:srgbClr val="0000CC"/>
                </a:solidFill>
              </a:rPr>
              <a:t>美丽的鹿角</a:t>
            </a:r>
            <a:r>
              <a:rPr lang="zh-CN" altLang="en-US" sz="4400" b="1" dirty="0" smtClean="0">
                <a:solidFill>
                  <a:srgbClr val="FF0000"/>
                </a:solidFill>
              </a:rPr>
              <a:t>给它带来了麻烦，但</a:t>
            </a:r>
            <a:r>
              <a:rPr lang="zh-CN" altLang="en-US" sz="4400" b="1" dirty="0" smtClean="0">
                <a:solidFill>
                  <a:srgbClr val="0000CC"/>
                </a:solidFill>
              </a:rPr>
              <a:t>难看的腿</a:t>
            </a:r>
            <a:r>
              <a:rPr lang="zh-CN" altLang="en-US" sz="4400" b="1" dirty="0" smtClean="0">
                <a:solidFill>
                  <a:srgbClr val="FF0000"/>
                </a:solidFill>
              </a:rPr>
              <a:t>使它狮口脱险。</a:t>
            </a:r>
            <a:endParaRPr lang="zh-CN" altLang="en-US" sz="4400" b="1" dirty="0">
              <a:solidFill>
                <a:srgbClr val="FF0000"/>
              </a:solidFill>
            </a:endParaRPr>
          </a:p>
        </p:txBody>
      </p:sp>
    </p:spTree>
  </p:cSld>
  <p:clrMapOvr>
    <a:masterClrMapping/>
  </p:clrMapOvr>
  <p:transition spd="med">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27651"/>
                                        </p:tgtEl>
                                        <p:attrNameLst>
                                          <p:attrName>style.visibility</p:attrName>
                                        </p:attrNameLst>
                                      </p:cBhvr>
                                      <p:to>
                                        <p:strVal val="visible"/>
                                      </p:to>
                                    </p:set>
                                    <p:anim calcmode="lin" valueType="num">
                                      <p:cBhvr>
                                        <p:cTn id="7" dur="1000" fill="hold"/>
                                        <p:tgtEl>
                                          <p:spTgt spid="27651"/>
                                        </p:tgtEl>
                                        <p:attrNameLst>
                                          <p:attrName>ppt_x</p:attrName>
                                        </p:attrNameLst>
                                      </p:cBhvr>
                                      <p:tavLst>
                                        <p:tav tm="0">
                                          <p:val>
                                            <p:strVal val="#ppt_x-.2"/>
                                          </p:val>
                                        </p:tav>
                                        <p:tav tm="100000">
                                          <p:val>
                                            <p:strVal val="#ppt_x"/>
                                          </p:val>
                                        </p:tav>
                                      </p:tavLst>
                                    </p:anim>
                                    <p:anim calcmode="lin" valueType="num">
                                      <p:cBhvr>
                                        <p:cTn id="8" dur="1000" fill="hold"/>
                                        <p:tgtEl>
                                          <p:spTgt spid="27651"/>
                                        </p:tgtEl>
                                        <p:attrNameLst>
                                          <p:attrName>ppt_y</p:attrName>
                                        </p:attrNameLst>
                                      </p:cBhvr>
                                      <p:tavLst>
                                        <p:tav tm="0">
                                          <p:val>
                                            <p:strVal val="#ppt_y"/>
                                          </p:val>
                                        </p:tav>
                                        <p:tav tm="100000">
                                          <p:val>
                                            <p:strVal val="#ppt_y"/>
                                          </p:val>
                                        </p:tav>
                                      </p:tavLst>
                                    </p:anim>
                                    <p:animEffect transition="in" filter="wipe(right)" prLst="gradientSize: 0.1">
                                      <p:cBhvr>
                                        <p:cTn id="9" dur="1000"/>
                                        <p:tgtEl>
                                          <p:spTgt spid="27651"/>
                                        </p:tgtEl>
                                      </p:cBhvr>
                                    </p:animEffect>
                                  </p:childTnLst>
                                </p:cTn>
                              </p:par>
                            </p:childTnLst>
                          </p:cTn>
                        </p:par>
                      </p:childTnLst>
                    </p:cTn>
                  </p:par>
                  <p:par>
                    <p:cTn id="10" fill="hold">
                      <p:stCondLst>
                        <p:cond delay="indefinite"/>
                      </p:stCondLst>
                      <p:childTnLst>
                        <p:par>
                          <p:cTn id="11" fill="hold">
                            <p:stCondLst>
                              <p:cond delay="0"/>
                            </p:stCondLst>
                            <p:childTnLst>
                              <p:par>
                                <p:cTn id="12" presetID="21" presetClass="entr" presetSubtype="4"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heel(4)">
                                      <p:cBhvr>
                                        <p:cTn id="14"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2" descr="F:\新建文件夹\课文插图\28《狮子和鹿》课文插图.jpg"/>
          <p:cNvPicPr>
            <a:picLocks noChangeAspect="1" noChangeArrowheads="1"/>
          </p:cNvPicPr>
          <p:nvPr/>
        </p:nvPicPr>
        <p:blipFill>
          <a:blip r:embed="rId2">
            <a:clrChange>
              <a:clrFrom>
                <a:srgbClr val="FDFDFD"/>
              </a:clrFrom>
              <a:clrTo>
                <a:srgbClr val="FDFDFD">
                  <a:alpha val="0"/>
                </a:srgbClr>
              </a:clrTo>
            </a:clrChange>
          </a:blip>
          <a:srcRect/>
          <a:stretch>
            <a:fillRect/>
          </a:stretch>
        </p:blipFill>
        <p:spPr bwMode="auto">
          <a:xfrm>
            <a:off x="0" y="857233"/>
            <a:ext cx="9144000" cy="2643206"/>
          </a:xfrm>
          <a:prstGeom prst="rect">
            <a:avLst/>
          </a:prstGeom>
          <a:noFill/>
        </p:spPr>
      </p:pic>
      <p:sp>
        <p:nvSpPr>
          <p:cNvPr id="5" name="Text Box 5"/>
          <p:cNvSpPr txBox="1">
            <a:spLocks noChangeArrowheads="1"/>
          </p:cNvSpPr>
          <p:nvPr/>
        </p:nvSpPr>
        <p:spPr bwMode="auto">
          <a:xfrm>
            <a:off x="500034" y="3786190"/>
            <a:ext cx="8358246" cy="2308324"/>
          </a:xfrm>
          <a:prstGeom prst="rect">
            <a:avLst/>
          </a:prstGeom>
          <a:noFill/>
          <a:ln w="9525">
            <a:noFill/>
            <a:miter lim="800000"/>
          </a:ln>
          <a:effectLst/>
        </p:spPr>
        <p:txBody>
          <a:bodyPr wrap="square">
            <a:spAutoFit/>
          </a:bodyPr>
          <a:lstStyle/>
          <a:p>
            <a:pPr>
              <a:spcBef>
                <a:spcPct val="50000"/>
              </a:spcBef>
            </a:pPr>
            <a:r>
              <a:rPr lang="zh-CN" altLang="en-US" sz="3600" b="1" dirty="0">
                <a:solidFill>
                  <a:schemeClr val="bg1"/>
                </a:solidFill>
                <a:latin typeface="+mn-ea"/>
              </a:rPr>
              <a:t>    </a:t>
            </a:r>
            <a:r>
              <a:rPr lang="zh-CN" altLang="en-US" sz="3600" b="1" dirty="0" smtClean="0">
                <a:solidFill>
                  <a:srgbClr val="FF0000"/>
                </a:solidFill>
                <a:latin typeface="+mn-ea"/>
              </a:rPr>
              <a:t>鹿跑到一条小溪边，停下脚步，一边喘气，一边休息。他叹了口气，说：“</a:t>
            </a:r>
            <a:r>
              <a:rPr lang="zh-CN" altLang="en-US" sz="3600" b="1" dirty="0" smtClean="0">
                <a:solidFill>
                  <a:srgbClr val="0000CC"/>
                </a:solidFill>
                <a:latin typeface="+mn-ea"/>
              </a:rPr>
              <a:t>两</a:t>
            </a:r>
            <a:r>
              <a:rPr lang="zh-CN" altLang="en-US" sz="3600" b="1" dirty="0">
                <a:solidFill>
                  <a:srgbClr val="0000CC"/>
                </a:solidFill>
                <a:latin typeface="+mn-ea"/>
              </a:rPr>
              <a:t>只美丽的鹿角差点儿送了我的命，可四条难看的腿却让我狮口</a:t>
            </a:r>
            <a:r>
              <a:rPr lang="zh-CN" altLang="en-US" sz="3600" b="1" dirty="0" smtClean="0">
                <a:solidFill>
                  <a:srgbClr val="0000CC"/>
                </a:solidFill>
                <a:latin typeface="+mn-ea"/>
              </a:rPr>
              <a:t>逃生！”</a:t>
            </a:r>
            <a:endParaRPr lang="zh-CN" altLang="en-US" sz="3600" b="1" dirty="0">
              <a:solidFill>
                <a:srgbClr val="0000CC"/>
              </a:solidFill>
              <a:latin typeface="+mn-ea"/>
            </a:endParaRPr>
          </a:p>
        </p:txBody>
      </p:sp>
      <p:grpSp>
        <p:nvGrpSpPr>
          <p:cNvPr id="6" name="组合 5"/>
          <p:cNvGrpSpPr/>
          <p:nvPr/>
        </p:nvGrpSpPr>
        <p:grpSpPr>
          <a:xfrm>
            <a:off x="0" y="0"/>
            <a:ext cx="3286116" cy="1428760"/>
            <a:chOff x="0" y="0"/>
            <a:chExt cx="3286116" cy="1428760"/>
          </a:xfrm>
        </p:grpSpPr>
        <p:pic>
          <p:nvPicPr>
            <p:cNvPr id="7" name="Picture 2" descr="C:\Users\Administrator\Desktop\课件所用图片\猫.gif"/>
            <p:cNvPicPr>
              <a:picLocks noChangeAspect="1" noChangeArrowheads="1"/>
            </p:cNvPicPr>
            <p:nvPr/>
          </p:nvPicPr>
          <p:blipFill>
            <a:blip r:embed="rId3"/>
            <a:srcRect/>
            <a:stretch>
              <a:fillRect/>
            </a:stretch>
          </p:blipFill>
          <p:spPr bwMode="auto">
            <a:xfrm>
              <a:off x="0" y="0"/>
              <a:ext cx="1357322" cy="1428760"/>
            </a:xfrm>
            <a:prstGeom prst="rect">
              <a:avLst/>
            </a:prstGeom>
            <a:noFill/>
          </p:spPr>
        </p:pic>
        <p:sp>
          <p:nvSpPr>
            <p:cNvPr id="8" name="椭圆 7"/>
            <p:cNvSpPr/>
            <p:nvPr/>
          </p:nvSpPr>
          <p:spPr>
            <a:xfrm>
              <a:off x="1214414" y="428604"/>
              <a:ext cx="2071702" cy="785818"/>
            </a:xfrm>
            <a:prstGeom prst="ellipse">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solidFill>
                    <a:srgbClr val="FF0000"/>
                  </a:solidFill>
                  <a:latin typeface="楷体_GB2312" pitchFamily="49" charset="-122"/>
                  <a:ea typeface="楷体_GB2312" pitchFamily="49" charset="-122"/>
                </a:rPr>
                <a:t>我会读</a:t>
              </a:r>
              <a:endParaRPr lang="zh-CN" altLang="en-US" sz="3200" b="1" dirty="0">
                <a:solidFill>
                  <a:srgbClr val="FF0000"/>
                </a:solidFill>
                <a:latin typeface="楷体_GB2312" pitchFamily="49" charset="-122"/>
                <a:ea typeface="楷体_GB2312" pitchFamily="49" charset="-122"/>
              </a:endParaRPr>
            </a:p>
          </p:txBody>
        </p:sp>
      </p:grpSp>
      <p:sp>
        <p:nvSpPr>
          <p:cNvPr id="9" name="矩形 8"/>
          <p:cNvSpPr/>
          <p:nvPr/>
        </p:nvSpPr>
        <p:spPr>
          <a:xfrm>
            <a:off x="3428992" y="571480"/>
            <a:ext cx="2039341" cy="584775"/>
          </a:xfrm>
          <a:prstGeom prst="rect">
            <a:avLst/>
          </a:prstGeom>
        </p:spPr>
        <p:txBody>
          <a:bodyPr wrap="none">
            <a:spAutoFit/>
          </a:bodyPr>
          <a:lstStyle/>
          <a:p>
            <a:pPr algn="ctr"/>
            <a:r>
              <a:rPr lang="zh-CN" altLang="en-US" sz="3200" b="1" dirty="0" smtClean="0">
                <a:solidFill>
                  <a:srgbClr val="FF0000"/>
                </a:solidFill>
                <a:latin typeface="楷体_GB2312" pitchFamily="49" charset="-122"/>
                <a:ea typeface="楷体_GB2312" pitchFamily="49" charset="-122"/>
              </a:rPr>
              <a:t>第</a:t>
            </a:r>
            <a:r>
              <a:rPr lang="en-US" altLang="zh-CN" sz="3200" b="1" dirty="0" smtClean="0">
                <a:solidFill>
                  <a:srgbClr val="FF0000"/>
                </a:solidFill>
                <a:latin typeface="楷体_GB2312" pitchFamily="49" charset="-122"/>
                <a:ea typeface="楷体_GB2312" pitchFamily="49" charset="-122"/>
              </a:rPr>
              <a:t>7</a:t>
            </a:r>
            <a:r>
              <a:rPr lang="zh-CN" altLang="en-US" sz="3200" b="1" dirty="0" smtClean="0">
                <a:solidFill>
                  <a:srgbClr val="FF0000"/>
                </a:solidFill>
                <a:latin typeface="楷体_GB2312" pitchFamily="49" charset="-122"/>
                <a:ea typeface="楷体_GB2312" pitchFamily="49" charset="-122"/>
              </a:rPr>
              <a:t>自然段</a:t>
            </a:r>
            <a:endParaRPr lang="zh-CN" altLang="en-US" sz="3200" b="1" dirty="0">
              <a:solidFill>
                <a:srgbClr val="FF0000"/>
              </a:solidFill>
              <a:latin typeface="楷体_GB2312" pitchFamily="49" charset="-122"/>
              <a:ea typeface="楷体_GB2312" pitchFamily="49" charset="-122"/>
            </a:endParaRPr>
          </a:p>
        </p:txBody>
      </p:sp>
    </p:spTree>
  </p:cSld>
  <p:clrMapOvr>
    <a:masterClrMapping/>
  </p:clrMapOvr>
  <p:transition spd="med">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
                                        </p:tgtEl>
                                        <p:attrNameLst>
                                          <p:attrName>ppt_y</p:attrName>
                                        </p:attrNameLst>
                                      </p:cBhvr>
                                      <p:tavLst>
                                        <p:tav tm="0">
                                          <p:val>
                                            <p:strVal val="#ppt_y"/>
                                          </p:val>
                                        </p:tav>
                                        <p:tav tm="100000">
                                          <p:val>
                                            <p:strVal val="#ppt_y"/>
                                          </p:val>
                                        </p:tav>
                                      </p:tavLst>
                                    </p:anim>
                                    <p:anim calcmode="lin" valueType="num">
                                      <p:cBhvr>
                                        <p:cTn id="9"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6"/>
          <p:cNvSpPr txBox="1">
            <a:spLocks noChangeArrowheads="1"/>
          </p:cNvSpPr>
          <p:nvPr/>
        </p:nvSpPr>
        <p:spPr bwMode="auto">
          <a:xfrm>
            <a:off x="5000628" y="2428868"/>
            <a:ext cx="3455988" cy="584775"/>
          </a:xfrm>
          <a:prstGeom prst="rect">
            <a:avLst/>
          </a:prstGeom>
          <a:noFill/>
          <a:ln w="9525">
            <a:noFill/>
            <a:miter lim="800000"/>
          </a:ln>
          <a:effectLst/>
        </p:spPr>
        <p:txBody>
          <a:bodyPr>
            <a:spAutoFit/>
          </a:bodyPr>
          <a:lstStyle/>
          <a:p>
            <a:pPr>
              <a:spcBef>
                <a:spcPct val="50000"/>
              </a:spcBef>
            </a:pPr>
            <a:r>
              <a:rPr lang="zh-CN" altLang="en-US" sz="3200" b="1" dirty="0">
                <a:solidFill>
                  <a:srgbClr val="FF0000"/>
                </a:solidFill>
                <a:latin typeface="+mn-ea"/>
              </a:rPr>
              <a:t>找出两对反义词。</a:t>
            </a:r>
          </a:p>
        </p:txBody>
      </p:sp>
      <p:sp>
        <p:nvSpPr>
          <p:cNvPr id="3" name="Text Box 5"/>
          <p:cNvSpPr txBox="1">
            <a:spLocks noChangeArrowheads="1"/>
          </p:cNvSpPr>
          <p:nvPr/>
        </p:nvSpPr>
        <p:spPr bwMode="auto">
          <a:xfrm>
            <a:off x="1142976" y="1285860"/>
            <a:ext cx="7393008" cy="1077218"/>
          </a:xfrm>
          <a:prstGeom prst="rect">
            <a:avLst/>
          </a:prstGeom>
          <a:noFill/>
          <a:ln w="9525">
            <a:noFill/>
            <a:miter lim="800000"/>
          </a:ln>
          <a:effectLst/>
        </p:spPr>
        <p:txBody>
          <a:bodyPr wrap="square">
            <a:spAutoFit/>
          </a:bodyPr>
          <a:lstStyle/>
          <a:p>
            <a:pPr>
              <a:spcBef>
                <a:spcPct val="50000"/>
              </a:spcBef>
            </a:pPr>
            <a:r>
              <a:rPr lang="zh-CN" altLang="en-US" sz="2800" b="1" dirty="0">
                <a:solidFill>
                  <a:srgbClr val="0000FF"/>
                </a:solidFill>
                <a:latin typeface="Arial" panose="020B0604020202020204" pitchFamily="34" charset="0"/>
                <a:ea typeface="黑体" panose="02010609060101010101" pitchFamily="2" charset="-122"/>
              </a:rPr>
              <a:t>        </a:t>
            </a:r>
            <a:r>
              <a:rPr lang="zh-CN" altLang="en-US" sz="3200" b="1" dirty="0">
                <a:solidFill>
                  <a:srgbClr val="0000FF"/>
                </a:solidFill>
                <a:latin typeface="+mn-ea"/>
              </a:rPr>
              <a:t>两只美丽的鹿角差点儿送了我的命，可四条难看的腿却让我狮口</a:t>
            </a:r>
            <a:r>
              <a:rPr lang="zh-CN" altLang="en-US" sz="3200" b="1" dirty="0" smtClean="0">
                <a:solidFill>
                  <a:srgbClr val="0000FF"/>
                </a:solidFill>
                <a:latin typeface="+mn-ea"/>
              </a:rPr>
              <a:t>逃生！</a:t>
            </a:r>
            <a:endParaRPr lang="zh-CN" altLang="en-US" sz="3200" b="1" dirty="0">
              <a:solidFill>
                <a:srgbClr val="0000FF"/>
              </a:solidFill>
              <a:latin typeface="+mn-ea"/>
            </a:endParaRPr>
          </a:p>
        </p:txBody>
      </p:sp>
      <p:sp>
        <p:nvSpPr>
          <p:cNvPr id="6" name="椭圆形标注 5"/>
          <p:cNvSpPr/>
          <p:nvPr/>
        </p:nvSpPr>
        <p:spPr>
          <a:xfrm>
            <a:off x="1142976" y="2786058"/>
            <a:ext cx="4357718" cy="1643074"/>
          </a:xfrm>
          <a:prstGeom prst="wedgeEllipseCallout">
            <a:avLst>
              <a:gd name="adj1" fmla="val 62165"/>
              <a:gd name="adj2" fmla="val -29582"/>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 Box 8"/>
          <p:cNvSpPr txBox="1">
            <a:spLocks noChangeArrowheads="1"/>
          </p:cNvSpPr>
          <p:nvPr/>
        </p:nvSpPr>
        <p:spPr bwMode="auto">
          <a:xfrm>
            <a:off x="1142976" y="4500570"/>
            <a:ext cx="7704137" cy="1739900"/>
          </a:xfrm>
          <a:prstGeom prst="rect">
            <a:avLst/>
          </a:prstGeom>
          <a:noFill/>
          <a:ln w="9525">
            <a:noFill/>
            <a:miter lim="800000"/>
          </a:ln>
          <a:effectLst/>
        </p:spPr>
        <p:txBody>
          <a:bodyPr>
            <a:spAutoFit/>
          </a:bodyPr>
          <a:lstStyle/>
          <a:p>
            <a:pPr>
              <a:spcBef>
                <a:spcPct val="50000"/>
              </a:spcBef>
            </a:pPr>
            <a:r>
              <a:rPr lang="zh-CN" altLang="en-US" sz="3600" b="1" dirty="0">
                <a:solidFill>
                  <a:srgbClr val="0000CC"/>
                </a:solidFill>
                <a:latin typeface="+mn-ea"/>
              </a:rPr>
              <a:t>长腿</a:t>
            </a:r>
            <a:r>
              <a:rPr lang="en-US" altLang="zh-CN" sz="3600" b="1" dirty="0">
                <a:solidFill>
                  <a:srgbClr val="0000CC"/>
                </a:solidFill>
                <a:latin typeface="+mn-ea"/>
              </a:rPr>
              <a:t>:</a:t>
            </a:r>
            <a:r>
              <a:rPr lang="zh-CN" altLang="en-US" sz="3600" b="1" dirty="0">
                <a:solidFill>
                  <a:srgbClr val="0000CC"/>
                </a:solidFill>
                <a:latin typeface="+mn-ea"/>
              </a:rPr>
              <a:t>难看   有力　逃生</a:t>
            </a:r>
            <a:br>
              <a:rPr lang="zh-CN" altLang="en-US" sz="3600" b="1" dirty="0">
                <a:solidFill>
                  <a:srgbClr val="0000CC"/>
                </a:solidFill>
                <a:latin typeface="+mn-ea"/>
              </a:rPr>
            </a:br>
            <a:r>
              <a:rPr lang="zh-CN" altLang="en-US" sz="3600" b="1" dirty="0">
                <a:solidFill>
                  <a:srgbClr val="0000CC"/>
                </a:solidFill>
                <a:latin typeface="+mn-ea"/>
              </a:rPr>
              <a:t>鹿角</a:t>
            </a:r>
            <a:r>
              <a:rPr lang="en-US" altLang="zh-CN" sz="3600" b="1" dirty="0">
                <a:solidFill>
                  <a:srgbClr val="0000CC"/>
                </a:solidFill>
                <a:latin typeface="+mn-ea"/>
              </a:rPr>
              <a:t>:</a:t>
            </a:r>
            <a:r>
              <a:rPr lang="zh-CN" altLang="en-US" sz="3600" b="1" dirty="0">
                <a:solidFill>
                  <a:srgbClr val="0000CC"/>
                </a:solidFill>
                <a:latin typeface="+mn-ea"/>
              </a:rPr>
              <a:t>美丽   挂住树枝　险些送命</a:t>
            </a:r>
            <a:br>
              <a:rPr lang="zh-CN" altLang="en-US" sz="3600" b="1" dirty="0">
                <a:solidFill>
                  <a:srgbClr val="0000CC"/>
                </a:solidFill>
                <a:latin typeface="+mn-ea"/>
              </a:rPr>
            </a:br>
            <a:endParaRPr lang="zh-CN" altLang="en-US" sz="3600" b="1" dirty="0">
              <a:solidFill>
                <a:srgbClr val="0000CC"/>
              </a:solidFill>
              <a:latin typeface="+mn-ea"/>
            </a:endParaRPr>
          </a:p>
        </p:txBody>
      </p:sp>
      <p:sp>
        <p:nvSpPr>
          <p:cNvPr id="7" name="Text Box 7"/>
          <p:cNvSpPr txBox="1">
            <a:spLocks noChangeArrowheads="1"/>
          </p:cNvSpPr>
          <p:nvPr/>
        </p:nvSpPr>
        <p:spPr bwMode="auto">
          <a:xfrm>
            <a:off x="1571604" y="2857496"/>
            <a:ext cx="4572032" cy="1477328"/>
          </a:xfrm>
          <a:prstGeom prst="rect">
            <a:avLst/>
          </a:prstGeom>
          <a:noFill/>
          <a:ln w="9525">
            <a:noFill/>
            <a:miter lim="800000"/>
          </a:ln>
          <a:effectLst/>
        </p:spPr>
        <p:txBody>
          <a:bodyPr wrap="square">
            <a:spAutoFit/>
          </a:bodyPr>
          <a:lstStyle/>
          <a:p>
            <a:pPr>
              <a:spcBef>
                <a:spcPct val="50000"/>
              </a:spcBef>
            </a:pPr>
            <a:r>
              <a:rPr lang="zh-CN" altLang="en-US" sz="3600" b="1" dirty="0">
                <a:solidFill>
                  <a:srgbClr val="FF0000"/>
                </a:solidFill>
                <a:latin typeface="+mn-ea"/>
              </a:rPr>
              <a:t>难看</a:t>
            </a:r>
            <a:r>
              <a:rPr lang="en-US" altLang="zh-CN" sz="3600" b="1" dirty="0">
                <a:solidFill>
                  <a:srgbClr val="FF0000"/>
                </a:solidFill>
                <a:latin typeface="+mn-ea"/>
              </a:rPr>
              <a:t>——</a:t>
            </a:r>
            <a:r>
              <a:rPr lang="zh-CN" altLang="en-US" sz="3600" b="1" dirty="0" smtClean="0">
                <a:solidFill>
                  <a:srgbClr val="FF0000"/>
                </a:solidFill>
                <a:latin typeface="+mn-ea"/>
              </a:rPr>
              <a:t>美丽</a:t>
            </a:r>
            <a:endParaRPr lang="en-US" altLang="zh-CN" sz="3600" b="1" dirty="0" smtClean="0">
              <a:solidFill>
                <a:srgbClr val="FF0000"/>
              </a:solidFill>
              <a:latin typeface="+mn-ea"/>
            </a:endParaRPr>
          </a:p>
          <a:p>
            <a:pPr>
              <a:spcBef>
                <a:spcPct val="50000"/>
              </a:spcBef>
            </a:pPr>
            <a:r>
              <a:rPr lang="zh-CN" altLang="en-US" sz="3600" b="1" dirty="0" smtClean="0">
                <a:solidFill>
                  <a:srgbClr val="FF0000"/>
                </a:solidFill>
                <a:latin typeface="+mn-ea"/>
              </a:rPr>
              <a:t>送命</a:t>
            </a:r>
            <a:r>
              <a:rPr lang="en-US" altLang="zh-CN" sz="3600" b="1" dirty="0">
                <a:solidFill>
                  <a:srgbClr val="FF0000"/>
                </a:solidFill>
                <a:latin typeface="+mn-ea"/>
              </a:rPr>
              <a:t>——</a:t>
            </a:r>
            <a:r>
              <a:rPr lang="zh-CN" altLang="en-US" sz="3600" b="1" dirty="0">
                <a:solidFill>
                  <a:srgbClr val="FF0000"/>
                </a:solidFill>
                <a:latin typeface="+mn-ea"/>
              </a:rPr>
              <a:t>逃生</a:t>
            </a:r>
          </a:p>
        </p:txBody>
      </p:sp>
      <p:grpSp>
        <p:nvGrpSpPr>
          <p:cNvPr id="8" name="组合 7"/>
          <p:cNvGrpSpPr/>
          <p:nvPr/>
        </p:nvGrpSpPr>
        <p:grpSpPr>
          <a:xfrm>
            <a:off x="0" y="0"/>
            <a:ext cx="3286116" cy="1428760"/>
            <a:chOff x="0" y="0"/>
            <a:chExt cx="3286116" cy="1428760"/>
          </a:xfrm>
        </p:grpSpPr>
        <p:pic>
          <p:nvPicPr>
            <p:cNvPr id="9" name="Picture 2" descr="C:\Users\Administrator\Desktop\课件所用图片\猫.gif"/>
            <p:cNvPicPr>
              <a:picLocks noChangeAspect="1" noChangeArrowheads="1"/>
            </p:cNvPicPr>
            <p:nvPr/>
          </p:nvPicPr>
          <p:blipFill>
            <a:blip r:embed="rId2"/>
            <a:srcRect/>
            <a:stretch>
              <a:fillRect/>
            </a:stretch>
          </p:blipFill>
          <p:spPr bwMode="auto">
            <a:xfrm>
              <a:off x="0" y="0"/>
              <a:ext cx="1357322" cy="1428760"/>
            </a:xfrm>
            <a:prstGeom prst="rect">
              <a:avLst/>
            </a:prstGeom>
            <a:noFill/>
          </p:spPr>
        </p:pic>
        <p:sp>
          <p:nvSpPr>
            <p:cNvPr id="10" name="椭圆 9"/>
            <p:cNvSpPr/>
            <p:nvPr/>
          </p:nvSpPr>
          <p:spPr>
            <a:xfrm>
              <a:off x="1214414" y="428604"/>
              <a:ext cx="2071702" cy="785818"/>
            </a:xfrm>
            <a:prstGeom prst="ellipse">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solidFill>
                    <a:srgbClr val="FF0000"/>
                  </a:solidFill>
                  <a:latin typeface="楷体_GB2312" pitchFamily="49" charset="-122"/>
                  <a:ea typeface="楷体_GB2312" pitchFamily="49" charset="-122"/>
                </a:rPr>
                <a:t>研读</a:t>
              </a:r>
              <a:endParaRPr lang="zh-CN" altLang="en-US" sz="3200" b="1" dirty="0">
                <a:solidFill>
                  <a:srgbClr val="FF0000"/>
                </a:solidFill>
                <a:latin typeface="楷体_GB2312" pitchFamily="49" charset="-122"/>
                <a:ea typeface="楷体_GB2312" pitchFamily="49" charset="-122"/>
              </a:endParaRPr>
            </a:p>
          </p:txBody>
        </p:sp>
      </p:grpSp>
    </p:spTree>
  </p:cSld>
  <p:clrMapOvr>
    <a:masterClrMapping/>
  </p:clrMapOvr>
  <p:transition spd="med">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par>
                          <p:cTn id="15" fill="hold">
                            <p:stCondLst>
                              <p:cond delay="500"/>
                            </p:stCondLst>
                            <p:childTnLst>
                              <p:par>
                                <p:cTn id="16" presetID="2" presetClass="entr" presetSubtype="4"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ppt_x"/>
                                          </p:val>
                                        </p:tav>
                                        <p:tav tm="100000">
                                          <p:val>
                                            <p:strVal val="#ppt_x"/>
                                          </p:val>
                                        </p:tav>
                                      </p:tavLst>
                                    </p:anim>
                                    <p:anim calcmode="lin" valueType="num">
                                      <p:cBhvr additive="base">
                                        <p:cTn id="19"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ppt_x"/>
                                          </p:val>
                                        </p:tav>
                                        <p:tav tm="100000">
                                          <p:val>
                                            <p:strVal val="#ppt_x"/>
                                          </p:val>
                                        </p:tav>
                                      </p:tavLst>
                                    </p:anim>
                                    <p:anim calcmode="lin" valueType="num">
                                      <p:cBhvr additive="base">
                                        <p:cTn id="2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P spid="5"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4" name="Rectangle 4"/>
          <p:cNvSpPr>
            <a:spLocks noChangeArrowheads="1"/>
          </p:cNvSpPr>
          <p:nvPr/>
        </p:nvSpPr>
        <p:spPr bwMode="auto">
          <a:xfrm>
            <a:off x="1142976" y="1285860"/>
            <a:ext cx="7121525" cy="2031325"/>
          </a:xfrm>
          <a:prstGeom prst="rect">
            <a:avLst/>
          </a:prstGeom>
          <a:noFill/>
          <a:ln w="9525">
            <a:noFill/>
            <a:miter lim="800000"/>
          </a:ln>
        </p:spPr>
        <p:txBody>
          <a:bodyPr>
            <a:spAutoFit/>
          </a:bodyPr>
          <a:lstStyle/>
          <a:p>
            <a:pPr>
              <a:spcBef>
                <a:spcPct val="20000"/>
              </a:spcBef>
            </a:pPr>
            <a:r>
              <a:rPr kumimoji="1" lang="en-US" altLang="zh-CN" sz="5400" b="1" dirty="0">
                <a:solidFill>
                  <a:srgbClr val="FF0000"/>
                </a:solidFill>
              </a:rPr>
              <a:t>       </a:t>
            </a:r>
            <a:r>
              <a:rPr kumimoji="1" lang="zh-CN" altLang="en-US" sz="3600" b="1" dirty="0">
                <a:solidFill>
                  <a:srgbClr val="FF0000"/>
                </a:solidFill>
              </a:rPr>
              <a:t>两只美丽的角差点儿送了我的命，可四条难看的腿却让我狮口逃生！</a:t>
            </a:r>
          </a:p>
        </p:txBody>
      </p:sp>
      <p:sp>
        <p:nvSpPr>
          <p:cNvPr id="82949" name="Text Box 5"/>
          <p:cNvSpPr txBox="1">
            <a:spLocks noChangeArrowheads="1"/>
          </p:cNvSpPr>
          <p:nvPr/>
        </p:nvSpPr>
        <p:spPr bwMode="auto">
          <a:xfrm>
            <a:off x="2214546" y="3071810"/>
            <a:ext cx="5128327" cy="584775"/>
          </a:xfrm>
          <a:prstGeom prst="rect">
            <a:avLst/>
          </a:prstGeom>
          <a:noFill/>
          <a:ln w="9525">
            <a:noFill/>
            <a:miter lim="800000"/>
          </a:ln>
        </p:spPr>
        <p:txBody>
          <a:bodyPr wrap="none">
            <a:spAutoFit/>
          </a:bodyPr>
          <a:lstStyle/>
          <a:p>
            <a:r>
              <a:rPr lang="zh-CN" altLang="en-US" sz="3200" b="1" dirty="0"/>
              <a:t>这句话在文中有什么作用？</a:t>
            </a:r>
          </a:p>
        </p:txBody>
      </p:sp>
      <p:sp>
        <p:nvSpPr>
          <p:cNvPr id="8" name="云形标注 7"/>
          <p:cNvSpPr/>
          <p:nvPr/>
        </p:nvSpPr>
        <p:spPr>
          <a:xfrm>
            <a:off x="1857356" y="4143380"/>
            <a:ext cx="4786346" cy="1428760"/>
          </a:xfrm>
          <a:prstGeom prst="cloudCallout">
            <a:avLst>
              <a:gd name="adj1" fmla="val -20573"/>
              <a:gd name="adj2" fmla="val -84699"/>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solidFill>
                  <a:srgbClr val="0000CC"/>
                </a:solidFill>
                <a:latin typeface="楷体_GB2312" pitchFamily="49" charset="-122"/>
                <a:ea typeface="楷体_GB2312" pitchFamily="49" charset="-122"/>
              </a:rPr>
              <a:t>是文章的中心句。</a:t>
            </a:r>
            <a:endParaRPr lang="zh-CN" altLang="en-US" sz="3200" b="1" dirty="0">
              <a:solidFill>
                <a:srgbClr val="0000CC"/>
              </a:solidFill>
              <a:latin typeface="楷体_GB2312" pitchFamily="49" charset="-122"/>
              <a:ea typeface="楷体_GB2312" pitchFamily="49" charset="-122"/>
            </a:endParaRPr>
          </a:p>
        </p:txBody>
      </p:sp>
      <p:grpSp>
        <p:nvGrpSpPr>
          <p:cNvPr id="9" name="组合 8"/>
          <p:cNvGrpSpPr/>
          <p:nvPr/>
        </p:nvGrpSpPr>
        <p:grpSpPr>
          <a:xfrm>
            <a:off x="0" y="0"/>
            <a:ext cx="3286116" cy="1428760"/>
            <a:chOff x="0" y="0"/>
            <a:chExt cx="3286116" cy="1428760"/>
          </a:xfrm>
        </p:grpSpPr>
        <p:pic>
          <p:nvPicPr>
            <p:cNvPr id="10" name="Picture 2" descr="C:\Users\Administrator\Desktop\课件所用图片\猫.gif"/>
            <p:cNvPicPr>
              <a:picLocks noChangeAspect="1" noChangeArrowheads="1"/>
            </p:cNvPicPr>
            <p:nvPr/>
          </p:nvPicPr>
          <p:blipFill>
            <a:blip r:embed="rId2"/>
            <a:srcRect/>
            <a:stretch>
              <a:fillRect/>
            </a:stretch>
          </p:blipFill>
          <p:spPr bwMode="auto">
            <a:xfrm>
              <a:off x="0" y="0"/>
              <a:ext cx="1357322" cy="1428760"/>
            </a:xfrm>
            <a:prstGeom prst="rect">
              <a:avLst/>
            </a:prstGeom>
            <a:noFill/>
          </p:spPr>
        </p:pic>
        <p:sp>
          <p:nvSpPr>
            <p:cNvPr id="11" name="椭圆 10"/>
            <p:cNvSpPr/>
            <p:nvPr/>
          </p:nvSpPr>
          <p:spPr>
            <a:xfrm>
              <a:off x="1214414" y="428604"/>
              <a:ext cx="2071702" cy="785818"/>
            </a:xfrm>
            <a:prstGeom prst="ellipse">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solidFill>
                    <a:srgbClr val="FF0000"/>
                  </a:solidFill>
                  <a:latin typeface="楷体_GB2312" pitchFamily="49" charset="-122"/>
                  <a:ea typeface="楷体_GB2312" pitchFamily="49" charset="-122"/>
                </a:rPr>
                <a:t>研读</a:t>
              </a:r>
              <a:endParaRPr lang="zh-CN" altLang="en-US" sz="3200" b="1" dirty="0">
                <a:solidFill>
                  <a:srgbClr val="FF0000"/>
                </a:solidFill>
                <a:latin typeface="楷体_GB2312" pitchFamily="49" charset="-122"/>
                <a:ea typeface="楷体_GB2312" pitchFamily="49" charset="-122"/>
              </a:endParaRPr>
            </a:p>
          </p:txBody>
        </p:sp>
      </p:grpSp>
    </p:spTree>
  </p:cSld>
  <p:clrMapOvr>
    <a:masterClrMapping/>
  </p:clrMapOvr>
  <p:transition spd="med">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2949"/>
                                        </p:tgtEl>
                                        <p:attrNameLst>
                                          <p:attrName>style.visibility</p:attrName>
                                        </p:attrNameLst>
                                      </p:cBhvr>
                                      <p:to>
                                        <p:strVal val="visible"/>
                                      </p:to>
                                    </p:set>
                                    <p:anim calcmode="lin" valueType="num">
                                      <p:cBhvr additive="base">
                                        <p:cTn id="7" dur="500" fill="hold"/>
                                        <p:tgtEl>
                                          <p:spTgt spid="82949"/>
                                        </p:tgtEl>
                                        <p:attrNameLst>
                                          <p:attrName>ppt_x</p:attrName>
                                        </p:attrNameLst>
                                      </p:cBhvr>
                                      <p:tavLst>
                                        <p:tav tm="0">
                                          <p:val>
                                            <p:strVal val="#ppt_x"/>
                                          </p:val>
                                        </p:tav>
                                        <p:tav tm="100000">
                                          <p:val>
                                            <p:strVal val="#ppt_x"/>
                                          </p:val>
                                        </p:tav>
                                      </p:tavLst>
                                    </p:anim>
                                    <p:anim calcmode="lin" valueType="num">
                                      <p:cBhvr additive="base">
                                        <p:cTn id="8" dur="500" fill="hold"/>
                                        <p:tgtEl>
                                          <p:spTgt spid="8294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linds(horizontal)">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49" grpId="0"/>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
          <p:cNvSpPr txBox="1">
            <a:spLocks noChangeArrowheads="1"/>
          </p:cNvSpPr>
          <p:nvPr/>
        </p:nvSpPr>
        <p:spPr bwMode="auto">
          <a:xfrm>
            <a:off x="428596" y="1571612"/>
            <a:ext cx="8286808" cy="646331"/>
          </a:xfrm>
          <a:prstGeom prst="rect">
            <a:avLst/>
          </a:prstGeom>
          <a:noFill/>
          <a:ln w="9525">
            <a:noFill/>
            <a:miter lim="800000"/>
          </a:ln>
          <a:effectLst/>
        </p:spPr>
        <p:txBody>
          <a:bodyPr wrap="square">
            <a:spAutoFit/>
          </a:bodyPr>
          <a:lstStyle/>
          <a:p>
            <a:pPr>
              <a:spcBef>
                <a:spcPct val="50000"/>
              </a:spcBef>
            </a:pPr>
            <a:r>
              <a:rPr lang="zh-CN" altLang="en-US" sz="3200" dirty="0">
                <a:solidFill>
                  <a:srgbClr val="FF5050"/>
                </a:solidFill>
              </a:rPr>
              <a:t>       </a:t>
            </a:r>
            <a:r>
              <a:rPr lang="zh-CN" altLang="en-US" sz="3600" b="1" dirty="0">
                <a:solidFill>
                  <a:srgbClr val="FF0000"/>
                </a:solidFill>
              </a:rPr>
              <a:t>通过这件事中，</a:t>
            </a:r>
            <a:r>
              <a:rPr lang="zh-CN" altLang="en-US" sz="3600" b="1" dirty="0" smtClean="0">
                <a:solidFill>
                  <a:srgbClr val="FF0000"/>
                </a:solidFill>
              </a:rPr>
              <a:t>你懂得了什么道理？</a:t>
            </a:r>
            <a:endParaRPr lang="zh-CN" altLang="en-US" sz="3600" b="1" dirty="0">
              <a:solidFill>
                <a:srgbClr val="FF0000"/>
              </a:solidFill>
            </a:endParaRPr>
          </a:p>
        </p:txBody>
      </p:sp>
      <p:sp>
        <p:nvSpPr>
          <p:cNvPr id="3" name="Text Box 6"/>
          <p:cNvSpPr txBox="1">
            <a:spLocks noChangeArrowheads="1"/>
          </p:cNvSpPr>
          <p:nvPr/>
        </p:nvSpPr>
        <p:spPr bwMode="auto">
          <a:xfrm>
            <a:off x="1214414" y="2428868"/>
            <a:ext cx="6858048" cy="3848489"/>
          </a:xfrm>
          <a:prstGeom prst="rect">
            <a:avLst/>
          </a:prstGeom>
          <a:noFill/>
          <a:ln w="9525">
            <a:noFill/>
            <a:miter lim="800000"/>
          </a:ln>
          <a:effectLst/>
        </p:spPr>
        <p:txBody>
          <a:bodyPr wrap="square">
            <a:spAutoFit/>
          </a:bodyPr>
          <a:lstStyle/>
          <a:p>
            <a:pPr>
              <a:lnSpc>
                <a:spcPts val="5000"/>
              </a:lnSpc>
              <a:spcBef>
                <a:spcPct val="50000"/>
              </a:spcBef>
            </a:pPr>
            <a:r>
              <a:rPr lang="zh-CN" altLang="en-US" sz="3200" dirty="0">
                <a:solidFill>
                  <a:srgbClr val="0000CC"/>
                </a:solidFill>
                <a:latin typeface="楷体_GB2312" pitchFamily="49" charset="-122"/>
                <a:ea typeface="楷体_GB2312" pitchFamily="49" charset="-122"/>
              </a:rPr>
              <a:t>    </a:t>
            </a:r>
            <a:r>
              <a:rPr lang="zh-CN" altLang="en-US" sz="3200" b="1" dirty="0" smtClean="0">
                <a:solidFill>
                  <a:srgbClr val="0000CC"/>
                </a:solidFill>
                <a:latin typeface="+mn-ea"/>
              </a:rPr>
              <a:t>物</a:t>
            </a:r>
            <a:r>
              <a:rPr lang="zh-CN" altLang="en-US" sz="3200" b="1" dirty="0">
                <a:solidFill>
                  <a:srgbClr val="0000CC"/>
                </a:solidFill>
                <a:latin typeface="+mn-ea"/>
              </a:rPr>
              <a:t>各有所长、所短；不要因为它的长处而看不见它的短处也不要因为它的短处而否定它的长处；还告诉我们，不要光图美丽的外表，更要讲实用；美和实用在不同的环境和不同的条件下都有存在的</a:t>
            </a:r>
            <a:r>
              <a:rPr lang="zh-CN" altLang="en-US" sz="3200" b="1" dirty="0" smtClean="0">
                <a:solidFill>
                  <a:srgbClr val="0000CC"/>
                </a:solidFill>
                <a:latin typeface="+mn-ea"/>
              </a:rPr>
              <a:t>价值。</a:t>
            </a:r>
            <a:endParaRPr lang="zh-CN" altLang="en-US" sz="3200" b="1" dirty="0">
              <a:solidFill>
                <a:srgbClr val="0000CC"/>
              </a:solidFill>
              <a:latin typeface="+mn-ea"/>
            </a:endParaRPr>
          </a:p>
        </p:txBody>
      </p:sp>
      <p:grpSp>
        <p:nvGrpSpPr>
          <p:cNvPr id="4" name="组合 3"/>
          <p:cNvGrpSpPr/>
          <p:nvPr/>
        </p:nvGrpSpPr>
        <p:grpSpPr>
          <a:xfrm>
            <a:off x="0" y="0"/>
            <a:ext cx="3857620" cy="1428760"/>
            <a:chOff x="0" y="0"/>
            <a:chExt cx="3857620" cy="1428760"/>
          </a:xfrm>
        </p:grpSpPr>
        <p:pic>
          <p:nvPicPr>
            <p:cNvPr id="5" name="Picture 2" descr="C:\Users\Administrator\Desktop\课件所用图片\猫.gif"/>
            <p:cNvPicPr>
              <a:picLocks noChangeAspect="1" noChangeArrowheads="1"/>
            </p:cNvPicPr>
            <p:nvPr/>
          </p:nvPicPr>
          <p:blipFill>
            <a:blip r:embed="rId2"/>
            <a:srcRect/>
            <a:stretch>
              <a:fillRect/>
            </a:stretch>
          </p:blipFill>
          <p:spPr bwMode="auto">
            <a:xfrm>
              <a:off x="0" y="0"/>
              <a:ext cx="1357322" cy="1428760"/>
            </a:xfrm>
            <a:prstGeom prst="rect">
              <a:avLst/>
            </a:prstGeom>
            <a:noFill/>
          </p:spPr>
        </p:pic>
        <p:sp>
          <p:nvSpPr>
            <p:cNvPr id="6" name="椭圆 5"/>
            <p:cNvSpPr/>
            <p:nvPr/>
          </p:nvSpPr>
          <p:spPr>
            <a:xfrm>
              <a:off x="1214414" y="428604"/>
              <a:ext cx="2643206" cy="785818"/>
            </a:xfrm>
            <a:prstGeom prst="ellipse">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solidFill>
                    <a:srgbClr val="FF0000"/>
                  </a:solidFill>
                  <a:latin typeface="楷体_GB2312" pitchFamily="49" charset="-122"/>
                  <a:ea typeface="楷体_GB2312" pitchFamily="49" charset="-122"/>
                </a:rPr>
                <a:t>交流感悟</a:t>
              </a:r>
              <a:endParaRPr lang="zh-CN" altLang="en-US" sz="3200" b="1" dirty="0">
                <a:solidFill>
                  <a:srgbClr val="FF0000"/>
                </a:solidFill>
                <a:latin typeface="楷体_GB2312" pitchFamily="49" charset="-122"/>
                <a:ea typeface="楷体_GB2312" pitchFamily="49" charset="-122"/>
              </a:endParaRPr>
            </a:p>
          </p:txBody>
        </p:sp>
      </p:grpSp>
    </p:spTree>
  </p:cSld>
  <p:clrMapOvr>
    <a:masterClrMapping/>
  </p:clrMapOvr>
  <p:transition spd="med">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32"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diamond(out)">
                                      <p:cBhvr>
                                        <p:cTn id="13"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descr="图片11"/>
          <p:cNvPicPr>
            <a:picLocks noChangeAspect="1" noChangeArrowheads="1"/>
          </p:cNvPicPr>
          <p:nvPr/>
        </p:nvPicPr>
        <p:blipFill>
          <a:blip r:embed="rId2"/>
          <a:srcRect/>
          <a:stretch>
            <a:fillRect/>
          </a:stretch>
        </p:blipFill>
        <p:spPr bwMode="auto">
          <a:xfrm>
            <a:off x="6397625" y="3933825"/>
            <a:ext cx="2746375" cy="2924175"/>
          </a:xfrm>
          <a:prstGeom prst="rect">
            <a:avLst/>
          </a:prstGeom>
          <a:noFill/>
        </p:spPr>
      </p:pic>
      <p:pic>
        <p:nvPicPr>
          <p:cNvPr id="4100" name="Picture 4" descr="图片10"/>
          <p:cNvPicPr>
            <a:picLocks noChangeAspect="1" noChangeArrowheads="1"/>
          </p:cNvPicPr>
          <p:nvPr/>
        </p:nvPicPr>
        <p:blipFill>
          <a:blip r:embed="rId3"/>
          <a:srcRect/>
          <a:stretch>
            <a:fillRect/>
          </a:stretch>
        </p:blipFill>
        <p:spPr bwMode="auto">
          <a:xfrm>
            <a:off x="0" y="1844675"/>
            <a:ext cx="3016250" cy="3500438"/>
          </a:xfrm>
          <a:prstGeom prst="rect">
            <a:avLst/>
          </a:prstGeom>
          <a:noFill/>
        </p:spPr>
      </p:pic>
      <p:sp>
        <p:nvSpPr>
          <p:cNvPr id="4101" name="Text Box 5"/>
          <p:cNvSpPr txBox="1">
            <a:spLocks noChangeArrowheads="1"/>
          </p:cNvSpPr>
          <p:nvPr/>
        </p:nvSpPr>
        <p:spPr bwMode="auto">
          <a:xfrm>
            <a:off x="2928926" y="1785926"/>
            <a:ext cx="4938738" cy="2566087"/>
          </a:xfrm>
          <a:prstGeom prst="rect">
            <a:avLst/>
          </a:prstGeom>
          <a:noFill/>
          <a:ln w="9525">
            <a:noFill/>
            <a:miter lim="800000"/>
          </a:ln>
          <a:effectLst/>
        </p:spPr>
        <p:txBody>
          <a:bodyPr wrap="square">
            <a:spAutoFit/>
          </a:bodyPr>
          <a:lstStyle/>
          <a:p>
            <a:pPr>
              <a:lnSpc>
                <a:spcPts val="5000"/>
              </a:lnSpc>
              <a:spcBef>
                <a:spcPct val="50000"/>
              </a:spcBef>
            </a:pPr>
            <a:r>
              <a:rPr lang="zh-CN" altLang="en-US" sz="3200" b="1" dirty="0">
                <a:latin typeface="黑体" panose="02010609060101010101" pitchFamily="2" charset="-122"/>
                <a:ea typeface="黑体" panose="02010609060101010101" pitchFamily="2" charset="-122"/>
              </a:rPr>
              <a:t>    </a:t>
            </a:r>
            <a:r>
              <a:rPr lang="zh-CN" altLang="en-US" sz="3200" b="1" dirty="0">
                <a:solidFill>
                  <a:srgbClr val="0000CC"/>
                </a:solidFill>
                <a:latin typeface="+mn-ea"/>
              </a:rPr>
              <a:t>每个人都有长处和短处，要善于看到别人的长处，正视自己的短处，相互尊重，和睦相处。 </a:t>
            </a:r>
          </a:p>
        </p:txBody>
      </p:sp>
      <p:sp>
        <p:nvSpPr>
          <p:cNvPr id="4102" name="Text Box 6"/>
          <p:cNvSpPr txBox="1">
            <a:spLocks noChangeArrowheads="1"/>
          </p:cNvSpPr>
          <p:nvPr/>
        </p:nvSpPr>
        <p:spPr bwMode="auto">
          <a:xfrm>
            <a:off x="214282" y="5357826"/>
            <a:ext cx="3024188" cy="701675"/>
          </a:xfrm>
          <a:prstGeom prst="rect">
            <a:avLst/>
          </a:prstGeom>
          <a:noFill/>
          <a:ln w="9525">
            <a:noFill/>
            <a:miter lim="800000"/>
          </a:ln>
          <a:effectLst/>
        </p:spPr>
        <p:txBody>
          <a:bodyPr>
            <a:spAutoFit/>
          </a:bodyPr>
          <a:lstStyle/>
          <a:p>
            <a:pPr>
              <a:spcBef>
                <a:spcPct val="50000"/>
              </a:spcBef>
            </a:pPr>
            <a:r>
              <a:rPr lang="zh-CN" altLang="en-US" sz="4000" b="1" dirty="0">
                <a:solidFill>
                  <a:srgbClr val="FF0066"/>
                </a:solidFill>
                <a:latin typeface="隶书" panose="02010509060101010101" pitchFamily="49" charset="-122"/>
                <a:ea typeface="隶书" panose="02010509060101010101" pitchFamily="49" charset="-122"/>
              </a:rPr>
              <a:t>坚硬易氧化</a:t>
            </a:r>
          </a:p>
        </p:txBody>
      </p:sp>
      <p:sp>
        <p:nvSpPr>
          <p:cNvPr id="4103" name="Text Box 7"/>
          <p:cNvSpPr txBox="1">
            <a:spLocks noChangeArrowheads="1"/>
          </p:cNvSpPr>
          <p:nvPr/>
        </p:nvSpPr>
        <p:spPr bwMode="auto">
          <a:xfrm>
            <a:off x="4071934" y="4929198"/>
            <a:ext cx="2428892" cy="1323439"/>
          </a:xfrm>
          <a:prstGeom prst="rect">
            <a:avLst/>
          </a:prstGeom>
          <a:noFill/>
          <a:ln w="9525">
            <a:noFill/>
            <a:miter lim="800000"/>
          </a:ln>
          <a:effectLst/>
        </p:spPr>
        <p:txBody>
          <a:bodyPr wrap="square">
            <a:spAutoFit/>
          </a:bodyPr>
          <a:lstStyle/>
          <a:p>
            <a:pPr>
              <a:spcBef>
                <a:spcPct val="50000"/>
              </a:spcBef>
            </a:pPr>
            <a:r>
              <a:rPr lang="zh-CN" altLang="en-US" sz="4000" b="1" dirty="0">
                <a:solidFill>
                  <a:srgbClr val="0000CC"/>
                </a:solidFill>
                <a:latin typeface="隶书" panose="02010509060101010101" pitchFamily="49" charset="-122"/>
                <a:ea typeface="隶书" panose="02010509060101010101" pitchFamily="49" charset="-122"/>
              </a:rPr>
              <a:t>易碎但</a:t>
            </a:r>
            <a:r>
              <a:rPr lang="zh-CN" altLang="en-US" sz="4000" b="1" dirty="0" smtClean="0">
                <a:solidFill>
                  <a:srgbClr val="0000CC"/>
                </a:solidFill>
                <a:latin typeface="隶书" panose="02010509060101010101" pitchFamily="49" charset="-122"/>
                <a:ea typeface="隶书" panose="02010509060101010101" pitchFamily="49" charset="-122"/>
              </a:rPr>
              <a:t>能长久</a:t>
            </a:r>
            <a:r>
              <a:rPr lang="zh-CN" altLang="en-US" sz="4000" b="1" dirty="0">
                <a:solidFill>
                  <a:srgbClr val="0000CC"/>
                </a:solidFill>
                <a:latin typeface="隶书" panose="02010509060101010101" pitchFamily="49" charset="-122"/>
                <a:ea typeface="隶书" panose="02010509060101010101" pitchFamily="49" charset="-122"/>
              </a:rPr>
              <a:t>保存。</a:t>
            </a:r>
          </a:p>
        </p:txBody>
      </p:sp>
      <p:sp>
        <p:nvSpPr>
          <p:cNvPr id="8" name="Text Box 27"/>
          <p:cNvSpPr txBox="1">
            <a:spLocks noChangeArrowheads="1"/>
          </p:cNvSpPr>
          <p:nvPr/>
        </p:nvSpPr>
        <p:spPr bwMode="auto">
          <a:xfrm>
            <a:off x="3786182" y="714356"/>
            <a:ext cx="4357718" cy="769441"/>
          </a:xfrm>
          <a:prstGeom prst="rect">
            <a:avLst/>
          </a:prstGeom>
          <a:noFill/>
          <a:ln w="9525">
            <a:noFill/>
            <a:miter lim="800000"/>
          </a:ln>
          <a:effectLst/>
        </p:spPr>
        <p:txBody>
          <a:bodyPr wrap="square">
            <a:spAutoFit/>
          </a:bodyPr>
          <a:lstStyle/>
          <a:p>
            <a:pPr>
              <a:spcBef>
                <a:spcPct val="50000"/>
              </a:spcBef>
            </a:pPr>
            <a:r>
              <a:rPr lang="zh-CN" altLang="en-US" sz="4400" b="1" dirty="0" smtClean="0">
                <a:solidFill>
                  <a:srgbClr val="FF0000"/>
                </a:solidFill>
              </a:rPr>
              <a:t> 陶罐和铁罐</a:t>
            </a:r>
            <a:endParaRPr lang="zh-CN" altLang="en-US" sz="4400" b="1" dirty="0">
              <a:solidFill>
                <a:srgbClr val="FF0000"/>
              </a:solidFill>
            </a:endParaRPr>
          </a:p>
        </p:txBody>
      </p:sp>
      <p:grpSp>
        <p:nvGrpSpPr>
          <p:cNvPr id="9" name="组合 8"/>
          <p:cNvGrpSpPr/>
          <p:nvPr/>
        </p:nvGrpSpPr>
        <p:grpSpPr>
          <a:xfrm>
            <a:off x="0" y="0"/>
            <a:ext cx="3857620" cy="1428760"/>
            <a:chOff x="0" y="0"/>
            <a:chExt cx="3857620" cy="1428760"/>
          </a:xfrm>
        </p:grpSpPr>
        <p:pic>
          <p:nvPicPr>
            <p:cNvPr id="10" name="Picture 2" descr="C:\Users\Administrator\Desktop\课件所用图片\猫.gif"/>
            <p:cNvPicPr>
              <a:picLocks noChangeAspect="1" noChangeArrowheads="1"/>
            </p:cNvPicPr>
            <p:nvPr/>
          </p:nvPicPr>
          <p:blipFill>
            <a:blip r:embed="rId4"/>
            <a:srcRect/>
            <a:stretch>
              <a:fillRect/>
            </a:stretch>
          </p:blipFill>
          <p:spPr bwMode="auto">
            <a:xfrm>
              <a:off x="0" y="0"/>
              <a:ext cx="1357322" cy="1428760"/>
            </a:xfrm>
            <a:prstGeom prst="rect">
              <a:avLst/>
            </a:prstGeom>
            <a:noFill/>
          </p:spPr>
        </p:pic>
        <p:sp>
          <p:nvSpPr>
            <p:cNvPr id="11" name="椭圆 10"/>
            <p:cNvSpPr/>
            <p:nvPr/>
          </p:nvSpPr>
          <p:spPr>
            <a:xfrm>
              <a:off x="1214414" y="428604"/>
              <a:ext cx="2643206" cy="785818"/>
            </a:xfrm>
            <a:prstGeom prst="ellipse">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solidFill>
                    <a:srgbClr val="FF0000"/>
                  </a:solidFill>
                  <a:latin typeface="楷体_GB2312" pitchFamily="49" charset="-122"/>
                  <a:ea typeface="楷体_GB2312" pitchFamily="49" charset="-122"/>
                </a:rPr>
                <a:t>延伸拓展</a:t>
              </a:r>
              <a:endParaRPr lang="zh-CN" altLang="en-US" sz="3200" b="1" dirty="0">
                <a:solidFill>
                  <a:srgbClr val="FF0000"/>
                </a:solidFill>
                <a:latin typeface="楷体_GB2312" pitchFamily="49" charset="-122"/>
                <a:ea typeface="楷体_GB2312" pitchFamily="49" charset="-122"/>
              </a:endParaRPr>
            </a:p>
          </p:txBody>
        </p:sp>
      </p:grpSp>
    </p:spTree>
  </p:cSld>
  <p:clrMapOvr>
    <a:masterClrMapping/>
  </p:clrMapOvr>
  <p:transition spd="med">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nodeType="clickEffect">
                                  <p:stCondLst>
                                    <p:cond delay="0"/>
                                  </p:stCondLst>
                                  <p:childTnLst>
                                    <p:set>
                                      <p:cBhvr>
                                        <p:cTn id="6" dur="1" fill="hold">
                                          <p:stCondLst>
                                            <p:cond delay="0"/>
                                          </p:stCondLst>
                                        </p:cTn>
                                        <p:tgtEl>
                                          <p:spTgt spid="4099"/>
                                        </p:tgtEl>
                                        <p:attrNameLst>
                                          <p:attrName>style.visibility</p:attrName>
                                        </p:attrNameLst>
                                      </p:cBhvr>
                                      <p:to>
                                        <p:strVal val="visible"/>
                                      </p:to>
                                    </p:set>
                                    <p:anim calcmode="lin" valueType="num">
                                      <p:cBhvr additive="base">
                                        <p:cTn id="7" dur="1000" fill="hold"/>
                                        <p:tgtEl>
                                          <p:spTgt spid="4099"/>
                                        </p:tgtEl>
                                        <p:attrNameLst>
                                          <p:attrName>ppt_x</p:attrName>
                                        </p:attrNameLst>
                                      </p:cBhvr>
                                      <p:tavLst>
                                        <p:tav tm="0">
                                          <p:val>
                                            <p:strVal val="1+#ppt_w/2"/>
                                          </p:val>
                                        </p:tav>
                                        <p:tav tm="100000">
                                          <p:val>
                                            <p:strVal val="#ppt_x"/>
                                          </p:val>
                                        </p:tav>
                                      </p:tavLst>
                                    </p:anim>
                                    <p:anim calcmode="lin" valueType="num">
                                      <p:cBhvr additive="base">
                                        <p:cTn id="8" dur="1000" fill="hold"/>
                                        <p:tgtEl>
                                          <p:spTgt spid="409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103"/>
                                        </p:tgtEl>
                                        <p:attrNameLst>
                                          <p:attrName>style.visibility</p:attrName>
                                        </p:attrNameLst>
                                      </p:cBhvr>
                                      <p:to>
                                        <p:strVal val="visible"/>
                                      </p:to>
                                    </p:set>
                                    <p:anim calcmode="lin" valueType="num">
                                      <p:cBhvr additive="base">
                                        <p:cTn id="13" dur="1000" fill="hold"/>
                                        <p:tgtEl>
                                          <p:spTgt spid="4103"/>
                                        </p:tgtEl>
                                        <p:attrNameLst>
                                          <p:attrName>ppt_x</p:attrName>
                                        </p:attrNameLst>
                                      </p:cBhvr>
                                      <p:tavLst>
                                        <p:tav tm="0">
                                          <p:val>
                                            <p:strVal val="#ppt_x"/>
                                          </p:val>
                                        </p:tav>
                                        <p:tav tm="100000">
                                          <p:val>
                                            <p:strVal val="#ppt_x"/>
                                          </p:val>
                                        </p:tav>
                                      </p:tavLst>
                                    </p:anim>
                                    <p:anim calcmode="lin" valueType="num">
                                      <p:cBhvr additive="base">
                                        <p:cTn id="14" dur="1000" fill="hold"/>
                                        <p:tgtEl>
                                          <p:spTgt spid="410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2" fill="hold" nodeType="clickEffect">
                                  <p:stCondLst>
                                    <p:cond delay="0"/>
                                  </p:stCondLst>
                                  <p:childTnLst>
                                    <p:set>
                                      <p:cBhvr>
                                        <p:cTn id="18" dur="1" fill="hold">
                                          <p:stCondLst>
                                            <p:cond delay="0"/>
                                          </p:stCondLst>
                                        </p:cTn>
                                        <p:tgtEl>
                                          <p:spTgt spid="4100"/>
                                        </p:tgtEl>
                                        <p:attrNameLst>
                                          <p:attrName>style.visibility</p:attrName>
                                        </p:attrNameLst>
                                      </p:cBhvr>
                                      <p:to>
                                        <p:strVal val="visible"/>
                                      </p:to>
                                    </p:set>
                                    <p:anim calcmode="lin" valueType="num">
                                      <p:cBhvr additive="base">
                                        <p:cTn id="19" dur="1000" fill="hold"/>
                                        <p:tgtEl>
                                          <p:spTgt spid="4100"/>
                                        </p:tgtEl>
                                        <p:attrNameLst>
                                          <p:attrName>ppt_x</p:attrName>
                                        </p:attrNameLst>
                                      </p:cBhvr>
                                      <p:tavLst>
                                        <p:tav tm="0">
                                          <p:val>
                                            <p:strVal val="0-#ppt_w/2"/>
                                          </p:val>
                                        </p:tav>
                                        <p:tav tm="100000">
                                          <p:val>
                                            <p:strVal val="#ppt_x"/>
                                          </p:val>
                                        </p:tav>
                                      </p:tavLst>
                                    </p:anim>
                                    <p:anim calcmode="lin" valueType="num">
                                      <p:cBhvr additive="base">
                                        <p:cTn id="20" dur="1000" fill="hold"/>
                                        <p:tgtEl>
                                          <p:spTgt spid="410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102"/>
                                        </p:tgtEl>
                                        <p:attrNameLst>
                                          <p:attrName>style.visibility</p:attrName>
                                        </p:attrNameLst>
                                      </p:cBhvr>
                                      <p:to>
                                        <p:strVal val="visible"/>
                                      </p:to>
                                    </p:set>
                                    <p:anim calcmode="lin" valueType="num">
                                      <p:cBhvr additive="base">
                                        <p:cTn id="25" dur="1000" fill="hold"/>
                                        <p:tgtEl>
                                          <p:spTgt spid="4102"/>
                                        </p:tgtEl>
                                        <p:attrNameLst>
                                          <p:attrName>ppt_x</p:attrName>
                                        </p:attrNameLst>
                                      </p:cBhvr>
                                      <p:tavLst>
                                        <p:tav tm="0">
                                          <p:val>
                                            <p:strVal val="#ppt_x"/>
                                          </p:val>
                                        </p:tav>
                                        <p:tav tm="100000">
                                          <p:val>
                                            <p:strVal val="#ppt_x"/>
                                          </p:val>
                                        </p:tav>
                                      </p:tavLst>
                                    </p:anim>
                                    <p:anim calcmode="lin" valueType="num">
                                      <p:cBhvr additive="base">
                                        <p:cTn id="26" dur="1000" fill="hold"/>
                                        <p:tgtEl>
                                          <p:spTgt spid="410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32" fill="hold" grpId="0" nodeType="clickEffect">
                                  <p:stCondLst>
                                    <p:cond delay="0"/>
                                  </p:stCondLst>
                                  <p:childTnLst>
                                    <p:set>
                                      <p:cBhvr>
                                        <p:cTn id="30" dur="1" fill="hold">
                                          <p:stCondLst>
                                            <p:cond delay="0"/>
                                          </p:stCondLst>
                                        </p:cTn>
                                        <p:tgtEl>
                                          <p:spTgt spid="4101"/>
                                        </p:tgtEl>
                                        <p:attrNameLst>
                                          <p:attrName>style.visibility</p:attrName>
                                        </p:attrNameLst>
                                      </p:cBhvr>
                                      <p:to>
                                        <p:strVal val="visible"/>
                                      </p:to>
                                    </p:set>
                                    <p:animEffect transition="in" filter="diamond(out)">
                                      <p:cBhvr>
                                        <p:cTn id="31" dur="2000"/>
                                        <p:tgtEl>
                                          <p:spTgt spid="4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1" grpId="0"/>
      <p:bldP spid="4102" grpId="0"/>
      <p:bldP spid="410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785918" y="1928802"/>
            <a:ext cx="6072230" cy="2785378"/>
          </a:xfrm>
          <a:prstGeom prst="rect">
            <a:avLst/>
          </a:prstGeom>
          <a:noFill/>
        </p:spPr>
        <p:txBody>
          <a:bodyPr wrap="square" rtlCol="0">
            <a:spAutoFit/>
          </a:bodyPr>
          <a:lstStyle/>
          <a:p>
            <a:pPr>
              <a:lnSpc>
                <a:spcPts val="7000"/>
              </a:lnSpc>
            </a:pPr>
            <a:r>
              <a:rPr lang="zh-CN" altLang="en-US" sz="4800" b="1" dirty="0" smtClean="0"/>
              <a:t>        你碰到过类似的事吗？说出来和大家一起分享吧！</a:t>
            </a:r>
            <a:endParaRPr lang="zh-CN" altLang="en-US" sz="4800" b="1" dirty="0"/>
          </a:p>
        </p:txBody>
      </p:sp>
      <p:grpSp>
        <p:nvGrpSpPr>
          <p:cNvPr id="4" name="组合 3"/>
          <p:cNvGrpSpPr/>
          <p:nvPr/>
        </p:nvGrpSpPr>
        <p:grpSpPr>
          <a:xfrm>
            <a:off x="0" y="0"/>
            <a:ext cx="3857620" cy="1428760"/>
            <a:chOff x="0" y="0"/>
            <a:chExt cx="3857620" cy="1428760"/>
          </a:xfrm>
        </p:grpSpPr>
        <p:pic>
          <p:nvPicPr>
            <p:cNvPr id="5" name="Picture 2" descr="C:\Users\Administrator\Desktop\课件所用图片\猫.gif"/>
            <p:cNvPicPr>
              <a:picLocks noChangeAspect="1" noChangeArrowheads="1"/>
            </p:cNvPicPr>
            <p:nvPr/>
          </p:nvPicPr>
          <p:blipFill>
            <a:blip r:embed="rId2"/>
            <a:srcRect/>
            <a:stretch>
              <a:fillRect/>
            </a:stretch>
          </p:blipFill>
          <p:spPr bwMode="auto">
            <a:xfrm>
              <a:off x="0" y="0"/>
              <a:ext cx="1357322" cy="1428760"/>
            </a:xfrm>
            <a:prstGeom prst="rect">
              <a:avLst/>
            </a:prstGeom>
            <a:noFill/>
          </p:spPr>
        </p:pic>
        <p:sp>
          <p:nvSpPr>
            <p:cNvPr id="6" name="椭圆 5"/>
            <p:cNvSpPr/>
            <p:nvPr/>
          </p:nvSpPr>
          <p:spPr>
            <a:xfrm>
              <a:off x="1214414" y="428604"/>
              <a:ext cx="2643206" cy="785818"/>
            </a:xfrm>
            <a:prstGeom prst="ellipse">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solidFill>
                    <a:srgbClr val="FF0000"/>
                  </a:solidFill>
                  <a:latin typeface="楷体_GB2312" pitchFamily="49" charset="-122"/>
                  <a:ea typeface="楷体_GB2312" pitchFamily="49" charset="-122"/>
                </a:rPr>
                <a:t>拓展学习</a:t>
              </a:r>
              <a:endParaRPr lang="zh-CN" altLang="en-US" sz="3200" b="1" dirty="0">
                <a:solidFill>
                  <a:srgbClr val="FF0000"/>
                </a:solidFill>
                <a:latin typeface="楷体_GB2312" pitchFamily="49" charset="-122"/>
                <a:ea typeface="楷体_GB2312" pitchFamily="49" charset="-122"/>
              </a:endParaRPr>
            </a:p>
          </p:txBody>
        </p:sp>
      </p:grpSp>
    </p:spTree>
  </p:cSld>
  <p:clrMapOvr>
    <a:masterClrMapping/>
  </p:clrMapOvr>
  <p:transition spd="med">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71604" y="1571612"/>
            <a:ext cx="6429420" cy="646331"/>
          </a:xfrm>
          <a:prstGeom prst="rect">
            <a:avLst/>
          </a:prstGeom>
          <a:noFill/>
        </p:spPr>
        <p:txBody>
          <a:bodyPr wrap="square" rtlCol="0">
            <a:spAutoFit/>
          </a:bodyPr>
          <a:lstStyle/>
          <a:p>
            <a:r>
              <a:rPr lang="zh-CN" altLang="en-US" sz="3600" b="1" dirty="0" smtClean="0">
                <a:solidFill>
                  <a:srgbClr val="0000CC"/>
                </a:solidFill>
              </a:rPr>
              <a:t>看到它们，你们联想到了什么？</a:t>
            </a:r>
            <a:endParaRPr lang="zh-CN" altLang="en-US" sz="3600" b="1" dirty="0">
              <a:solidFill>
                <a:srgbClr val="0000CC"/>
              </a:solidFill>
            </a:endParaRPr>
          </a:p>
        </p:txBody>
      </p:sp>
      <p:grpSp>
        <p:nvGrpSpPr>
          <p:cNvPr id="3" name="组合 2"/>
          <p:cNvGrpSpPr/>
          <p:nvPr/>
        </p:nvGrpSpPr>
        <p:grpSpPr>
          <a:xfrm>
            <a:off x="0" y="0"/>
            <a:ext cx="3857620" cy="1428760"/>
            <a:chOff x="0" y="0"/>
            <a:chExt cx="3857620" cy="1428760"/>
          </a:xfrm>
        </p:grpSpPr>
        <p:pic>
          <p:nvPicPr>
            <p:cNvPr id="4" name="Picture 2" descr="C:\Users\Administrator\Desktop\课件所用图片\猫.gif"/>
            <p:cNvPicPr>
              <a:picLocks noChangeAspect="1" noChangeArrowheads="1"/>
            </p:cNvPicPr>
            <p:nvPr/>
          </p:nvPicPr>
          <p:blipFill>
            <a:blip r:embed="rId2"/>
            <a:srcRect/>
            <a:stretch>
              <a:fillRect/>
            </a:stretch>
          </p:blipFill>
          <p:spPr bwMode="auto">
            <a:xfrm>
              <a:off x="0" y="0"/>
              <a:ext cx="1357322" cy="1428760"/>
            </a:xfrm>
            <a:prstGeom prst="rect">
              <a:avLst/>
            </a:prstGeom>
            <a:noFill/>
          </p:spPr>
        </p:pic>
        <p:sp>
          <p:nvSpPr>
            <p:cNvPr id="5" name="椭圆 4"/>
            <p:cNvSpPr/>
            <p:nvPr/>
          </p:nvSpPr>
          <p:spPr>
            <a:xfrm>
              <a:off x="1214414" y="428604"/>
              <a:ext cx="2643206" cy="785818"/>
            </a:xfrm>
            <a:prstGeom prst="ellipse">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solidFill>
                    <a:srgbClr val="FF0000"/>
                  </a:solidFill>
                  <a:latin typeface="楷体_GB2312" pitchFamily="49" charset="-122"/>
                  <a:ea typeface="楷体_GB2312" pitchFamily="49" charset="-122"/>
                </a:rPr>
                <a:t>自由联想</a:t>
              </a:r>
              <a:endParaRPr lang="zh-CN" altLang="en-US" sz="3200" b="1" dirty="0">
                <a:solidFill>
                  <a:srgbClr val="FF0000"/>
                </a:solidFill>
                <a:latin typeface="楷体_GB2312" pitchFamily="49" charset="-122"/>
                <a:ea typeface="楷体_GB2312" pitchFamily="49" charset="-122"/>
              </a:endParaRPr>
            </a:p>
          </p:txBody>
        </p:sp>
      </p:grpSp>
      <p:grpSp>
        <p:nvGrpSpPr>
          <p:cNvPr id="6" name="组合 12"/>
          <p:cNvGrpSpPr/>
          <p:nvPr/>
        </p:nvGrpSpPr>
        <p:grpSpPr>
          <a:xfrm>
            <a:off x="0" y="2214554"/>
            <a:ext cx="9144000" cy="3157537"/>
            <a:chOff x="0" y="2214554"/>
            <a:chExt cx="9144000" cy="3157537"/>
          </a:xfrm>
        </p:grpSpPr>
        <p:pic>
          <p:nvPicPr>
            <p:cNvPr id="7" name="Picture 32" descr="F:\新建文件夹\课文插图\28《狮子和鹿》课文插图.jpg"/>
            <p:cNvPicPr>
              <a:picLocks noChangeAspect="1" noChangeArrowheads="1"/>
            </p:cNvPicPr>
            <p:nvPr/>
          </p:nvPicPr>
          <p:blipFill>
            <a:blip r:embed="rId3">
              <a:clrChange>
                <a:clrFrom>
                  <a:srgbClr val="FDFDFD"/>
                </a:clrFrom>
                <a:clrTo>
                  <a:srgbClr val="FDFDFD">
                    <a:alpha val="0"/>
                  </a:srgbClr>
                </a:clrTo>
              </a:clrChange>
            </a:blip>
            <a:srcRect/>
            <a:stretch>
              <a:fillRect/>
            </a:stretch>
          </p:blipFill>
          <p:spPr bwMode="auto">
            <a:xfrm>
              <a:off x="0" y="2214554"/>
              <a:ext cx="9144000" cy="3157537"/>
            </a:xfrm>
            <a:prstGeom prst="rect">
              <a:avLst/>
            </a:prstGeom>
            <a:noFill/>
          </p:spPr>
        </p:pic>
        <p:pic>
          <p:nvPicPr>
            <p:cNvPr id="8" name="Picture 34" descr="C:\Documents and Settings\zyan\桌面\未标题-1.jpg"/>
            <p:cNvPicPr>
              <a:picLocks noChangeAspect="1" noChangeArrowheads="1"/>
            </p:cNvPicPr>
            <p:nvPr/>
          </p:nvPicPr>
          <p:blipFill>
            <a:blip r:embed="rId4">
              <a:clrChange>
                <a:clrFrom>
                  <a:srgbClr val="0A0095"/>
                </a:clrFrom>
                <a:clrTo>
                  <a:srgbClr val="0A0095">
                    <a:alpha val="0"/>
                  </a:srgbClr>
                </a:clrTo>
              </a:clrChange>
            </a:blip>
            <a:srcRect/>
            <a:stretch>
              <a:fillRect/>
            </a:stretch>
          </p:blipFill>
          <p:spPr bwMode="auto">
            <a:xfrm>
              <a:off x="714348" y="2428868"/>
              <a:ext cx="1795463" cy="2794000"/>
            </a:xfrm>
            <a:prstGeom prst="rect">
              <a:avLst/>
            </a:prstGeom>
            <a:noFill/>
          </p:spPr>
        </p:pic>
      </p:grpSp>
      <p:sp>
        <p:nvSpPr>
          <p:cNvPr id="9" name="矩形 8"/>
          <p:cNvSpPr/>
          <p:nvPr/>
        </p:nvSpPr>
        <p:spPr>
          <a:xfrm>
            <a:off x="1071538" y="5429264"/>
            <a:ext cx="1576072" cy="923330"/>
          </a:xfrm>
          <a:prstGeom prst="rect">
            <a:avLst/>
          </a:prstGeom>
          <a:noFill/>
        </p:spPr>
        <p:txBody>
          <a:bodyPr wrap="none" lIns="91440" tIns="45720" rIns="91440" bIns="45720">
            <a:spAutoFit/>
          </a:bodyPr>
          <a:lstStyle/>
          <a:p>
            <a:pPr algn="ctr"/>
            <a:r>
              <a:rPr lang="zh-CN" altLang="en-US" sz="5400" b="1" cap="all" spc="0" dirty="0" smtClean="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rPr>
              <a:t>狮子</a:t>
            </a:r>
            <a:endParaRPr lang="zh-CN" altLang="en-US" sz="5400" b="1" cap="all" spc="0" dirty="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endParaRPr>
          </a:p>
        </p:txBody>
      </p:sp>
      <p:sp>
        <p:nvSpPr>
          <p:cNvPr id="12" name="矩形 11"/>
          <p:cNvSpPr/>
          <p:nvPr/>
        </p:nvSpPr>
        <p:spPr>
          <a:xfrm>
            <a:off x="5429256" y="5429264"/>
            <a:ext cx="880369" cy="923330"/>
          </a:xfrm>
          <a:prstGeom prst="rect">
            <a:avLst/>
          </a:prstGeom>
          <a:noFill/>
        </p:spPr>
        <p:txBody>
          <a:bodyPr wrap="none" lIns="91440" tIns="45720" rIns="91440" bIns="45720">
            <a:spAutoFit/>
          </a:bodyPr>
          <a:lstStyle/>
          <a:p>
            <a:pPr algn="ctr"/>
            <a:r>
              <a:rPr lang="zh-CN" altLang="en-US" sz="5400" b="1" cap="all" spc="0" dirty="0" smtClean="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rPr>
              <a:t>鹿</a:t>
            </a:r>
            <a:endParaRPr lang="zh-CN" altLang="en-US" sz="5400" b="1" cap="all" spc="0" dirty="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endParaRPr>
          </a:p>
        </p:txBody>
      </p:sp>
    </p:spTree>
  </p:cSld>
  <p:clrMapOvr>
    <a:masterClrMapping/>
  </p:clrMapOvr>
  <p:transition spd="med">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strVal val="#ppt_w*0.05"/>
                                          </p:val>
                                        </p:tav>
                                        <p:tav tm="100000">
                                          <p:val>
                                            <p:strVal val="#ppt_w"/>
                                          </p:val>
                                        </p:tav>
                                      </p:tavLst>
                                    </p:anim>
                                    <p:anim calcmode="lin" valueType="num">
                                      <p:cBhvr>
                                        <p:cTn id="8" dur="500" fill="hold"/>
                                        <p:tgtEl>
                                          <p:spTgt spid="6"/>
                                        </p:tgtEl>
                                        <p:attrNameLst>
                                          <p:attrName>ppt_h</p:attrName>
                                        </p:attrNameLst>
                                      </p:cBhvr>
                                      <p:tavLst>
                                        <p:tav tm="0">
                                          <p:val>
                                            <p:strVal val="#ppt_h"/>
                                          </p:val>
                                        </p:tav>
                                        <p:tav tm="100000">
                                          <p:val>
                                            <p:strVal val="#ppt_h"/>
                                          </p:val>
                                        </p:tav>
                                      </p:tavLst>
                                    </p:anim>
                                    <p:anim calcmode="lin" valueType="num">
                                      <p:cBhvr>
                                        <p:cTn id="9" dur="500" fill="hold"/>
                                        <p:tgtEl>
                                          <p:spTgt spid="6"/>
                                        </p:tgtEl>
                                        <p:attrNameLst>
                                          <p:attrName>ppt_x</p:attrName>
                                        </p:attrNameLst>
                                      </p:cBhvr>
                                      <p:tavLst>
                                        <p:tav tm="0">
                                          <p:val>
                                            <p:strVal val="#ppt_x-.2"/>
                                          </p:val>
                                        </p:tav>
                                        <p:tav tm="100000">
                                          <p:val>
                                            <p:strVal val="#ppt_x"/>
                                          </p:val>
                                        </p:tav>
                                      </p:tavLst>
                                    </p:anim>
                                    <p:anim calcmode="lin" valueType="num">
                                      <p:cBhvr>
                                        <p:cTn id="10" dur="500" fill="hold"/>
                                        <p:tgtEl>
                                          <p:spTgt spid="6"/>
                                        </p:tgtEl>
                                        <p:attrNameLst>
                                          <p:attrName>ppt_y</p:attrName>
                                        </p:attrNameLst>
                                      </p:cBhvr>
                                      <p:tavLst>
                                        <p:tav tm="0">
                                          <p:val>
                                            <p:strVal val="#ppt_y"/>
                                          </p:val>
                                        </p:tav>
                                        <p:tav tm="100000">
                                          <p:val>
                                            <p:strVal val="#ppt_y"/>
                                          </p:val>
                                        </p:tav>
                                      </p:tavLst>
                                    </p:anim>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29" presetClass="entr" presetSubtype="0" fill="hold" nodeType="clickEffect">
                                  <p:stCondLst>
                                    <p:cond delay="0"/>
                                  </p:stCondLst>
                                  <p:childTnLst>
                                    <p:set>
                                      <p:cBhvr>
                                        <p:cTn id="15" dur="1" fill="hold">
                                          <p:stCondLst>
                                            <p:cond delay="0"/>
                                          </p:stCondLst>
                                        </p:cTn>
                                        <p:tgtEl>
                                          <p:spTgt spid="9">
                                            <p:txEl>
                                              <p:pRg st="0" end="0"/>
                                            </p:txEl>
                                          </p:spTgt>
                                        </p:tgtEl>
                                        <p:attrNameLst>
                                          <p:attrName>style.visibility</p:attrName>
                                        </p:attrNameLst>
                                      </p:cBhvr>
                                      <p:to>
                                        <p:strVal val="visible"/>
                                      </p:to>
                                    </p:set>
                                    <p:anim calcmode="lin" valueType="num">
                                      <p:cBhvr>
                                        <p:cTn id="16" dur="1000" fill="hold"/>
                                        <p:tgtEl>
                                          <p:spTgt spid="9">
                                            <p:txEl>
                                              <p:pRg st="0" end="0"/>
                                            </p:txEl>
                                          </p:spTgt>
                                        </p:tgtEl>
                                        <p:attrNameLst>
                                          <p:attrName>ppt_x</p:attrName>
                                        </p:attrNameLst>
                                      </p:cBhvr>
                                      <p:tavLst>
                                        <p:tav tm="0">
                                          <p:val>
                                            <p:strVal val="#ppt_x-.2"/>
                                          </p:val>
                                        </p:tav>
                                        <p:tav tm="100000">
                                          <p:val>
                                            <p:strVal val="#ppt_x"/>
                                          </p:val>
                                        </p:tav>
                                      </p:tavLst>
                                    </p:anim>
                                    <p:anim calcmode="lin" valueType="num">
                                      <p:cBhvr>
                                        <p:cTn id="17" dur="1000" fill="hold"/>
                                        <p:tgtEl>
                                          <p:spTgt spid="9">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8" dur="1000"/>
                                        <p:tgtEl>
                                          <p:spTgt spid="9">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9" presetClass="entr" presetSubtype="0" fill="hold" nodeType="clickEffect">
                                  <p:stCondLst>
                                    <p:cond delay="0"/>
                                  </p:stCondLst>
                                  <p:childTnLst>
                                    <p:set>
                                      <p:cBhvr>
                                        <p:cTn id="22" dur="1" fill="hold">
                                          <p:stCondLst>
                                            <p:cond delay="0"/>
                                          </p:stCondLst>
                                        </p:cTn>
                                        <p:tgtEl>
                                          <p:spTgt spid="12">
                                            <p:txEl>
                                              <p:pRg st="0" end="0"/>
                                            </p:txEl>
                                          </p:spTgt>
                                        </p:tgtEl>
                                        <p:attrNameLst>
                                          <p:attrName>style.visibility</p:attrName>
                                        </p:attrNameLst>
                                      </p:cBhvr>
                                      <p:to>
                                        <p:strVal val="visible"/>
                                      </p:to>
                                    </p:set>
                                    <p:anim calcmode="lin" valueType="num">
                                      <p:cBhvr>
                                        <p:cTn id="23" dur="1000" fill="hold"/>
                                        <p:tgtEl>
                                          <p:spTgt spid="12">
                                            <p:txEl>
                                              <p:pRg st="0" end="0"/>
                                            </p:txEl>
                                          </p:spTgt>
                                        </p:tgtEl>
                                        <p:attrNameLst>
                                          <p:attrName>ppt_x</p:attrName>
                                        </p:attrNameLst>
                                      </p:cBhvr>
                                      <p:tavLst>
                                        <p:tav tm="0">
                                          <p:val>
                                            <p:strVal val="#ppt_x-.2"/>
                                          </p:val>
                                        </p:tav>
                                        <p:tav tm="100000">
                                          <p:val>
                                            <p:strVal val="#ppt_x"/>
                                          </p:val>
                                        </p:tav>
                                      </p:tavLst>
                                    </p:anim>
                                    <p:anim calcmode="lin" valueType="num">
                                      <p:cBhvr>
                                        <p:cTn id="24" dur="1000" fill="hold"/>
                                        <p:tgtEl>
                                          <p:spTgt spid="12">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25" dur="1000"/>
                                        <p:tgtEl>
                                          <p:spTgt spid="12">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8" fill="hold" grpId="0" nodeType="clickEffect">
                                  <p:stCondLst>
                                    <p:cond delay="0"/>
                                  </p:stCondLst>
                                  <p:childTnLst>
                                    <p:set>
                                      <p:cBhvr>
                                        <p:cTn id="29" dur="1" fill="hold">
                                          <p:stCondLst>
                                            <p:cond delay="0"/>
                                          </p:stCondLst>
                                        </p:cTn>
                                        <p:tgtEl>
                                          <p:spTgt spid="2"/>
                                        </p:tgtEl>
                                        <p:attrNameLst>
                                          <p:attrName>style.visibility</p:attrName>
                                        </p:attrNameLst>
                                      </p:cBhvr>
                                      <p:to>
                                        <p:strVal val="visible"/>
                                      </p:to>
                                    </p:set>
                                    <p:anim calcmode="lin" valueType="num">
                                      <p:cBhvr additive="base">
                                        <p:cTn id="30" dur="500" fill="hold"/>
                                        <p:tgtEl>
                                          <p:spTgt spid="2"/>
                                        </p:tgtEl>
                                        <p:attrNameLst>
                                          <p:attrName>ppt_x</p:attrName>
                                        </p:attrNameLst>
                                      </p:cBhvr>
                                      <p:tavLst>
                                        <p:tav tm="0">
                                          <p:val>
                                            <p:strVal val="0-#ppt_w/2"/>
                                          </p:val>
                                        </p:tav>
                                        <p:tav tm="100000">
                                          <p:val>
                                            <p:strVal val="#ppt_x"/>
                                          </p:val>
                                        </p:tav>
                                      </p:tavLst>
                                    </p:anim>
                                    <p:anim calcmode="lin" valueType="num">
                                      <p:cBhvr additive="base">
                                        <p:cTn id="31"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285984" y="2143116"/>
            <a:ext cx="4572032" cy="1569660"/>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CN" altLang="en-US" sz="9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楷体_GB2312" pitchFamily="49" charset="-122"/>
                <a:ea typeface="楷体_GB2312" pitchFamily="49" charset="-122"/>
              </a:rPr>
              <a:t>再 见</a:t>
            </a:r>
            <a:endParaRPr lang="zh-CN" altLang="en-US" sz="96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楷体_GB2312" pitchFamily="49" charset="-122"/>
              <a:ea typeface="楷体_GB2312" pitchFamily="49" charset="-122"/>
            </a:endParaRPr>
          </a:p>
        </p:txBody>
      </p:sp>
    </p:spTree>
  </p:cSld>
  <p:clrMapOvr>
    <a:masterClrMapping/>
  </p:clrMapOvr>
  <p:transition spd="med">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42976" y="4429132"/>
            <a:ext cx="6429420" cy="1754326"/>
          </a:xfrm>
          <a:prstGeom prst="rect">
            <a:avLst/>
          </a:prstGeom>
          <a:noFill/>
        </p:spPr>
        <p:txBody>
          <a:bodyPr wrap="square" rtlCol="0">
            <a:spAutoFit/>
          </a:bodyPr>
          <a:lstStyle/>
          <a:p>
            <a:r>
              <a:rPr lang="zh-CN" altLang="en-US" sz="3600" b="1" dirty="0" smtClean="0"/>
              <a:t>        </a:t>
            </a:r>
            <a:r>
              <a:rPr lang="zh-CN" altLang="en-US" sz="3600" b="1" dirty="0" smtClean="0">
                <a:solidFill>
                  <a:srgbClr val="0000CC"/>
                </a:solidFill>
              </a:rPr>
              <a:t>狮子凶猛，鹿很美丽，这篇课文通过一个故事要告诉我们一个</a:t>
            </a:r>
            <a:r>
              <a:rPr lang="zh-CN" altLang="en-US" sz="3600" b="1" dirty="0" smtClean="0">
                <a:solidFill>
                  <a:srgbClr val="FF0000"/>
                </a:solidFill>
              </a:rPr>
              <a:t>道理</a:t>
            </a:r>
            <a:r>
              <a:rPr lang="zh-CN" altLang="en-US" sz="3600" b="1" dirty="0" smtClean="0">
                <a:solidFill>
                  <a:srgbClr val="0000CC"/>
                </a:solidFill>
              </a:rPr>
              <a:t>。</a:t>
            </a:r>
            <a:endParaRPr lang="zh-CN" altLang="en-US" sz="3600" b="1" dirty="0">
              <a:solidFill>
                <a:srgbClr val="0000CC"/>
              </a:solidFill>
            </a:endParaRPr>
          </a:p>
        </p:txBody>
      </p:sp>
      <p:grpSp>
        <p:nvGrpSpPr>
          <p:cNvPr id="3" name="组合 2"/>
          <p:cNvGrpSpPr/>
          <p:nvPr/>
        </p:nvGrpSpPr>
        <p:grpSpPr>
          <a:xfrm>
            <a:off x="0" y="0"/>
            <a:ext cx="3857620" cy="1428760"/>
            <a:chOff x="0" y="0"/>
            <a:chExt cx="3857620" cy="1428760"/>
          </a:xfrm>
        </p:grpSpPr>
        <p:pic>
          <p:nvPicPr>
            <p:cNvPr id="4" name="Picture 2" descr="C:\Users\Administrator\Desktop\课件所用图片\猫.gif"/>
            <p:cNvPicPr>
              <a:picLocks noChangeAspect="1" noChangeArrowheads="1"/>
            </p:cNvPicPr>
            <p:nvPr/>
          </p:nvPicPr>
          <p:blipFill>
            <a:blip r:embed="rId2"/>
            <a:srcRect/>
            <a:stretch>
              <a:fillRect/>
            </a:stretch>
          </p:blipFill>
          <p:spPr bwMode="auto">
            <a:xfrm>
              <a:off x="0" y="0"/>
              <a:ext cx="1357322" cy="1428760"/>
            </a:xfrm>
            <a:prstGeom prst="rect">
              <a:avLst/>
            </a:prstGeom>
            <a:noFill/>
          </p:spPr>
        </p:pic>
        <p:sp>
          <p:nvSpPr>
            <p:cNvPr id="5" name="椭圆 4"/>
            <p:cNvSpPr/>
            <p:nvPr/>
          </p:nvSpPr>
          <p:spPr>
            <a:xfrm>
              <a:off x="1214414" y="428604"/>
              <a:ext cx="2643206" cy="785818"/>
            </a:xfrm>
            <a:prstGeom prst="ellipse">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solidFill>
                    <a:srgbClr val="FF0000"/>
                  </a:solidFill>
                  <a:latin typeface="楷体_GB2312" pitchFamily="49" charset="-122"/>
                  <a:ea typeface="楷体_GB2312" pitchFamily="49" charset="-122"/>
                </a:rPr>
                <a:t>自由联想</a:t>
              </a:r>
              <a:endParaRPr lang="zh-CN" altLang="en-US" sz="3200" b="1" dirty="0">
                <a:solidFill>
                  <a:srgbClr val="FF0000"/>
                </a:solidFill>
                <a:latin typeface="楷体_GB2312" pitchFamily="49" charset="-122"/>
                <a:ea typeface="楷体_GB2312" pitchFamily="49" charset="-122"/>
              </a:endParaRPr>
            </a:p>
          </p:txBody>
        </p:sp>
      </p:grpSp>
      <p:grpSp>
        <p:nvGrpSpPr>
          <p:cNvPr id="6" name="组合 12"/>
          <p:cNvGrpSpPr/>
          <p:nvPr/>
        </p:nvGrpSpPr>
        <p:grpSpPr>
          <a:xfrm>
            <a:off x="0" y="1142984"/>
            <a:ext cx="9144000" cy="3157537"/>
            <a:chOff x="0" y="2214554"/>
            <a:chExt cx="9144000" cy="3157537"/>
          </a:xfrm>
        </p:grpSpPr>
        <p:pic>
          <p:nvPicPr>
            <p:cNvPr id="7" name="Picture 32" descr="F:\新建文件夹\课文插图\28《狮子和鹿》课文插图.jpg"/>
            <p:cNvPicPr>
              <a:picLocks noChangeAspect="1" noChangeArrowheads="1"/>
            </p:cNvPicPr>
            <p:nvPr/>
          </p:nvPicPr>
          <p:blipFill>
            <a:blip r:embed="rId3">
              <a:clrChange>
                <a:clrFrom>
                  <a:srgbClr val="FDFDFD"/>
                </a:clrFrom>
                <a:clrTo>
                  <a:srgbClr val="FDFDFD">
                    <a:alpha val="0"/>
                  </a:srgbClr>
                </a:clrTo>
              </a:clrChange>
            </a:blip>
            <a:srcRect/>
            <a:stretch>
              <a:fillRect/>
            </a:stretch>
          </p:blipFill>
          <p:spPr bwMode="auto">
            <a:xfrm>
              <a:off x="0" y="2214554"/>
              <a:ext cx="9144000" cy="3157537"/>
            </a:xfrm>
            <a:prstGeom prst="rect">
              <a:avLst/>
            </a:prstGeom>
            <a:noFill/>
          </p:spPr>
        </p:pic>
        <p:pic>
          <p:nvPicPr>
            <p:cNvPr id="8" name="Picture 34" descr="C:\Documents and Settings\zyan\桌面\未标题-1.jpg"/>
            <p:cNvPicPr>
              <a:picLocks noChangeAspect="1" noChangeArrowheads="1"/>
            </p:cNvPicPr>
            <p:nvPr/>
          </p:nvPicPr>
          <p:blipFill>
            <a:blip r:embed="rId4">
              <a:clrChange>
                <a:clrFrom>
                  <a:srgbClr val="0A0095"/>
                </a:clrFrom>
                <a:clrTo>
                  <a:srgbClr val="0A0095">
                    <a:alpha val="0"/>
                  </a:srgbClr>
                </a:clrTo>
              </a:clrChange>
            </a:blip>
            <a:srcRect/>
            <a:stretch>
              <a:fillRect/>
            </a:stretch>
          </p:blipFill>
          <p:spPr bwMode="auto">
            <a:xfrm>
              <a:off x="714348" y="2428868"/>
              <a:ext cx="1795463" cy="2794000"/>
            </a:xfrm>
            <a:prstGeom prst="rect">
              <a:avLst/>
            </a:prstGeom>
            <a:noFill/>
          </p:spPr>
        </p:pic>
      </p:grpSp>
      <p:sp>
        <p:nvSpPr>
          <p:cNvPr id="9" name="矩形 8"/>
          <p:cNvSpPr/>
          <p:nvPr/>
        </p:nvSpPr>
        <p:spPr>
          <a:xfrm>
            <a:off x="1000100" y="3571876"/>
            <a:ext cx="1576072" cy="923330"/>
          </a:xfrm>
          <a:prstGeom prst="rect">
            <a:avLst/>
          </a:prstGeom>
          <a:noFill/>
        </p:spPr>
        <p:txBody>
          <a:bodyPr wrap="none" lIns="91440" tIns="45720" rIns="91440" bIns="45720">
            <a:spAutoFit/>
          </a:bodyPr>
          <a:lstStyle/>
          <a:p>
            <a:pPr algn="ctr"/>
            <a:r>
              <a:rPr lang="zh-CN" altLang="en-US" sz="5400" b="1" cap="all" spc="0" dirty="0" smtClean="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rPr>
              <a:t>狮子</a:t>
            </a:r>
            <a:endParaRPr lang="zh-CN" altLang="en-US" sz="5400" b="1" cap="all" spc="0" dirty="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endParaRPr>
          </a:p>
        </p:txBody>
      </p:sp>
      <p:sp>
        <p:nvSpPr>
          <p:cNvPr id="12" name="矩形 11"/>
          <p:cNvSpPr/>
          <p:nvPr/>
        </p:nvSpPr>
        <p:spPr>
          <a:xfrm>
            <a:off x="5786446" y="3500438"/>
            <a:ext cx="880369" cy="923330"/>
          </a:xfrm>
          <a:prstGeom prst="rect">
            <a:avLst/>
          </a:prstGeom>
          <a:noFill/>
        </p:spPr>
        <p:txBody>
          <a:bodyPr wrap="none" lIns="91440" tIns="45720" rIns="91440" bIns="45720">
            <a:spAutoFit/>
          </a:bodyPr>
          <a:lstStyle/>
          <a:p>
            <a:pPr algn="ctr"/>
            <a:r>
              <a:rPr lang="zh-CN" altLang="en-US" sz="5400" b="1" cap="all" spc="0" dirty="0" smtClean="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rPr>
              <a:t>鹿</a:t>
            </a:r>
            <a:endParaRPr lang="zh-CN" altLang="en-US" sz="5400" b="1" cap="all" spc="0" dirty="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endParaRPr>
          </a:p>
        </p:txBody>
      </p:sp>
    </p:spTree>
  </p:cSld>
  <p:clrMapOvr>
    <a:masterClrMapping/>
  </p:clrMapOvr>
  <p:transition spd="med">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643042" y="1928802"/>
            <a:ext cx="6143668" cy="3582519"/>
          </a:xfrm>
          <a:prstGeom prst="rect">
            <a:avLst/>
          </a:prstGeom>
        </p:spPr>
        <p:txBody>
          <a:bodyPr wrap="square">
            <a:spAutoFit/>
          </a:bodyPr>
          <a:lstStyle/>
          <a:p>
            <a:pPr marL="342900" lvl="0" indent="-342900" algn="ctr">
              <a:lnSpc>
                <a:spcPct val="90000"/>
              </a:lnSpc>
              <a:spcBef>
                <a:spcPct val="45000"/>
              </a:spcBef>
              <a:defRPr/>
            </a:pPr>
            <a:r>
              <a:rPr lang="zh-CN" altLang="en-US" sz="3600" b="1" dirty="0" smtClean="0">
                <a:solidFill>
                  <a:srgbClr val="0000CC"/>
                </a:solidFill>
                <a:latin typeface="楷体_GB2312" pitchFamily="49" charset="-122"/>
                <a:ea typeface="楷体_GB2312" pitchFamily="49" charset="-122"/>
              </a:rPr>
              <a:t>匀</a:t>
            </a:r>
            <a:r>
              <a:rPr lang="zh-CN" altLang="en-US" sz="3600" b="1" dirty="0" smtClean="0">
                <a:solidFill>
                  <a:srgbClr val="FF0000"/>
                </a:solidFill>
                <a:latin typeface="楷体_GB2312" pitchFamily="49" charset="-122"/>
                <a:ea typeface="楷体_GB2312" pitchFamily="49" charset="-122"/>
              </a:rPr>
              <a:t> </a:t>
            </a:r>
            <a:r>
              <a:rPr lang="zh-CN" altLang="en-US" sz="3600" b="1" dirty="0" smtClean="0">
                <a:solidFill>
                  <a:srgbClr val="0000CC"/>
                </a:solidFill>
                <a:latin typeface="楷体_GB2312" pitchFamily="49" charset="-122"/>
                <a:ea typeface="楷体_GB2312" pitchFamily="49" charset="-122"/>
              </a:rPr>
              <a:t>称</a:t>
            </a:r>
            <a:r>
              <a:rPr lang="zh-CN" altLang="en-US" sz="3600" b="1" dirty="0" smtClean="0">
                <a:solidFill>
                  <a:srgbClr val="FF0000"/>
                </a:solidFill>
                <a:latin typeface="楷体_GB2312" pitchFamily="49" charset="-122"/>
                <a:ea typeface="楷体_GB2312" pitchFamily="49" charset="-122"/>
              </a:rPr>
              <a:t>  </a:t>
            </a:r>
            <a:r>
              <a:rPr lang="zh-CN" altLang="en-US" sz="3600" b="1" dirty="0" smtClean="0">
                <a:solidFill>
                  <a:srgbClr val="0000CC"/>
                </a:solidFill>
                <a:latin typeface="楷体_GB2312" pitchFamily="49" charset="-122"/>
                <a:ea typeface="楷体_GB2312" pitchFamily="49" charset="-122"/>
              </a:rPr>
              <a:t>珊 瑚</a:t>
            </a:r>
            <a:r>
              <a:rPr lang="zh-CN" altLang="en-US" sz="3600" b="1" dirty="0" smtClean="0">
                <a:solidFill>
                  <a:srgbClr val="FF0000"/>
                </a:solidFill>
                <a:latin typeface="楷体_GB2312" pitchFamily="49" charset="-122"/>
                <a:ea typeface="楷体_GB2312" pitchFamily="49" charset="-122"/>
              </a:rPr>
              <a:t>  </a:t>
            </a:r>
            <a:r>
              <a:rPr lang="zh-CN" altLang="en-US" sz="3600" b="1" dirty="0" smtClean="0">
                <a:solidFill>
                  <a:srgbClr val="0000CC"/>
                </a:solidFill>
                <a:latin typeface="楷体_GB2312" pitchFamily="49" charset="-122"/>
                <a:ea typeface="楷体_GB2312" pitchFamily="49" charset="-122"/>
              </a:rPr>
              <a:t>抱怨</a:t>
            </a:r>
            <a:r>
              <a:rPr lang="zh-CN" altLang="en-US" sz="3600" b="1" dirty="0" smtClean="0">
                <a:solidFill>
                  <a:srgbClr val="FF0000"/>
                </a:solidFill>
                <a:latin typeface="楷体_GB2312" pitchFamily="49" charset="-122"/>
                <a:ea typeface="楷体_GB2312" pitchFamily="49" charset="-122"/>
              </a:rPr>
              <a:t>  </a:t>
            </a:r>
            <a:r>
              <a:rPr lang="zh-CN" altLang="en-US" sz="3600" b="1" dirty="0" smtClean="0">
                <a:solidFill>
                  <a:srgbClr val="0000CC"/>
                </a:solidFill>
                <a:latin typeface="楷体_GB2312" pitchFamily="49" charset="-122"/>
                <a:ea typeface="楷体_GB2312" pitchFamily="49" charset="-122"/>
              </a:rPr>
              <a:t>配合</a:t>
            </a:r>
          </a:p>
          <a:p>
            <a:pPr marL="342900" lvl="0" indent="-342900" algn="ctr">
              <a:lnSpc>
                <a:spcPct val="90000"/>
              </a:lnSpc>
              <a:spcBef>
                <a:spcPct val="45000"/>
              </a:spcBef>
              <a:defRPr/>
            </a:pPr>
            <a:r>
              <a:rPr lang="zh-CN" altLang="en-US" sz="3600" b="1" dirty="0" smtClean="0">
                <a:solidFill>
                  <a:srgbClr val="FF0000"/>
                </a:solidFill>
                <a:latin typeface="楷体_GB2312" pitchFamily="49" charset="-122"/>
                <a:ea typeface="楷体_GB2312" pitchFamily="49" charset="-122"/>
              </a:rPr>
              <a:t>　</a:t>
            </a:r>
          </a:p>
          <a:p>
            <a:pPr marL="342900" lvl="0" indent="-342900" algn="ctr">
              <a:lnSpc>
                <a:spcPct val="90000"/>
              </a:lnSpc>
              <a:spcBef>
                <a:spcPct val="45000"/>
              </a:spcBef>
              <a:defRPr/>
            </a:pPr>
            <a:r>
              <a:rPr lang="zh-CN" altLang="en-US" sz="3600" b="1" dirty="0" smtClean="0">
                <a:solidFill>
                  <a:srgbClr val="0000CC"/>
                </a:solidFill>
                <a:latin typeface="楷体_GB2312" pitchFamily="49" charset="-122"/>
                <a:ea typeface="楷体_GB2312" pitchFamily="49" charset="-122"/>
              </a:rPr>
              <a:t>逼近</a:t>
            </a:r>
            <a:r>
              <a:rPr lang="zh-CN" altLang="en-US" sz="3600" b="1" dirty="0" smtClean="0">
                <a:solidFill>
                  <a:srgbClr val="FF0000"/>
                </a:solidFill>
                <a:latin typeface="楷体_GB2312" pitchFamily="49" charset="-122"/>
                <a:ea typeface="楷体_GB2312" pitchFamily="49" charset="-122"/>
              </a:rPr>
              <a:t>  </a:t>
            </a:r>
            <a:r>
              <a:rPr lang="zh-CN" altLang="en-US" sz="3600" b="1" dirty="0" smtClean="0">
                <a:solidFill>
                  <a:srgbClr val="0000CC"/>
                </a:solidFill>
                <a:latin typeface="楷体_GB2312" pitchFamily="49" charset="-122"/>
                <a:ea typeface="楷体_GB2312" pitchFamily="49" charset="-122"/>
              </a:rPr>
              <a:t>犹豫</a:t>
            </a:r>
            <a:r>
              <a:rPr lang="zh-CN" altLang="en-US" sz="3600" b="1" dirty="0" smtClean="0">
                <a:solidFill>
                  <a:srgbClr val="FF0000"/>
                </a:solidFill>
                <a:latin typeface="楷体_GB2312" pitchFamily="49" charset="-122"/>
                <a:ea typeface="楷体_GB2312" pitchFamily="49" charset="-122"/>
              </a:rPr>
              <a:t>  </a:t>
            </a:r>
            <a:r>
              <a:rPr lang="zh-CN" altLang="en-US" sz="3600" b="1" dirty="0" smtClean="0">
                <a:solidFill>
                  <a:srgbClr val="0000CC"/>
                </a:solidFill>
                <a:latin typeface="楷体_GB2312" pitchFamily="49" charset="-122"/>
                <a:ea typeface="楷体_GB2312" pitchFamily="49" charset="-122"/>
              </a:rPr>
              <a:t>撒谎</a:t>
            </a:r>
            <a:r>
              <a:rPr lang="zh-CN" altLang="en-US" sz="3600" b="1" dirty="0" smtClean="0">
                <a:solidFill>
                  <a:srgbClr val="FF0000"/>
                </a:solidFill>
                <a:latin typeface="楷体_GB2312" pitchFamily="49" charset="-122"/>
                <a:ea typeface="楷体_GB2312" pitchFamily="49" charset="-122"/>
              </a:rPr>
              <a:t>  </a:t>
            </a:r>
            <a:r>
              <a:rPr lang="zh-CN" altLang="en-US" sz="3600" b="1" dirty="0" smtClean="0">
                <a:solidFill>
                  <a:srgbClr val="0000CC"/>
                </a:solidFill>
                <a:latin typeface="楷体_GB2312" pitchFamily="49" charset="-122"/>
                <a:ea typeface="楷体_GB2312" pitchFamily="49" charset="-122"/>
              </a:rPr>
              <a:t>凶猛</a:t>
            </a:r>
          </a:p>
          <a:p>
            <a:pPr marL="342900" lvl="0" indent="-342900" algn="ctr">
              <a:lnSpc>
                <a:spcPct val="90000"/>
              </a:lnSpc>
              <a:spcBef>
                <a:spcPct val="45000"/>
              </a:spcBef>
              <a:defRPr/>
            </a:pPr>
            <a:endParaRPr lang="en-US" altLang="zh-CN" sz="3600" b="1" dirty="0" smtClean="0">
              <a:solidFill>
                <a:srgbClr val="FF0000"/>
              </a:solidFill>
              <a:latin typeface="楷体_GB2312" pitchFamily="49" charset="-122"/>
              <a:ea typeface="楷体_GB2312" pitchFamily="49" charset="-122"/>
            </a:endParaRPr>
          </a:p>
          <a:p>
            <a:pPr marL="342900" lvl="0" indent="-342900" algn="ctr">
              <a:lnSpc>
                <a:spcPct val="90000"/>
              </a:lnSpc>
              <a:spcBef>
                <a:spcPct val="45000"/>
              </a:spcBef>
              <a:defRPr/>
            </a:pPr>
            <a:r>
              <a:rPr lang="zh-CN" altLang="en-US" sz="3600" b="1" dirty="0" smtClean="0">
                <a:solidFill>
                  <a:srgbClr val="0000CC"/>
                </a:solidFill>
                <a:latin typeface="楷体_GB2312" pitchFamily="49" charset="-122"/>
                <a:ea typeface="楷体_GB2312" pitchFamily="49" charset="-122"/>
              </a:rPr>
              <a:t>广泛</a:t>
            </a:r>
            <a:r>
              <a:rPr lang="zh-CN" altLang="en-US" sz="3600" b="1" dirty="0" smtClean="0">
                <a:solidFill>
                  <a:srgbClr val="FF0000"/>
                </a:solidFill>
                <a:latin typeface="楷体_GB2312" pitchFamily="49" charset="-122"/>
                <a:ea typeface="楷体_GB2312" pitchFamily="49" charset="-122"/>
              </a:rPr>
              <a:t>  </a:t>
            </a:r>
            <a:r>
              <a:rPr lang="zh-CN" altLang="en-US" sz="3600" b="1" dirty="0" smtClean="0">
                <a:solidFill>
                  <a:srgbClr val="0000CC"/>
                </a:solidFill>
                <a:latin typeface="楷体_GB2312" pitchFamily="49" charset="-122"/>
                <a:ea typeface="楷体_GB2312" pitchFamily="49" charset="-122"/>
              </a:rPr>
              <a:t>挣脱</a:t>
            </a:r>
            <a:r>
              <a:rPr lang="zh-CN" altLang="en-US" sz="3600" b="1" dirty="0" smtClean="0">
                <a:solidFill>
                  <a:srgbClr val="FF0000"/>
                </a:solidFill>
                <a:latin typeface="楷体_GB2312" pitchFamily="49" charset="-122"/>
                <a:ea typeface="楷体_GB2312" pitchFamily="49" charset="-122"/>
              </a:rPr>
              <a:t>  </a:t>
            </a:r>
            <a:r>
              <a:rPr lang="zh-CN" altLang="en-US" sz="3600" b="1" dirty="0" smtClean="0">
                <a:solidFill>
                  <a:srgbClr val="0000CC"/>
                </a:solidFill>
                <a:latin typeface="楷体_GB2312" pitchFamily="49" charset="-122"/>
                <a:ea typeface="楷体_GB2312" pitchFamily="49" charset="-122"/>
              </a:rPr>
              <a:t>甩掉</a:t>
            </a:r>
            <a:r>
              <a:rPr lang="zh-CN" altLang="en-US" sz="3600" b="1" dirty="0" smtClean="0">
                <a:solidFill>
                  <a:srgbClr val="FF0000"/>
                </a:solidFill>
                <a:latin typeface="楷体_GB2312" pitchFamily="49" charset="-122"/>
                <a:ea typeface="楷体_GB2312" pitchFamily="49" charset="-122"/>
              </a:rPr>
              <a:t>  </a:t>
            </a:r>
            <a:r>
              <a:rPr lang="zh-CN" altLang="en-US" sz="3600" b="1" dirty="0" smtClean="0">
                <a:solidFill>
                  <a:srgbClr val="0000CC"/>
                </a:solidFill>
                <a:latin typeface="楷体_GB2312" pitchFamily="49" charset="-122"/>
                <a:ea typeface="楷体_GB2312" pitchFamily="49" charset="-122"/>
              </a:rPr>
              <a:t>撅</a:t>
            </a:r>
            <a:r>
              <a:rPr lang="zh-CN" altLang="en-US" sz="3600" b="1" dirty="0" smtClean="0">
                <a:solidFill>
                  <a:srgbClr val="FF0000"/>
                </a:solidFill>
                <a:latin typeface="楷体_GB2312" pitchFamily="49" charset="-122"/>
                <a:ea typeface="楷体_GB2312" pitchFamily="49" charset="-122"/>
              </a:rPr>
              <a:t>  </a:t>
            </a:r>
            <a:r>
              <a:rPr lang="zh-CN" altLang="en-US" sz="3600" b="1" dirty="0" smtClean="0">
                <a:solidFill>
                  <a:srgbClr val="0000CC"/>
                </a:solidFill>
                <a:latin typeface="楷体_GB2312" pitchFamily="49" charset="-122"/>
                <a:ea typeface="楷体_GB2312" pitchFamily="49" charset="-122"/>
              </a:rPr>
              <a:t>扯</a:t>
            </a:r>
            <a:r>
              <a:rPr lang="zh-CN" altLang="en-US" sz="3600" b="1" dirty="0" smtClean="0">
                <a:solidFill>
                  <a:srgbClr val="FF0000"/>
                </a:solidFill>
                <a:latin typeface="楷体_GB2312" pitchFamily="49" charset="-122"/>
                <a:ea typeface="楷体_GB2312" pitchFamily="49" charset="-122"/>
              </a:rPr>
              <a:t>  </a:t>
            </a:r>
          </a:p>
        </p:txBody>
      </p:sp>
      <p:grpSp>
        <p:nvGrpSpPr>
          <p:cNvPr id="6" name="组合 5"/>
          <p:cNvGrpSpPr/>
          <p:nvPr/>
        </p:nvGrpSpPr>
        <p:grpSpPr>
          <a:xfrm>
            <a:off x="0" y="0"/>
            <a:ext cx="3286116" cy="1428760"/>
            <a:chOff x="0" y="0"/>
            <a:chExt cx="3286116" cy="1428760"/>
          </a:xfrm>
        </p:grpSpPr>
        <p:pic>
          <p:nvPicPr>
            <p:cNvPr id="2050" name="Picture 2" descr="C:\Users\Administrator\Desktop\课件所用图片\猫.gif"/>
            <p:cNvPicPr>
              <a:picLocks noChangeAspect="1" noChangeArrowheads="1"/>
            </p:cNvPicPr>
            <p:nvPr/>
          </p:nvPicPr>
          <p:blipFill>
            <a:blip r:embed="rId2"/>
            <a:srcRect/>
            <a:stretch>
              <a:fillRect/>
            </a:stretch>
          </p:blipFill>
          <p:spPr bwMode="auto">
            <a:xfrm>
              <a:off x="0" y="0"/>
              <a:ext cx="1357322" cy="1428760"/>
            </a:xfrm>
            <a:prstGeom prst="rect">
              <a:avLst/>
            </a:prstGeom>
            <a:noFill/>
          </p:spPr>
        </p:pic>
        <p:sp>
          <p:nvSpPr>
            <p:cNvPr id="5" name="椭圆 4"/>
            <p:cNvSpPr/>
            <p:nvPr/>
          </p:nvSpPr>
          <p:spPr>
            <a:xfrm>
              <a:off x="1214414" y="428604"/>
              <a:ext cx="2071702" cy="785818"/>
            </a:xfrm>
            <a:prstGeom prst="ellipse">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solidFill>
                    <a:srgbClr val="FF0000"/>
                  </a:solidFill>
                  <a:latin typeface="楷体_GB2312" pitchFamily="49" charset="-122"/>
                  <a:ea typeface="楷体_GB2312" pitchFamily="49" charset="-122"/>
                </a:rPr>
                <a:t>我会读</a:t>
              </a:r>
              <a:endParaRPr lang="zh-CN" altLang="en-US" sz="3200" b="1" dirty="0">
                <a:solidFill>
                  <a:srgbClr val="FF0000"/>
                </a:solidFill>
                <a:latin typeface="楷体_GB2312" pitchFamily="49" charset="-122"/>
                <a:ea typeface="楷体_GB2312" pitchFamily="49" charset="-122"/>
              </a:endParaRPr>
            </a:p>
          </p:txBody>
        </p:sp>
      </p:grpSp>
      <p:sp>
        <p:nvSpPr>
          <p:cNvPr id="7" name="TextBox 6"/>
          <p:cNvSpPr txBox="1"/>
          <p:nvPr/>
        </p:nvSpPr>
        <p:spPr>
          <a:xfrm>
            <a:off x="1643042" y="1428736"/>
            <a:ext cx="1857388" cy="584775"/>
          </a:xfrm>
          <a:prstGeom prst="rect">
            <a:avLst/>
          </a:prstGeom>
          <a:noFill/>
        </p:spPr>
        <p:txBody>
          <a:bodyPr wrap="square" rtlCol="0">
            <a:spAutoFit/>
          </a:bodyPr>
          <a:lstStyle/>
          <a:p>
            <a:r>
              <a:rPr lang="en-US" altLang="zh-CN" sz="3200" b="1" dirty="0" err="1" smtClean="0"/>
              <a:t>yún</a:t>
            </a:r>
            <a:r>
              <a:rPr lang="en-US" altLang="zh-CN" sz="3200" b="1" dirty="0" smtClean="0"/>
              <a:t> </a:t>
            </a:r>
            <a:r>
              <a:rPr lang="en-US" altLang="zh-CN" sz="3200" b="1" dirty="0" err="1" smtClean="0"/>
              <a:t>chèn</a:t>
            </a:r>
            <a:endParaRPr lang="zh-CN" altLang="en-US" sz="3200" b="1" dirty="0"/>
          </a:p>
        </p:txBody>
      </p:sp>
      <p:sp>
        <p:nvSpPr>
          <p:cNvPr id="8" name="TextBox 7"/>
          <p:cNvSpPr txBox="1"/>
          <p:nvPr/>
        </p:nvSpPr>
        <p:spPr>
          <a:xfrm>
            <a:off x="3357554" y="1428736"/>
            <a:ext cx="2071702" cy="584775"/>
          </a:xfrm>
          <a:prstGeom prst="rect">
            <a:avLst/>
          </a:prstGeom>
          <a:noFill/>
        </p:spPr>
        <p:txBody>
          <a:bodyPr wrap="square" rtlCol="0">
            <a:spAutoFit/>
          </a:bodyPr>
          <a:lstStyle/>
          <a:p>
            <a:r>
              <a:rPr lang="en-US" altLang="zh-CN" sz="3200" b="1" dirty="0" err="1" smtClean="0"/>
              <a:t>shān</a:t>
            </a:r>
            <a:r>
              <a:rPr lang="en-US" altLang="zh-CN" sz="3200" b="1" dirty="0" smtClean="0"/>
              <a:t>  </a:t>
            </a:r>
            <a:r>
              <a:rPr lang="en-US" altLang="zh-CN" sz="3200" b="1" dirty="0" err="1" smtClean="0"/>
              <a:t>hú</a:t>
            </a:r>
            <a:endParaRPr lang="zh-CN" altLang="en-US" sz="3200" b="1" dirty="0"/>
          </a:p>
        </p:txBody>
      </p:sp>
      <p:sp>
        <p:nvSpPr>
          <p:cNvPr id="9" name="TextBox 8"/>
          <p:cNvSpPr txBox="1"/>
          <p:nvPr/>
        </p:nvSpPr>
        <p:spPr>
          <a:xfrm>
            <a:off x="5357818" y="1428736"/>
            <a:ext cx="2071702" cy="584775"/>
          </a:xfrm>
          <a:prstGeom prst="rect">
            <a:avLst/>
          </a:prstGeom>
          <a:noFill/>
        </p:spPr>
        <p:txBody>
          <a:bodyPr wrap="square" rtlCol="0">
            <a:spAutoFit/>
          </a:bodyPr>
          <a:lstStyle/>
          <a:p>
            <a:r>
              <a:rPr lang="en-US" altLang="zh-CN" sz="3200" b="1" dirty="0" err="1" smtClean="0"/>
              <a:t>yuàn</a:t>
            </a:r>
            <a:endParaRPr lang="zh-CN" altLang="en-US" sz="3200" b="1" dirty="0"/>
          </a:p>
        </p:txBody>
      </p:sp>
      <p:sp>
        <p:nvSpPr>
          <p:cNvPr id="10" name="TextBox 9"/>
          <p:cNvSpPr txBox="1"/>
          <p:nvPr/>
        </p:nvSpPr>
        <p:spPr>
          <a:xfrm>
            <a:off x="6500826" y="1428736"/>
            <a:ext cx="2071702" cy="584775"/>
          </a:xfrm>
          <a:prstGeom prst="rect">
            <a:avLst/>
          </a:prstGeom>
          <a:noFill/>
        </p:spPr>
        <p:txBody>
          <a:bodyPr wrap="square" rtlCol="0">
            <a:spAutoFit/>
          </a:bodyPr>
          <a:lstStyle/>
          <a:p>
            <a:r>
              <a:rPr lang="en-US" altLang="zh-CN" sz="3200" b="1" dirty="0" err="1" smtClean="0"/>
              <a:t>pèi</a:t>
            </a:r>
            <a:endParaRPr lang="zh-CN" altLang="en-US" sz="3200" b="1" dirty="0"/>
          </a:p>
        </p:txBody>
      </p:sp>
      <p:sp>
        <p:nvSpPr>
          <p:cNvPr id="11" name="TextBox 10"/>
          <p:cNvSpPr txBox="1"/>
          <p:nvPr/>
        </p:nvSpPr>
        <p:spPr>
          <a:xfrm>
            <a:off x="2143108" y="2928934"/>
            <a:ext cx="1357322" cy="584775"/>
          </a:xfrm>
          <a:prstGeom prst="rect">
            <a:avLst/>
          </a:prstGeom>
          <a:noFill/>
        </p:spPr>
        <p:txBody>
          <a:bodyPr wrap="square" rtlCol="0">
            <a:spAutoFit/>
          </a:bodyPr>
          <a:lstStyle/>
          <a:p>
            <a:r>
              <a:rPr lang="en-US" altLang="zh-CN" sz="3200" b="1" dirty="0" err="1" smtClean="0"/>
              <a:t>bī</a:t>
            </a:r>
            <a:endParaRPr lang="zh-CN" altLang="en-US" sz="3200" b="1" dirty="0"/>
          </a:p>
        </p:txBody>
      </p:sp>
      <p:sp>
        <p:nvSpPr>
          <p:cNvPr id="12" name="TextBox 11"/>
          <p:cNvSpPr txBox="1"/>
          <p:nvPr/>
        </p:nvSpPr>
        <p:spPr>
          <a:xfrm>
            <a:off x="3857620" y="2928934"/>
            <a:ext cx="1357322" cy="584775"/>
          </a:xfrm>
          <a:prstGeom prst="rect">
            <a:avLst/>
          </a:prstGeom>
          <a:noFill/>
        </p:spPr>
        <p:txBody>
          <a:bodyPr wrap="square" rtlCol="0">
            <a:spAutoFit/>
          </a:bodyPr>
          <a:lstStyle/>
          <a:p>
            <a:r>
              <a:rPr lang="en-US" altLang="zh-CN" sz="3200" b="1" dirty="0" err="1" smtClean="0"/>
              <a:t>yù</a:t>
            </a:r>
            <a:endParaRPr lang="zh-CN" altLang="en-US" sz="3200" b="1" dirty="0"/>
          </a:p>
        </p:txBody>
      </p:sp>
      <p:sp>
        <p:nvSpPr>
          <p:cNvPr id="13" name="TextBox 12"/>
          <p:cNvSpPr txBox="1"/>
          <p:nvPr/>
        </p:nvSpPr>
        <p:spPr>
          <a:xfrm>
            <a:off x="4929190" y="2928934"/>
            <a:ext cx="1357322" cy="584775"/>
          </a:xfrm>
          <a:prstGeom prst="rect">
            <a:avLst/>
          </a:prstGeom>
          <a:noFill/>
        </p:spPr>
        <p:txBody>
          <a:bodyPr wrap="square" rtlCol="0">
            <a:spAutoFit/>
          </a:bodyPr>
          <a:lstStyle/>
          <a:p>
            <a:r>
              <a:rPr lang="en-US" altLang="zh-CN" sz="3200" b="1" dirty="0" err="1" smtClean="0"/>
              <a:t>sā</a:t>
            </a:r>
            <a:endParaRPr lang="zh-CN" altLang="en-US" sz="3200" b="1" dirty="0"/>
          </a:p>
        </p:txBody>
      </p:sp>
      <p:sp>
        <p:nvSpPr>
          <p:cNvPr id="14" name="TextBox 13"/>
          <p:cNvSpPr txBox="1"/>
          <p:nvPr/>
        </p:nvSpPr>
        <p:spPr>
          <a:xfrm>
            <a:off x="6500826" y="2928934"/>
            <a:ext cx="1357322" cy="584775"/>
          </a:xfrm>
          <a:prstGeom prst="rect">
            <a:avLst/>
          </a:prstGeom>
          <a:noFill/>
        </p:spPr>
        <p:txBody>
          <a:bodyPr wrap="square" rtlCol="0">
            <a:spAutoFit/>
          </a:bodyPr>
          <a:lstStyle/>
          <a:p>
            <a:r>
              <a:rPr lang="en-US" altLang="zh-CN" sz="3200" b="1" dirty="0" err="1" smtClean="0"/>
              <a:t>měng</a:t>
            </a:r>
            <a:endParaRPr lang="zh-CN" altLang="en-US" sz="3200" b="1" dirty="0"/>
          </a:p>
        </p:txBody>
      </p:sp>
      <p:sp>
        <p:nvSpPr>
          <p:cNvPr id="15" name="TextBox 14"/>
          <p:cNvSpPr txBox="1"/>
          <p:nvPr/>
        </p:nvSpPr>
        <p:spPr>
          <a:xfrm>
            <a:off x="2357422" y="4429132"/>
            <a:ext cx="1357322" cy="584775"/>
          </a:xfrm>
          <a:prstGeom prst="rect">
            <a:avLst/>
          </a:prstGeom>
          <a:noFill/>
        </p:spPr>
        <p:txBody>
          <a:bodyPr wrap="square" rtlCol="0">
            <a:spAutoFit/>
          </a:bodyPr>
          <a:lstStyle/>
          <a:p>
            <a:r>
              <a:rPr lang="en-US" altLang="zh-CN" sz="3200" b="1" dirty="0" err="1" smtClean="0"/>
              <a:t>fàn</a:t>
            </a:r>
            <a:endParaRPr lang="zh-CN" altLang="en-US" sz="3200" b="1" dirty="0"/>
          </a:p>
        </p:txBody>
      </p:sp>
      <p:sp>
        <p:nvSpPr>
          <p:cNvPr id="16" name="TextBox 15"/>
          <p:cNvSpPr txBox="1"/>
          <p:nvPr/>
        </p:nvSpPr>
        <p:spPr>
          <a:xfrm>
            <a:off x="3143240" y="4429132"/>
            <a:ext cx="1357322" cy="584775"/>
          </a:xfrm>
          <a:prstGeom prst="rect">
            <a:avLst/>
          </a:prstGeom>
          <a:noFill/>
        </p:spPr>
        <p:txBody>
          <a:bodyPr wrap="square" rtlCol="0">
            <a:spAutoFit/>
          </a:bodyPr>
          <a:lstStyle/>
          <a:p>
            <a:r>
              <a:rPr lang="en-US" altLang="zh-CN" sz="3200" b="1" dirty="0" err="1" smtClean="0"/>
              <a:t>zhèng</a:t>
            </a:r>
            <a:endParaRPr lang="zh-CN" altLang="en-US" sz="3200" b="1" dirty="0"/>
          </a:p>
        </p:txBody>
      </p:sp>
      <p:sp>
        <p:nvSpPr>
          <p:cNvPr id="17" name="TextBox 16"/>
          <p:cNvSpPr txBox="1"/>
          <p:nvPr/>
        </p:nvSpPr>
        <p:spPr>
          <a:xfrm>
            <a:off x="4429124" y="4429132"/>
            <a:ext cx="1357322" cy="584775"/>
          </a:xfrm>
          <a:prstGeom prst="rect">
            <a:avLst/>
          </a:prstGeom>
          <a:noFill/>
        </p:spPr>
        <p:txBody>
          <a:bodyPr wrap="square" rtlCol="0">
            <a:spAutoFit/>
          </a:bodyPr>
          <a:lstStyle/>
          <a:p>
            <a:r>
              <a:rPr lang="en-US" altLang="zh-CN" sz="3200" b="1" dirty="0" err="1" smtClean="0"/>
              <a:t>shuǎi</a:t>
            </a:r>
            <a:endParaRPr lang="zh-CN" altLang="en-US" sz="3200" b="1" dirty="0"/>
          </a:p>
        </p:txBody>
      </p:sp>
      <p:sp>
        <p:nvSpPr>
          <p:cNvPr id="18" name="TextBox 17"/>
          <p:cNvSpPr txBox="1"/>
          <p:nvPr/>
        </p:nvSpPr>
        <p:spPr>
          <a:xfrm>
            <a:off x="6929454" y="4429132"/>
            <a:ext cx="1357322" cy="584775"/>
          </a:xfrm>
          <a:prstGeom prst="rect">
            <a:avLst/>
          </a:prstGeom>
          <a:noFill/>
        </p:spPr>
        <p:txBody>
          <a:bodyPr wrap="square" rtlCol="0">
            <a:spAutoFit/>
          </a:bodyPr>
          <a:lstStyle/>
          <a:p>
            <a:r>
              <a:rPr lang="en-US" altLang="zh-CN" sz="3200" b="1" dirty="0" err="1" smtClean="0"/>
              <a:t>chě</a:t>
            </a:r>
            <a:endParaRPr lang="zh-CN" altLang="en-US" sz="3200" b="1" dirty="0"/>
          </a:p>
        </p:txBody>
      </p:sp>
      <p:sp>
        <p:nvSpPr>
          <p:cNvPr id="19" name="TextBox 18"/>
          <p:cNvSpPr txBox="1"/>
          <p:nvPr/>
        </p:nvSpPr>
        <p:spPr>
          <a:xfrm>
            <a:off x="6000760" y="4429132"/>
            <a:ext cx="1357322" cy="584775"/>
          </a:xfrm>
          <a:prstGeom prst="rect">
            <a:avLst/>
          </a:prstGeom>
          <a:noFill/>
        </p:spPr>
        <p:txBody>
          <a:bodyPr wrap="square" rtlCol="0">
            <a:spAutoFit/>
          </a:bodyPr>
          <a:lstStyle/>
          <a:p>
            <a:r>
              <a:rPr lang="en-US" altLang="zh-CN" sz="3200" b="1" dirty="0" err="1" smtClean="0"/>
              <a:t>juē</a:t>
            </a:r>
            <a:endParaRPr lang="zh-CN" altLang="en-US" sz="3200" b="1" dirty="0"/>
          </a:p>
        </p:txBody>
      </p:sp>
    </p:spTree>
  </p:cSld>
  <p:clrMapOvr>
    <a:masterClrMapping/>
  </p:clrMapOvr>
  <p:transition spd="med">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54" presetClass="entr" presetSubtype="0" accel="10000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strVal val="#ppt_w*0.05"/>
                                          </p:val>
                                        </p:tav>
                                        <p:tav tm="100000">
                                          <p:val>
                                            <p:strVal val="#ppt_w"/>
                                          </p:val>
                                        </p:tav>
                                      </p:tavLst>
                                    </p:anim>
                                    <p:anim calcmode="lin" valueType="num">
                                      <p:cBhvr>
                                        <p:cTn id="15" dur="500" fill="hold"/>
                                        <p:tgtEl>
                                          <p:spTgt spid="7"/>
                                        </p:tgtEl>
                                        <p:attrNameLst>
                                          <p:attrName>ppt_h</p:attrName>
                                        </p:attrNameLst>
                                      </p:cBhvr>
                                      <p:tavLst>
                                        <p:tav tm="0">
                                          <p:val>
                                            <p:strVal val="#ppt_h"/>
                                          </p:val>
                                        </p:tav>
                                        <p:tav tm="100000">
                                          <p:val>
                                            <p:strVal val="#ppt_h"/>
                                          </p:val>
                                        </p:tav>
                                      </p:tavLst>
                                    </p:anim>
                                    <p:anim calcmode="lin" valueType="num">
                                      <p:cBhvr>
                                        <p:cTn id="16" dur="500" fill="hold"/>
                                        <p:tgtEl>
                                          <p:spTgt spid="7"/>
                                        </p:tgtEl>
                                        <p:attrNameLst>
                                          <p:attrName>ppt_x</p:attrName>
                                        </p:attrNameLst>
                                      </p:cBhvr>
                                      <p:tavLst>
                                        <p:tav tm="0">
                                          <p:val>
                                            <p:strVal val="#ppt_x-.2"/>
                                          </p:val>
                                        </p:tav>
                                        <p:tav tm="100000">
                                          <p:val>
                                            <p:strVal val="#ppt_x"/>
                                          </p:val>
                                        </p:tav>
                                      </p:tavLst>
                                    </p:anim>
                                    <p:anim calcmode="lin" valueType="num">
                                      <p:cBhvr>
                                        <p:cTn id="17" dur="500" fill="hold"/>
                                        <p:tgtEl>
                                          <p:spTgt spid="7"/>
                                        </p:tgtEl>
                                        <p:attrNameLst>
                                          <p:attrName>ppt_y</p:attrName>
                                        </p:attrNameLst>
                                      </p:cBhvr>
                                      <p:tavLst>
                                        <p:tav tm="0">
                                          <p:val>
                                            <p:strVal val="#ppt_y"/>
                                          </p:val>
                                        </p:tav>
                                        <p:tav tm="100000">
                                          <p:val>
                                            <p:strVal val="#ppt_y"/>
                                          </p:val>
                                        </p:tav>
                                      </p:tavLst>
                                    </p:anim>
                                    <p:animEffect transition="in" filter="fade">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54" presetClass="entr" presetSubtype="0" accel="10000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strVal val="#ppt_w*0.05"/>
                                          </p:val>
                                        </p:tav>
                                        <p:tav tm="100000">
                                          <p:val>
                                            <p:strVal val="#ppt_w"/>
                                          </p:val>
                                        </p:tav>
                                      </p:tavLst>
                                    </p:anim>
                                    <p:anim calcmode="lin" valueType="num">
                                      <p:cBhvr>
                                        <p:cTn id="24" dur="500" fill="hold"/>
                                        <p:tgtEl>
                                          <p:spTgt spid="8"/>
                                        </p:tgtEl>
                                        <p:attrNameLst>
                                          <p:attrName>ppt_h</p:attrName>
                                        </p:attrNameLst>
                                      </p:cBhvr>
                                      <p:tavLst>
                                        <p:tav tm="0">
                                          <p:val>
                                            <p:strVal val="#ppt_h"/>
                                          </p:val>
                                        </p:tav>
                                        <p:tav tm="100000">
                                          <p:val>
                                            <p:strVal val="#ppt_h"/>
                                          </p:val>
                                        </p:tav>
                                      </p:tavLst>
                                    </p:anim>
                                    <p:anim calcmode="lin" valueType="num">
                                      <p:cBhvr>
                                        <p:cTn id="25" dur="500" fill="hold"/>
                                        <p:tgtEl>
                                          <p:spTgt spid="8"/>
                                        </p:tgtEl>
                                        <p:attrNameLst>
                                          <p:attrName>ppt_x</p:attrName>
                                        </p:attrNameLst>
                                      </p:cBhvr>
                                      <p:tavLst>
                                        <p:tav tm="0">
                                          <p:val>
                                            <p:strVal val="#ppt_x-.2"/>
                                          </p:val>
                                        </p:tav>
                                        <p:tav tm="100000">
                                          <p:val>
                                            <p:strVal val="#ppt_x"/>
                                          </p:val>
                                        </p:tav>
                                      </p:tavLst>
                                    </p:anim>
                                    <p:anim calcmode="lin" valueType="num">
                                      <p:cBhvr>
                                        <p:cTn id="26" dur="500" fill="hold"/>
                                        <p:tgtEl>
                                          <p:spTgt spid="8"/>
                                        </p:tgtEl>
                                        <p:attrNameLst>
                                          <p:attrName>ppt_y</p:attrName>
                                        </p:attrNameLst>
                                      </p:cBhvr>
                                      <p:tavLst>
                                        <p:tav tm="0">
                                          <p:val>
                                            <p:strVal val="#ppt_y"/>
                                          </p:val>
                                        </p:tav>
                                        <p:tav tm="100000">
                                          <p:val>
                                            <p:strVal val="#ppt_y"/>
                                          </p:val>
                                        </p:tav>
                                      </p:tavLst>
                                    </p:anim>
                                    <p:animEffect transition="in" filter="fade">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54" presetClass="entr" presetSubtype="0" accel="10000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strVal val="#ppt_w*0.05"/>
                                          </p:val>
                                        </p:tav>
                                        <p:tav tm="100000">
                                          <p:val>
                                            <p:strVal val="#ppt_w"/>
                                          </p:val>
                                        </p:tav>
                                      </p:tavLst>
                                    </p:anim>
                                    <p:anim calcmode="lin" valueType="num">
                                      <p:cBhvr>
                                        <p:cTn id="33" dur="500" fill="hold"/>
                                        <p:tgtEl>
                                          <p:spTgt spid="9"/>
                                        </p:tgtEl>
                                        <p:attrNameLst>
                                          <p:attrName>ppt_h</p:attrName>
                                        </p:attrNameLst>
                                      </p:cBhvr>
                                      <p:tavLst>
                                        <p:tav tm="0">
                                          <p:val>
                                            <p:strVal val="#ppt_h"/>
                                          </p:val>
                                        </p:tav>
                                        <p:tav tm="100000">
                                          <p:val>
                                            <p:strVal val="#ppt_h"/>
                                          </p:val>
                                        </p:tav>
                                      </p:tavLst>
                                    </p:anim>
                                    <p:anim calcmode="lin" valueType="num">
                                      <p:cBhvr>
                                        <p:cTn id="34" dur="500" fill="hold"/>
                                        <p:tgtEl>
                                          <p:spTgt spid="9"/>
                                        </p:tgtEl>
                                        <p:attrNameLst>
                                          <p:attrName>ppt_x</p:attrName>
                                        </p:attrNameLst>
                                      </p:cBhvr>
                                      <p:tavLst>
                                        <p:tav tm="0">
                                          <p:val>
                                            <p:strVal val="#ppt_x-.2"/>
                                          </p:val>
                                        </p:tav>
                                        <p:tav tm="100000">
                                          <p:val>
                                            <p:strVal val="#ppt_x"/>
                                          </p:val>
                                        </p:tav>
                                      </p:tavLst>
                                    </p:anim>
                                    <p:anim calcmode="lin" valueType="num">
                                      <p:cBhvr>
                                        <p:cTn id="35" dur="500" fill="hold"/>
                                        <p:tgtEl>
                                          <p:spTgt spid="9"/>
                                        </p:tgtEl>
                                        <p:attrNameLst>
                                          <p:attrName>ppt_y</p:attrName>
                                        </p:attrNameLst>
                                      </p:cBhvr>
                                      <p:tavLst>
                                        <p:tav tm="0">
                                          <p:val>
                                            <p:strVal val="#ppt_y"/>
                                          </p:val>
                                        </p:tav>
                                        <p:tav tm="100000">
                                          <p:val>
                                            <p:strVal val="#ppt_y"/>
                                          </p:val>
                                        </p:tav>
                                      </p:tavLst>
                                    </p:anim>
                                    <p:animEffect transition="in" filter="fade">
                                      <p:cBhvr>
                                        <p:cTn id="36" dur="500"/>
                                        <p:tgtEl>
                                          <p:spTgt spid="9"/>
                                        </p:tgtEl>
                                      </p:cBhvr>
                                    </p:animEffect>
                                  </p:childTnLst>
                                </p:cTn>
                              </p:par>
                            </p:childTnLst>
                          </p:cTn>
                        </p:par>
                      </p:childTnLst>
                    </p:cTn>
                  </p:par>
                  <p:par>
                    <p:cTn id="37" fill="hold">
                      <p:stCondLst>
                        <p:cond delay="indefinite"/>
                      </p:stCondLst>
                      <p:childTnLst>
                        <p:par>
                          <p:cTn id="38" fill="hold">
                            <p:stCondLst>
                              <p:cond delay="0"/>
                            </p:stCondLst>
                            <p:childTnLst>
                              <p:par>
                                <p:cTn id="39" presetID="54" presetClass="entr" presetSubtype="0" accel="100000"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p:cTn id="41" dur="500" fill="hold"/>
                                        <p:tgtEl>
                                          <p:spTgt spid="10"/>
                                        </p:tgtEl>
                                        <p:attrNameLst>
                                          <p:attrName>ppt_w</p:attrName>
                                        </p:attrNameLst>
                                      </p:cBhvr>
                                      <p:tavLst>
                                        <p:tav tm="0">
                                          <p:val>
                                            <p:strVal val="#ppt_w*0.05"/>
                                          </p:val>
                                        </p:tav>
                                        <p:tav tm="100000">
                                          <p:val>
                                            <p:strVal val="#ppt_w"/>
                                          </p:val>
                                        </p:tav>
                                      </p:tavLst>
                                    </p:anim>
                                    <p:anim calcmode="lin" valueType="num">
                                      <p:cBhvr>
                                        <p:cTn id="42" dur="500" fill="hold"/>
                                        <p:tgtEl>
                                          <p:spTgt spid="10"/>
                                        </p:tgtEl>
                                        <p:attrNameLst>
                                          <p:attrName>ppt_h</p:attrName>
                                        </p:attrNameLst>
                                      </p:cBhvr>
                                      <p:tavLst>
                                        <p:tav tm="0">
                                          <p:val>
                                            <p:strVal val="#ppt_h"/>
                                          </p:val>
                                        </p:tav>
                                        <p:tav tm="100000">
                                          <p:val>
                                            <p:strVal val="#ppt_h"/>
                                          </p:val>
                                        </p:tav>
                                      </p:tavLst>
                                    </p:anim>
                                    <p:anim calcmode="lin" valueType="num">
                                      <p:cBhvr>
                                        <p:cTn id="43" dur="500" fill="hold"/>
                                        <p:tgtEl>
                                          <p:spTgt spid="10"/>
                                        </p:tgtEl>
                                        <p:attrNameLst>
                                          <p:attrName>ppt_x</p:attrName>
                                        </p:attrNameLst>
                                      </p:cBhvr>
                                      <p:tavLst>
                                        <p:tav tm="0">
                                          <p:val>
                                            <p:strVal val="#ppt_x-.2"/>
                                          </p:val>
                                        </p:tav>
                                        <p:tav tm="100000">
                                          <p:val>
                                            <p:strVal val="#ppt_x"/>
                                          </p:val>
                                        </p:tav>
                                      </p:tavLst>
                                    </p:anim>
                                    <p:anim calcmode="lin" valueType="num">
                                      <p:cBhvr>
                                        <p:cTn id="44" dur="500" fill="hold"/>
                                        <p:tgtEl>
                                          <p:spTgt spid="10"/>
                                        </p:tgtEl>
                                        <p:attrNameLst>
                                          <p:attrName>ppt_y</p:attrName>
                                        </p:attrNameLst>
                                      </p:cBhvr>
                                      <p:tavLst>
                                        <p:tav tm="0">
                                          <p:val>
                                            <p:strVal val="#ppt_y"/>
                                          </p:val>
                                        </p:tav>
                                        <p:tav tm="100000">
                                          <p:val>
                                            <p:strVal val="#ppt_y"/>
                                          </p:val>
                                        </p:tav>
                                      </p:tavLst>
                                    </p:anim>
                                    <p:animEffect transition="in" filter="fade">
                                      <p:cBhvr>
                                        <p:cTn id="45" dur="500"/>
                                        <p:tgtEl>
                                          <p:spTgt spid="10"/>
                                        </p:tgtEl>
                                      </p:cBhvr>
                                    </p:animEffect>
                                  </p:childTnLst>
                                </p:cTn>
                              </p:par>
                            </p:childTnLst>
                          </p:cTn>
                        </p:par>
                      </p:childTnLst>
                    </p:cTn>
                  </p:par>
                  <p:par>
                    <p:cTn id="46" fill="hold">
                      <p:stCondLst>
                        <p:cond delay="indefinite"/>
                      </p:stCondLst>
                      <p:childTnLst>
                        <p:par>
                          <p:cTn id="47" fill="hold">
                            <p:stCondLst>
                              <p:cond delay="0"/>
                            </p:stCondLst>
                            <p:childTnLst>
                              <p:par>
                                <p:cTn id="48" presetID="54" presetClass="entr" presetSubtype="0" accel="100000" fill="hold" grpId="0" nodeType="clickEffect">
                                  <p:stCondLst>
                                    <p:cond delay="0"/>
                                  </p:stCondLst>
                                  <p:childTnLst>
                                    <p:set>
                                      <p:cBhvr>
                                        <p:cTn id="49" dur="1" fill="hold">
                                          <p:stCondLst>
                                            <p:cond delay="0"/>
                                          </p:stCondLst>
                                        </p:cTn>
                                        <p:tgtEl>
                                          <p:spTgt spid="11"/>
                                        </p:tgtEl>
                                        <p:attrNameLst>
                                          <p:attrName>style.visibility</p:attrName>
                                        </p:attrNameLst>
                                      </p:cBhvr>
                                      <p:to>
                                        <p:strVal val="visible"/>
                                      </p:to>
                                    </p:set>
                                    <p:anim calcmode="lin" valueType="num">
                                      <p:cBhvr>
                                        <p:cTn id="50" dur="500" fill="hold"/>
                                        <p:tgtEl>
                                          <p:spTgt spid="11"/>
                                        </p:tgtEl>
                                        <p:attrNameLst>
                                          <p:attrName>ppt_w</p:attrName>
                                        </p:attrNameLst>
                                      </p:cBhvr>
                                      <p:tavLst>
                                        <p:tav tm="0">
                                          <p:val>
                                            <p:strVal val="#ppt_w*0.05"/>
                                          </p:val>
                                        </p:tav>
                                        <p:tav tm="100000">
                                          <p:val>
                                            <p:strVal val="#ppt_w"/>
                                          </p:val>
                                        </p:tav>
                                      </p:tavLst>
                                    </p:anim>
                                    <p:anim calcmode="lin" valueType="num">
                                      <p:cBhvr>
                                        <p:cTn id="51" dur="500" fill="hold"/>
                                        <p:tgtEl>
                                          <p:spTgt spid="11"/>
                                        </p:tgtEl>
                                        <p:attrNameLst>
                                          <p:attrName>ppt_h</p:attrName>
                                        </p:attrNameLst>
                                      </p:cBhvr>
                                      <p:tavLst>
                                        <p:tav tm="0">
                                          <p:val>
                                            <p:strVal val="#ppt_h"/>
                                          </p:val>
                                        </p:tav>
                                        <p:tav tm="100000">
                                          <p:val>
                                            <p:strVal val="#ppt_h"/>
                                          </p:val>
                                        </p:tav>
                                      </p:tavLst>
                                    </p:anim>
                                    <p:anim calcmode="lin" valueType="num">
                                      <p:cBhvr>
                                        <p:cTn id="52" dur="500" fill="hold"/>
                                        <p:tgtEl>
                                          <p:spTgt spid="11"/>
                                        </p:tgtEl>
                                        <p:attrNameLst>
                                          <p:attrName>ppt_x</p:attrName>
                                        </p:attrNameLst>
                                      </p:cBhvr>
                                      <p:tavLst>
                                        <p:tav tm="0">
                                          <p:val>
                                            <p:strVal val="#ppt_x-.2"/>
                                          </p:val>
                                        </p:tav>
                                        <p:tav tm="100000">
                                          <p:val>
                                            <p:strVal val="#ppt_x"/>
                                          </p:val>
                                        </p:tav>
                                      </p:tavLst>
                                    </p:anim>
                                    <p:anim calcmode="lin" valueType="num">
                                      <p:cBhvr>
                                        <p:cTn id="53" dur="500" fill="hold"/>
                                        <p:tgtEl>
                                          <p:spTgt spid="11"/>
                                        </p:tgtEl>
                                        <p:attrNameLst>
                                          <p:attrName>ppt_y</p:attrName>
                                        </p:attrNameLst>
                                      </p:cBhvr>
                                      <p:tavLst>
                                        <p:tav tm="0">
                                          <p:val>
                                            <p:strVal val="#ppt_y"/>
                                          </p:val>
                                        </p:tav>
                                        <p:tav tm="100000">
                                          <p:val>
                                            <p:strVal val="#ppt_y"/>
                                          </p:val>
                                        </p:tav>
                                      </p:tavLst>
                                    </p:anim>
                                    <p:animEffect transition="in" filter="fade">
                                      <p:cBhvr>
                                        <p:cTn id="54" dur="500"/>
                                        <p:tgtEl>
                                          <p:spTgt spid="11"/>
                                        </p:tgtEl>
                                      </p:cBhvr>
                                    </p:animEffect>
                                  </p:childTnLst>
                                </p:cTn>
                              </p:par>
                            </p:childTnLst>
                          </p:cTn>
                        </p:par>
                      </p:childTnLst>
                    </p:cTn>
                  </p:par>
                  <p:par>
                    <p:cTn id="55" fill="hold">
                      <p:stCondLst>
                        <p:cond delay="indefinite"/>
                      </p:stCondLst>
                      <p:childTnLst>
                        <p:par>
                          <p:cTn id="56" fill="hold">
                            <p:stCondLst>
                              <p:cond delay="0"/>
                            </p:stCondLst>
                            <p:childTnLst>
                              <p:par>
                                <p:cTn id="57" presetID="54" presetClass="entr" presetSubtype="0" accel="100000" fill="hold" grpId="0" nodeType="clickEffect">
                                  <p:stCondLst>
                                    <p:cond delay="0"/>
                                  </p:stCondLst>
                                  <p:childTnLst>
                                    <p:set>
                                      <p:cBhvr>
                                        <p:cTn id="58" dur="1" fill="hold">
                                          <p:stCondLst>
                                            <p:cond delay="0"/>
                                          </p:stCondLst>
                                        </p:cTn>
                                        <p:tgtEl>
                                          <p:spTgt spid="12"/>
                                        </p:tgtEl>
                                        <p:attrNameLst>
                                          <p:attrName>style.visibility</p:attrName>
                                        </p:attrNameLst>
                                      </p:cBhvr>
                                      <p:to>
                                        <p:strVal val="visible"/>
                                      </p:to>
                                    </p:set>
                                    <p:anim calcmode="lin" valueType="num">
                                      <p:cBhvr>
                                        <p:cTn id="59" dur="500" fill="hold"/>
                                        <p:tgtEl>
                                          <p:spTgt spid="12"/>
                                        </p:tgtEl>
                                        <p:attrNameLst>
                                          <p:attrName>ppt_w</p:attrName>
                                        </p:attrNameLst>
                                      </p:cBhvr>
                                      <p:tavLst>
                                        <p:tav tm="0">
                                          <p:val>
                                            <p:strVal val="#ppt_w*0.05"/>
                                          </p:val>
                                        </p:tav>
                                        <p:tav tm="100000">
                                          <p:val>
                                            <p:strVal val="#ppt_w"/>
                                          </p:val>
                                        </p:tav>
                                      </p:tavLst>
                                    </p:anim>
                                    <p:anim calcmode="lin" valueType="num">
                                      <p:cBhvr>
                                        <p:cTn id="60" dur="500" fill="hold"/>
                                        <p:tgtEl>
                                          <p:spTgt spid="12"/>
                                        </p:tgtEl>
                                        <p:attrNameLst>
                                          <p:attrName>ppt_h</p:attrName>
                                        </p:attrNameLst>
                                      </p:cBhvr>
                                      <p:tavLst>
                                        <p:tav tm="0">
                                          <p:val>
                                            <p:strVal val="#ppt_h"/>
                                          </p:val>
                                        </p:tav>
                                        <p:tav tm="100000">
                                          <p:val>
                                            <p:strVal val="#ppt_h"/>
                                          </p:val>
                                        </p:tav>
                                      </p:tavLst>
                                    </p:anim>
                                    <p:anim calcmode="lin" valueType="num">
                                      <p:cBhvr>
                                        <p:cTn id="61" dur="500" fill="hold"/>
                                        <p:tgtEl>
                                          <p:spTgt spid="12"/>
                                        </p:tgtEl>
                                        <p:attrNameLst>
                                          <p:attrName>ppt_x</p:attrName>
                                        </p:attrNameLst>
                                      </p:cBhvr>
                                      <p:tavLst>
                                        <p:tav tm="0">
                                          <p:val>
                                            <p:strVal val="#ppt_x-.2"/>
                                          </p:val>
                                        </p:tav>
                                        <p:tav tm="100000">
                                          <p:val>
                                            <p:strVal val="#ppt_x"/>
                                          </p:val>
                                        </p:tav>
                                      </p:tavLst>
                                    </p:anim>
                                    <p:anim calcmode="lin" valueType="num">
                                      <p:cBhvr>
                                        <p:cTn id="62" dur="500" fill="hold"/>
                                        <p:tgtEl>
                                          <p:spTgt spid="12"/>
                                        </p:tgtEl>
                                        <p:attrNameLst>
                                          <p:attrName>ppt_y</p:attrName>
                                        </p:attrNameLst>
                                      </p:cBhvr>
                                      <p:tavLst>
                                        <p:tav tm="0">
                                          <p:val>
                                            <p:strVal val="#ppt_y"/>
                                          </p:val>
                                        </p:tav>
                                        <p:tav tm="100000">
                                          <p:val>
                                            <p:strVal val="#ppt_y"/>
                                          </p:val>
                                        </p:tav>
                                      </p:tavLst>
                                    </p:anim>
                                    <p:animEffect transition="in" filter="fade">
                                      <p:cBhvr>
                                        <p:cTn id="63" dur="500"/>
                                        <p:tgtEl>
                                          <p:spTgt spid="12"/>
                                        </p:tgtEl>
                                      </p:cBhvr>
                                    </p:animEffect>
                                  </p:childTnLst>
                                </p:cTn>
                              </p:par>
                            </p:childTnLst>
                          </p:cTn>
                        </p:par>
                      </p:childTnLst>
                    </p:cTn>
                  </p:par>
                  <p:par>
                    <p:cTn id="64" fill="hold">
                      <p:stCondLst>
                        <p:cond delay="indefinite"/>
                      </p:stCondLst>
                      <p:childTnLst>
                        <p:par>
                          <p:cTn id="65" fill="hold">
                            <p:stCondLst>
                              <p:cond delay="0"/>
                            </p:stCondLst>
                            <p:childTnLst>
                              <p:par>
                                <p:cTn id="66" presetID="54" presetClass="entr" presetSubtype="0" accel="100000" fill="hold" grpId="0" nodeType="clickEffect">
                                  <p:stCondLst>
                                    <p:cond delay="0"/>
                                  </p:stCondLst>
                                  <p:childTnLst>
                                    <p:set>
                                      <p:cBhvr>
                                        <p:cTn id="67" dur="1" fill="hold">
                                          <p:stCondLst>
                                            <p:cond delay="0"/>
                                          </p:stCondLst>
                                        </p:cTn>
                                        <p:tgtEl>
                                          <p:spTgt spid="13"/>
                                        </p:tgtEl>
                                        <p:attrNameLst>
                                          <p:attrName>style.visibility</p:attrName>
                                        </p:attrNameLst>
                                      </p:cBhvr>
                                      <p:to>
                                        <p:strVal val="visible"/>
                                      </p:to>
                                    </p:set>
                                    <p:anim calcmode="lin" valueType="num">
                                      <p:cBhvr>
                                        <p:cTn id="68" dur="500" fill="hold"/>
                                        <p:tgtEl>
                                          <p:spTgt spid="13"/>
                                        </p:tgtEl>
                                        <p:attrNameLst>
                                          <p:attrName>ppt_w</p:attrName>
                                        </p:attrNameLst>
                                      </p:cBhvr>
                                      <p:tavLst>
                                        <p:tav tm="0">
                                          <p:val>
                                            <p:strVal val="#ppt_w*0.05"/>
                                          </p:val>
                                        </p:tav>
                                        <p:tav tm="100000">
                                          <p:val>
                                            <p:strVal val="#ppt_w"/>
                                          </p:val>
                                        </p:tav>
                                      </p:tavLst>
                                    </p:anim>
                                    <p:anim calcmode="lin" valueType="num">
                                      <p:cBhvr>
                                        <p:cTn id="69" dur="500" fill="hold"/>
                                        <p:tgtEl>
                                          <p:spTgt spid="13"/>
                                        </p:tgtEl>
                                        <p:attrNameLst>
                                          <p:attrName>ppt_h</p:attrName>
                                        </p:attrNameLst>
                                      </p:cBhvr>
                                      <p:tavLst>
                                        <p:tav tm="0">
                                          <p:val>
                                            <p:strVal val="#ppt_h"/>
                                          </p:val>
                                        </p:tav>
                                        <p:tav tm="100000">
                                          <p:val>
                                            <p:strVal val="#ppt_h"/>
                                          </p:val>
                                        </p:tav>
                                      </p:tavLst>
                                    </p:anim>
                                    <p:anim calcmode="lin" valueType="num">
                                      <p:cBhvr>
                                        <p:cTn id="70" dur="500" fill="hold"/>
                                        <p:tgtEl>
                                          <p:spTgt spid="13"/>
                                        </p:tgtEl>
                                        <p:attrNameLst>
                                          <p:attrName>ppt_x</p:attrName>
                                        </p:attrNameLst>
                                      </p:cBhvr>
                                      <p:tavLst>
                                        <p:tav tm="0">
                                          <p:val>
                                            <p:strVal val="#ppt_x-.2"/>
                                          </p:val>
                                        </p:tav>
                                        <p:tav tm="100000">
                                          <p:val>
                                            <p:strVal val="#ppt_x"/>
                                          </p:val>
                                        </p:tav>
                                      </p:tavLst>
                                    </p:anim>
                                    <p:anim calcmode="lin" valueType="num">
                                      <p:cBhvr>
                                        <p:cTn id="71" dur="500" fill="hold"/>
                                        <p:tgtEl>
                                          <p:spTgt spid="13"/>
                                        </p:tgtEl>
                                        <p:attrNameLst>
                                          <p:attrName>ppt_y</p:attrName>
                                        </p:attrNameLst>
                                      </p:cBhvr>
                                      <p:tavLst>
                                        <p:tav tm="0">
                                          <p:val>
                                            <p:strVal val="#ppt_y"/>
                                          </p:val>
                                        </p:tav>
                                        <p:tav tm="100000">
                                          <p:val>
                                            <p:strVal val="#ppt_y"/>
                                          </p:val>
                                        </p:tav>
                                      </p:tavLst>
                                    </p:anim>
                                    <p:animEffect transition="in" filter="fade">
                                      <p:cBhvr>
                                        <p:cTn id="72" dur="500"/>
                                        <p:tgtEl>
                                          <p:spTgt spid="13"/>
                                        </p:tgtEl>
                                      </p:cBhvr>
                                    </p:animEffect>
                                  </p:childTnLst>
                                </p:cTn>
                              </p:par>
                            </p:childTnLst>
                          </p:cTn>
                        </p:par>
                      </p:childTnLst>
                    </p:cTn>
                  </p:par>
                  <p:par>
                    <p:cTn id="73" fill="hold">
                      <p:stCondLst>
                        <p:cond delay="indefinite"/>
                      </p:stCondLst>
                      <p:childTnLst>
                        <p:par>
                          <p:cTn id="74" fill="hold">
                            <p:stCondLst>
                              <p:cond delay="0"/>
                            </p:stCondLst>
                            <p:childTnLst>
                              <p:par>
                                <p:cTn id="75" presetID="54" presetClass="entr" presetSubtype="0" accel="100000" fill="hold" grpId="0" nodeType="clickEffect">
                                  <p:stCondLst>
                                    <p:cond delay="0"/>
                                  </p:stCondLst>
                                  <p:childTnLst>
                                    <p:set>
                                      <p:cBhvr>
                                        <p:cTn id="76" dur="1" fill="hold">
                                          <p:stCondLst>
                                            <p:cond delay="0"/>
                                          </p:stCondLst>
                                        </p:cTn>
                                        <p:tgtEl>
                                          <p:spTgt spid="14"/>
                                        </p:tgtEl>
                                        <p:attrNameLst>
                                          <p:attrName>style.visibility</p:attrName>
                                        </p:attrNameLst>
                                      </p:cBhvr>
                                      <p:to>
                                        <p:strVal val="visible"/>
                                      </p:to>
                                    </p:set>
                                    <p:anim calcmode="lin" valueType="num">
                                      <p:cBhvr>
                                        <p:cTn id="77" dur="500" fill="hold"/>
                                        <p:tgtEl>
                                          <p:spTgt spid="14"/>
                                        </p:tgtEl>
                                        <p:attrNameLst>
                                          <p:attrName>ppt_w</p:attrName>
                                        </p:attrNameLst>
                                      </p:cBhvr>
                                      <p:tavLst>
                                        <p:tav tm="0">
                                          <p:val>
                                            <p:strVal val="#ppt_w*0.05"/>
                                          </p:val>
                                        </p:tav>
                                        <p:tav tm="100000">
                                          <p:val>
                                            <p:strVal val="#ppt_w"/>
                                          </p:val>
                                        </p:tav>
                                      </p:tavLst>
                                    </p:anim>
                                    <p:anim calcmode="lin" valueType="num">
                                      <p:cBhvr>
                                        <p:cTn id="78" dur="500" fill="hold"/>
                                        <p:tgtEl>
                                          <p:spTgt spid="14"/>
                                        </p:tgtEl>
                                        <p:attrNameLst>
                                          <p:attrName>ppt_h</p:attrName>
                                        </p:attrNameLst>
                                      </p:cBhvr>
                                      <p:tavLst>
                                        <p:tav tm="0">
                                          <p:val>
                                            <p:strVal val="#ppt_h"/>
                                          </p:val>
                                        </p:tav>
                                        <p:tav tm="100000">
                                          <p:val>
                                            <p:strVal val="#ppt_h"/>
                                          </p:val>
                                        </p:tav>
                                      </p:tavLst>
                                    </p:anim>
                                    <p:anim calcmode="lin" valueType="num">
                                      <p:cBhvr>
                                        <p:cTn id="79" dur="500" fill="hold"/>
                                        <p:tgtEl>
                                          <p:spTgt spid="14"/>
                                        </p:tgtEl>
                                        <p:attrNameLst>
                                          <p:attrName>ppt_x</p:attrName>
                                        </p:attrNameLst>
                                      </p:cBhvr>
                                      <p:tavLst>
                                        <p:tav tm="0">
                                          <p:val>
                                            <p:strVal val="#ppt_x-.2"/>
                                          </p:val>
                                        </p:tav>
                                        <p:tav tm="100000">
                                          <p:val>
                                            <p:strVal val="#ppt_x"/>
                                          </p:val>
                                        </p:tav>
                                      </p:tavLst>
                                    </p:anim>
                                    <p:anim calcmode="lin" valueType="num">
                                      <p:cBhvr>
                                        <p:cTn id="80" dur="500" fill="hold"/>
                                        <p:tgtEl>
                                          <p:spTgt spid="14"/>
                                        </p:tgtEl>
                                        <p:attrNameLst>
                                          <p:attrName>ppt_y</p:attrName>
                                        </p:attrNameLst>
                                      </p:cBhvr>
                                      <p:tavLst>
                                        <p:tav tm="0">
                                          <p:val>
                                            <p:strVal val="#ppt_y"/>
                                          </p:val>
                                        </p:tav>
                                        <p:tav tm="100000">
                                          <p:val>
                                            <p:strVal val="#ppt_y"/>
                                          </p:val>
                                        </p:tav>
                                      </p:tavLst>
                                    </p:anim>
                                    <p:animEffect transition="in" filter="fade">
                                      <p:cBhvr>
                                        <p:cTn id="81" dur="500"/>
                                        <p:tgtEl>
                                          <p:spTgt spid="14"/>
                                        </p:tgtEl>
                                      </p:cBhvr>
                                    </p:animEffect>
                                  </p:childTnLst>
                                </p:cTn>
                              </p:par>
                            </p:childTnLst>
                          </p:cTn>
                        </p:par>
                      </p:childTnLst>
                    </p:cTn>
                  </p:par>
                  <p:par>
                    <p:cTn id="82" fill="hold">
                      <p:stCondLst>
                        <p:cond delay="indefinite"/>
                      </p:stCondLst>
                      <p:childTnLst>
                        <p:par>
                          <p:cTn id="83" fill="hold">
                            <p:stCondLst>
                              <p:cond delay="0"/>
                            </p:stCondLst>
                            <p:childTnLst>
                              <p:par>
                                <p:cTn id="84" presetID="54" presetClass="entr" presetSubtype="0" accel="100000" fill="hold" grpId="0" nodeType="clickEffect">
                                  <p:stCondLst>
                                    <p:cond delay="0"/>
                                  </p:stCondLst>
                                  <p:childTnLst>
                                    <p:set>
                                      <p:cBhvr>
                                        <p:cTn id="85" dur="1" fill="hold">
                                          <p:stCondLst>
                                            <p:cond delay="0"/>
                                          </p:stCondLst>
                                        </p:cTn>
                                        <p:tgtEl>
                                          <p:spTgt spid="15"/>
                                        </p:tgtEl>
                                        <p:attrNameLst>
                                          <p:attrName>style.visibility</p:attrName>
                                        </p:attrNameLst>
                                      </p:cBhvr>
                                      <p:to>
                                        <p:strVal val="visible"/>
                                      </p:to>
                                    </p:set>
                                    <p:anim calcmode="lin" valueType="num">
                                      <p:cBhvr>
                                        <p:cTn id="86" dur="500" fill="hold"/>
                                        <p:tgtEl>
                                          <p:spTgt spid="15"/>
                                        </p:tgtEl>
                                        <p:attrNameLst>
                                          <p:attrName>ppt_w</p:attrName>
                                        </p:attrNameLst>
                                      </p:cBhvr>
                                      <p:tavLst>
                                        <p:tav tm="0">
                                          <p:val>
                                            <p:strVal val="#ppt_w*0.05"/>
                                          </p:val>
                                        </p:tav>
                                        <p:tav tm="100000">
                                          <p:val>
                                            <p:strVal val="#ppt_w"/>
                                          </p:val>
                                        </p:tav>
                                      </p:tavLst>
                                    </p:anim>
                                    <p:anim calcmode="lin" valueType="num">
                                      <p:cBhvr>
                                        <p:cTn id="87" dur="500" fill="hold"/>
                                        <p:tgtEl>
                                          <p:spTgt spid="15"/>
                                        </p:tgtEl>
                                        <p:attrNameLst>
                                          <p:attrName>ppt_h</p:attrName>
                                        </p:attrNameLst>
                                      </p:cBhvr>
                                      <p:tavLst>
                                        <p:tav tm="0">
                                          <p:val>
                                            <p:strVal val="#ppt_h"/>
                                          </p:val>
                                        </p:tav>
                                        <p:tav tm="100000">
                                          <p:val>
                                            <p:strVal val="#ppt_h"/>
                                          </p:val>
                                        </p:tav>
                                      </p:tavLst>
                                    </p:anim>
                                    <p:anim calcmode="lin" valueType="num">
                                      <p:cBhvr>
                                        <p:cTn id="88" dur="500" fill="hold"/>
                                        <p:tgtEl>
                                          <p:spTgt spid="15"/>
                                        </p:tgtEl>
                                        <p:attrNameLst>
                                          <p:attrName>ppt_x</p:attrName>
                                        </p:attrNameLst>
                                      </p:cBhvr>
                                      <p:tavLst>
                                        <p:tav tm="0">
                                          <p:val>
                                            <p:strVal val="#ppt_x-.2"/>
                                          </p:val>
                                        </p:tav>
                                        <p:tav tm="100000">
                                          <p:val>
                                            <p:strVal val="#ppt_x"/>
                                          </p:val>
                                        </p:tav>
                                      </p:tavLst>
                                    </p:anim>
                                    <p:anim calcmode="lin" valueType="num">
                                      <p:cBhvr>
                                        <p:cTn id="89" dur="500" fill="hold"/>
                                        <p:tgtEl>
                                          <p:spTgt spid="15"/>
                                        </p:tgtEl>
                                        <p:attrNameLst>
                                          <p:attrName>ppt_y</p:attrName>
                                        </p:attrNameLst>
                                      </p:cBhvr>
                                      <p:tavLst>
                                        <p:tav tm="0">
                                          <p:val>
                                            <p:strVal val="#ppt_y"/>
                                          </p:val>
                                        </p:tav>
                                        <p:tav tm="100000">
                                          <p:val>
                                            <p:strVal val="#ppt_y"/>
                                          </p:val>
                                        </p:tav>
                                      </p:tavLst>
                                    </p:anim>
                                    <p:animEffect transition="in" filter="fade">
                                      <p:cBhvr>
                                        <p:cTn id="90" dur="500"/>
                                        <p:tgtEl>
                                          <p:spTgt spid="15"/>
                                        </p:tgtEl>
                                      </p:cBhvr>
                                    </p:animEffect>
                                  </p:childTnLst>
                                </p:cTn>
                              </p:par>
                            </p:childTnLst>
                          </p:cTn>
                        </p:par>
                      </p:childTnLst>
                    </p:cTn>
                  </p:par>
                  <p:par>
                    <p:cTn id="91" fill="hold">
                      <p:stCondLst>
                        <p:cond delay="indefinite"/>
                      </p:stCondLst>
                      <p:childTnLst>
                        <p:par>
                          <p:cTn id="92" fill="hold">
                            <p:stCondLst>
                              <p:cond delay="0"/>
                            </p:stCondLst>
                            <p:childTnLst>
                              <p:par>
                                <p:cTn id="93" presetID="54" presetClass="entr" presetSubtype="0" accel="100000" fill="hold" grpId="0" nodeType="clickEffect">
                                  <p:stCondLst>
                                    <p:cond delay="0"/>
                                  </p:stCondLst>
                                  <p:childTnLst>
                                    <p:set>
                                      <p:cBhvr>
                                        <p:cTn id="94" dur="1" fill="hold">
                                          <p:stCondLst>
                                            <p:cond delay="0"/>
                                          </p:stCondLst>
                                        </p:cTn>
                                        <p:tgtEl>
                                          <p:spTgt spid="16"/>
                                        </p:tgtEl>
                                        <p:attrNameLst>
                                          <p:attrName>style.visibility</p:attrName>
                                        </p:attrNameLst>
                                      </p:cBhvr>
                                      <p:to>
                                        <p:strVal val="visible"/>
                                      </p:to>
                                    </p:set>
                                    <p:anim calcmode="lin" valueType="num">
                                      <p:cBhvr>
                                        <p:cTn id="95" dur="500" fill="hold"/>
                                        <p:tgtEl>
                                          <p:spTgt spid="16"/>
                                        </p:tgtEl>
                                        <p:attrNameLst>
                                          <p:attrName>ppt_w</p:attrName>
                                        </p:attrNameLst>
                                      </p:cBhvr>
                                      <p:tavLst>
                                        <p:tav tm="0">
                                          <p:val>
                                            <p:strVal val="#ppt_w*0.05"/>
                                          </p:val>
                                        </p:tav>
                                        <p:tav tm="100000">
                                          <p:val>
                                            <p:strVal val="#ppt_w"/>
                                          </p:val>
                                        </p:tav>
                                      </p:tavLst>
                                    </p:anim>
                                    <p:anim calcmode="lin" valueType="num">
                                      <p:cBhvr>
                                        <p:cTn id="96" dur="500" fill="hold"/>
                                        <p:tgtEl>
                                          <p:spTgt spid="16"/>
                                        </p:tgtEl>
                                        <p:attrNameLst>
                                          <p:attrName>ppt_h</p:attrName>
                                        </p:attrNameLst>
                                      </p:cBhvr>
                                      <p:tavLst>
                                        <p:tav tm="0">
                                          <p:val>
                                            <p:strVal val="#ppt_h"/>
                                          </p:val>
                                        </p:tav>
                                        <p:tav tm="100000">
                                          <p:val>
                                            <p:strVal val="#ppt_h"/>
                                          </p:val>
                                        </p:tav>
                                      </p:tavLst>
                                    </p:anim>
                                    <p:anim calcmode="lin" valueType="num">
                                      <p:cBhvr>
                                        <p:cTn id="97" dur="500" fill="hold"/>
                                        <p:tgtEl>
                                          <p:spTgt spid="16"/>
                                        </p:tgtEl>
                                        <p:attrNameLst>
                                          <p:attrName>ppt_x</p:attrName>
                                        </p:attrNameLst>
                                      </p:cBhvr>
                                      <p:tavLst>
                                        <p:tav tm="0">
                                          <p:val>
                                            <p:strVal val="#ppt_x-.2"/>
                                          </p:val>
                                        </p:tav>
                                        <p:tav tm="100000">
                                          <p:val>
                                            <p:strVal val="#ppt_x"/>
                                          </p:val>
                                        </p:tav>
                                      </p:tavLst>
                                    </p:anim>
                                    <p:anim calcmode="lin" valueType="num">
                                      <p:cBhvr>
                                        <p:cTn id="98" dur="500" fill="hold"/>
                                        <p:tgtEl>
                                          <p:spTgt spid="16"/>
                                        </p:tgtEl>
                                        <p:attrNameLst>
                                          <p:attrName>ppt_y</p:attrName>
                                        </p:attrNameLst>
                                      </p:cBhvr>
                                      <p:tavLst>
                                        <p:tav tm="0">
                                          <p:val>
                                            <p:strVal val="#ppt_y"/>
                                          </p:val>
                                        </p:tav>
                                        <p:tav tm="100000">
                                          <p:val>
                                            <p:strVal val="#ppt_y"/>
                                          </p:val>
                                        </p:tav>
                                      </p:tavLst>
                                    </p:anim>
                                    <p:animEffect transition="in" filter="fade">
                                      <p:cBhvr>
                                        <p:cTn id="99" dur="500"/>
                                        <p:tgtEl>
                                          <p:spTgt spid="16"/>
                                        </p:tgtEl>
                                      </p:cBhvr>
                                    </p:animEffect>
                                  </p:childTnLst>
                                </p:cTn>
                              </p:par>
                            </p:childTnLst>
                          </p:cTn>
                        </p:par>
                      </p:childTnLst>
                    </p:cTn>
                  </p:par>
                  <p:par>
                    <p:cTn id="100" fill="hold">
                      <p:stCondLst>
                        <p:cond delay="indefinite"/>
                      </p:stCondLst>
                      <p:childTnLst>
                        <p:par>
                          <p:cTn id="101" fill="hold">
                            <p:stCondLst>
                              <p:cond delay="0"/>
                            </p:stCondLst>
                            <p:childTnLst>
                              <p:par>
                                <p:cTn id="102" presetID="54" presetClass="entr" presetSubtype="0" accel="100000" fill="hold" grpId="0" nodeType="clickEffect">
                                  <p:stCondLst>
                                    <p:cond delay="0"/>
                                  </p:stCondLst>
                                  <p:childTnLst>
                                    <p:set>
                                      <p:cBhvr>
                                        <p:cTn id="103" dur="1" fill="hold">
                                          <p:stCondLst>
                                            <p:cond delay="0"/>
                                          </p:stCondLst>
                                        </p:cTn>
                                        <p:tgtEl>
                                          <p:spTgt spid="17"/>
                                        </p:tgtEl>
                                        <p:attrNameLst>
                                          <p:attrName>style.visibility</p:attrName>
                                        </p:attrNameLst>
                                      </p:cBhvr>
                                      <p:to>
                                        <p:strVal val="visible"/>
                                      </p:to>
                                    </p:set>
                                    <p:anim calcmode="lin" valueType="num">
                                      <p:cBhvr>
                                        <p:cTn id="104" dur="500" fill="hold"/>
                                        <p:tgtEl>
                                          <p:spTgt spid="17"/>
                                        </p:tgtEl>
                                        <p:attrNameLst>
                                          <p:attrName>ppt_w</p:attrName>
                                        </p:attrNameLst>
                                      </p:cBhvr>
                                      <p:tavLst>
                                        <p:tav tm="0">
                                          <p:val>
                                            <p:strVal val="#ppt_w*0.05"/>
                                          </p:val>
                                        </p:tav>
                                        <p:tav tm="100000">
                                          <p:val>
                                            <p:strVal val="#ppt_w"/>
                                          </p:val>
                                        </p:tav>
                                      </p:tavLst>
                                    </p:anim>
                                    <p:anim calcmode="lin" valueType="num">
                                      <p:cBhvr>
                                        <p:cTn id="105" dur="500" fill="hold"/>
                                        <p:tgtEl>
                                          <p:spTgt spid="17"/>
                                        </p:tgtEl>
                                        <p:attrNameLst>
                                          <p:attrName>ppt_h</p:attrName>
                                        </p:attrNameLst>
                                      </p:cBhvr>
                                      <p:tavLst>
                                        <p:tav tm="0">
                                          <p:val>
                                            <p:strVal val="#ppt_h"/>
                                          </p:val>
                                        </p:tav>
                                        <p:tav tm="100000">
                                          <p:val>
                                            <p:strVal val="#ppt_h"/>
                                          </p:val>
                                        </p:tav>
                                      </p:tavLst>
                                    </p:anim>
                                    <p:anim calcmode="lin" valueType="num">
                                      <p:cBhvr>
                                        <p:cTn id="106" dur="500" fill="hold"/>
                                        <p:tgtEl>
                                          <p:spTgt spid="17"/>
                                        </p:tgtEl>
                                        <p:attrNameLst>
                                          <p:attrName>ppt_x</p:attrName>
                                        </p:attrNameLst>
                                      </p:cBhvr>
                                      <p:tavLst>
                                        <p:tav tm="0">
                                          <p:val>
                                            <p:strVal val="#ppt_x-.2"/>
                                          </p:val>
                                        </p:tav>
                                        <p:tav tm="100000">
                                          <p:val>
                                            <p:strVal val="#ppt_x"/>
                                          </p:val>
                                        </p:tav>
                                      </p:tavLst>
                                    </p:anim>
                                    <p:anim calcmode="lin" valueType="num">
                                      <p:cBhvr>
                                        <p:cTn id="107" dur="500" fill="hold"/>
                                        <p:tgtEl>
                                          <p:spTgt spid="17"/>
                                        </p:tgtEl>
                                        <p:attrNameLst>
                                          <p:attrName>ppt_y</p:attrName>
                                        </p:attrNameLst>
                                      </p:cBhvr>
                                      <p:tavLst>
                                        <p:tav tm="0">
                                          <p:val>
                                            <p:strVal val="#ppt_y"/>
                                          </p:val>
                                        </p:tav>
                                        <p:tav tm="100000">
                                          <p:val>
                                            <p:strVal val="#ppt_y"/>
                                          </p:val>
                                        </p:tav>
                                      </p:tavLst>
                                    </p:anim>
                                    <p:animEffect transition="in" filter="fade">
                                      <p:cBhvr>
                                        <p:cTn id="108" dur="500"/>
                                        <p:tgtEl>
                                          <p:spTgt spid="17"/>
                                        </p:tgtEl>
                                      </p:cBhvr>
                                    </p:animEffect>
                                  </p:childTnLst>
                                </p:cTn>
                              </p:par>
                            </p:childTnLst>
                          </p:cTn>
                        </p:par>
                      </p:childTnLst>
                    </p:cTn>
                  </p:par>
                  <p:par>
                    <p:cTn id="109" fill="hold">
                      <p:stCondLst>
                        <p:cond delay="indefinite"/>
                      </p:stCondLst>
                      <p:childTnLst>
                        <p:par>
                          <p:cTn id="110" fill="hold">
                            <p:stCondLst>
                              <p:cond delay="0"/>
                            </p:stCondLst>
                            <p:childTnLst>
                              <p:par>
                                <p:cTn id="111" presetID="54" presetClass="entr" presetSubtype="0" accel="100000" fill="hold" grpId="0" nodeType="clickEffect">
                                  <p:stCondLst>
                                    <p:cond delay="0"/>
                                  </p:stCondLst>
                                  <p:childTnLst>
                                    <p:set>
                                      <p:cBhvr>
                                        <p:cTn id="112" dur="1" fill="hold">
                                          <p:stCondLst>
                                            <p:cond delay="0"/>
                                          </p:stCondLst>
                                        </p:cTn>
                                        <p:tgtEl>
                                          <p:spTgt spid="19"/>
                                        </p:tgtEl>
                                        <p:attrNameLst>
                                          <p:attrName>style.visibility</p:attrName>
                                        </p:attrNameLst>
                                      </p:cBhvr>
                                      <p:to>
                                        <p:strVal val="visible"/>
                                      </p:to>
                                    </p:set>
                                    <p:anim calcmode="lin" valueType="num">
                                      <p:cBhvr>
                                        <p:cTn id="113" dur="500" fill="hold"/>
                                        <p:tgtEl>
                                          <p:spTgt spid="19"/>
                                        </p:tgtEl>
                                        <p:attrNameLst>
                                          <p:attrName>ppt_w</p:attrName>
                                        </p:attrNameLst>
                                      </p:cBhvr>
                                      <p:tavLst>
                                        <p:tav tm="0">
                                          <p:val>
                                            <p:strVal val="#ppt_w*0.05"/>
                                          </p:val>
                                        </p:tav>
                                        <p:tav tm="100000">
                                          <p:val>
                                            <p:strVal val="#ppt_w"/>
                                          </p:val>
                                        </p:tav>
                                      </p:tavLst>
                                    </p:anim>
                                    <p:anim calcmode="lin" valueType="num">
                                      <p:cBhvr>
                                        <p:cTn id="114" dur="500" fill="hold"/>
                                        <p:tgtEl>
                                          <p:spTgt spid="19"/>
                                        </p:tgtEl>
                                        <p:attrNameLst>
                                          <p:attrName>ppt_h</p:attrName>
                                        </p:attrNameLst>
                                      </p:cBhvr>
                                      <p:tavLst>
                                        <p:tav tm="0">
                                          <p:val>
                                            <p:strVal val="#ppt_h"/>
                                          </p:val>
                                        </p:tav>
                                        <p:tav tm="100000">
                                          <p:val>
                                            <p:strVal val="#ppt_h"/>
                                          </p:val>
                                        </p:tav>
                                      </p:tavLst>
                                    </p:anim>
                                    <p:anim calcmode="lin" valueType="num">
                                      <p:cBhvr>
                                        <p:cTn id="115" dur="500" fill="hold"/>
                                        <p:tgtEl>
                                          <p:spTgt spid="19"/>
                                        </p:tgtEl>
                                        <p:attrNameLst>
                                          <p:attrName>ppt_x</p:attrName>
                                        </p:attrNameLst>
                                      </p:cBhvr>
                                      <p:tavLst>
                                        <p:tav tm="0">
                                          <p:val>
                                            <p:strVal val="#ppt_x-.2"/>
                                          </p:val>
                                        </p:tav>
                                        <p:tav tm="100000">
                                          <p:val>
                                            <p:strVal val="#ppt_x"/>
                                          </p:val>
                                        </p:tav>
                                      </p:tavLst>
                                    </p:anim>
                                    <p:anim calcmode="lin" valueType="num">
                                      <p:cBhvr>
                                        <p:cTn id="116" dur="500" fill="hold"/>
                                        <p:tgtEl>
                                          <p:spTgt spid="19"/>
                                        </p:tgtEl>
                                        <p:attrNameLst>
                                          <p:attrName>ppt_y</p:attrName>
                                        </p:attrNameLst>
                                      </p:cBhvr>
                                      <p:tavLst>
                                        <p:tav tm="0">
                                          <p:val>
                                            <p:strVal val="#ppt_y"/>
                                          </p:val>
                                        </p:tav>
                                        <p:tav tm="100000">
                                          <p:val>
                                            <p:strVal val="#ppt_y"/>
                                          </p:val>
                                        </p:tav>
                                      </p:tavLst>
                                    </p:anim>
                                    <p:animEffect transition="in" filter="fade">
                                      <p:cBhvr>
                                        <p:cTn id="117" dur="500"/>
                                        <p:tgtEl>
                                          <p:spTgt spid="19"/>
                                        </p:tgtEl>
                                      </p:cBhvr>
                                    </p:animEffect>
                                  </p:childTnLst>
                                </p:cTn>
                              </p:par>
                            </p:childTnLst>
                          </p:cTn>
                        </p:par>
                      </p:childTnLst>
                    </p:cTn>
                  </p:par>
                  <p:par>
                    <p:cTn id="118" fill="hold">
                      <p:stCondLst>
                        <p:cond delay="indefinite"/>
                      </p:stCondLst>
                      <p:childTnLst>
                        <p:par>
                          <p:cTn id="119" fill="hold">
                            <p:stCondLst>
                              <p:cond delay="0"/>
                            </p:stCondLst>
                            <p:childTnLst>
                              <p:par>
                                <p:cTn id="120" presetID="54" presetClass="entr" presetSubtype="0" accel="100000" fill="hold" grpId="0" nodeType="clickEffect">
                                  <p:stCondLst>
                                    <p:cond delay="0"/>
                                  </p:stCondLst>
                                  <p:childTnLst>
                                    <p:set>
                                      <p:cBhvr>
                                        <p:cTn id="121" dur="1" fill="hold">
                                          <p:stCondLst>
                                            <p:cond delay="0"/>
                                          </p:stCondLst>
                                        </p:cTn>
                                        <p:tgtEl>
                                          <p:spTgt spid="18"/>
                                        </p:tgtEl>
                                        <p:attrNameLst>
                                          <p:attrName>style.visibility</p:attrName>
                                        </p:attrNameLst>
                                      </p:cBhvr>
                                      <p:to>
                                        <p:strVal val="visible"/>
                                      </p:to>
                                    </p:set>
                                    <p:anim calcmode="lin" valueType="num">
                                      <p:cBhvr>
                                        <p:cTn id="122" dur="500" fill="hold"/>
                                        <p:tgtEl>
                                          <p:spTgt spid="18"/>
                                        </p:tgtEl>
                                        <p:attrNameLst>
                                          <p:attrName>ppt_w</p:attrName>
                                        </p:attrNameLst>
                                      </p:cBhvr>
                                      <p:tavLst>
                                        <p:tav tm="0">
                                          <p:val>
                                            <p:strVal val="#ppt_w*0.05"/>
                                          </p:val>
                                        </p:tav>
                                        <p:tav tm="100000">
                                          <p:val>
                                            <p:strVal val="#ppt_w"/>
                                          </p:val>
                                        </p:tav>
                                      </p:tavLst>
                                    </p:anim>
                                    <p:anim calcmode="lin" valueType="num">
                                      <p:cBhvr>
                                        <p:cTn id="123" dur="500" fill="hold"/>
                                        <p:tgtEl>
                                          <p:spTgt spid="18"/>
                                        </p:tgtEl>
                                        <p:attrNameLst>
                                          <p:attrName>ppt_h</p:attrName>
                                        </p:attrNameLst>
                                      </p:cBhvr>
                                      <p:tavLst>
                                        <p:tav tm="0">
                                          <p:val>
                                            <p:strVal val="#ppt_h"/>
                                          </p:val>
                                        </p:tav>
                                        <p:tav tm="100000">
                                          <p:val>
                                            <p:strVal val="#ppt_h"/>
                                          </p:val>
                                        </p:tav>
                                      </p:tavLst>
                                    </p:anim>
                                    <p:anim calcmode="lin" valueType="num">
                                      <p:cBhvr>
                                        <p:cTn id="124" dur="500" fill="hold"/>
                                        <p:tgtEl>
                                          <p:spTgt spid="18"/>
                                        </p:tgtEl>
                                        <p:attrNameLst>
                                          <p:attrName>ppt_x</p:attrName>
                                        </p:attrNameLst>
                                      </p:cBhvr>
                                      <p:tavLst>
                                        <p:tav tm="0">
                                          <p:val>
                                            <p:strVal val="#ppt_x-.2"/>
                                          </p:val>
                                        </p:tav>
                                        <p:tav tm="100000">
                                          <p:val>
                                            <p:strVal val="#ppt_x"/>
                                          </p:val>
                                        </p:tav>
                                      </p:tavLst>
                                    </p:anim>
                                    <p:anim calcmode="lin" valueType="num">
                                      <p:cBhvr>
                                        <p:cTn id="125" dur="500" fill="hold"/>
                                        <p:tgtEl>
                                          <p:spTgt spid="18"/>
                                        </p:tgtEl>
                                        <p:attrNameLst>
                                          <p:attrName>ppt_y</p:attrName>
                                        </p:attrNameLst>
                                      </p:cBhvr>
                                      <p:tavLst>
                                        <p:tav tm="0">
                                          <p:val>
                                            <p:strVal val="#ppt_y"/>
                                          </p:val>
                                        </p:tav>
                                        <p:tav tm="100000">
                                          <p:val>
                                            <p:strVal val="#ppt_y"/>
                                          </p:val>
                                        </p:tav>
                                      </p:tavLst>
                                    </p:anim>
                                    <p:animEffect transition="in" filter="fade">
                                      <p:cBhvr>
                                        <p:cTn id="12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8" grpId="0"/>
      <p:bldP spid="9" grpId="0"/>
      <p:bldP spid="10" grpId="0"/>
      <p:bldP spid="11" grpId="0"/>
      <p:bldP spid="12" grpId="0"/>
      <p:bldP spid="13" grpId="0"/>
      <p:bldP spid="14" grpId="0"/>
      <p:bldP spid="15" grpId="0"/>
      <p:bldP spid="16" grpId="0"/>
      <p:bldP spid="17" grpId="0"/>
      <p:bldP spid="18" grpId="0"/>
      <p:bldP spid="1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3786182" cy="1428760"/>
            <a:chOff x="0" y="0"/>
            <a:chExt cx="3786182" cy="1428760"/>
          </a:xfrm>
        </p:grpSpPr>
        <p:pic>
          <p:nvPicPr>
            <p:cNvPr id="3" name="Picture 2" descr="C:\Users\Administrator\Desktop\课件所用图片\猫.gif"/>
            <p:cNvPicPr>
              <a:picLocks noChangeAspect="1" noChangeArrowheads="1"/>
            </p:cNvPicPr>
            <p:nvPr/>
          </p:nvPicPr>
          <p:blipFill>
            <a:blip r:embed="rId2"/>
            <a:srcRect/>
            <a:stretch>
              <a:fillRect/>
            </a:stretch>
          </p:blipFill>
          <p:spPr bwMode="auto">
            <a:xfrm>
              <a:off x="0" y="0"/>
              <a:ext cx="1357322" cy="1428760"/>
            </a:xfrm>
            <a:prstGeom prst="rect">
              <a:avLst/>
            </a:prstGeom>
            <a:noFill/>
          </p:spPr>
        </p:pic>
        <p:sp>
          <p:nvSpPr>
            <p:cNvPr id="4" name="椭圆 3"/>
            <p:cNvSpPr/>
            <p:nvPr/>
          </p:nvSpPr>
          <p:spPr>
            <a:xfrm>
              <a:off x="1214414" y="428604"/>
              <a:ext cx="2571768" cy="785818"/>
            </a:xfrm>
            <a:prstGeom prst="ellipse">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solidFill>
                    <a:srgbClr val="FF0000"/>
                  </a:solidFill>
                  <a:latin typeface="楷体_GB2312" pitchFamily="49" charset="-122"/>
                  <a:ea typeface="楷体_GB2312" pitchFamily="49" charset="-122"/>
                </a:rPr>
                <a:t>自读提示</a:t>
              </a:r>
              <a:endParaRPr lang="zh-CN" altLang="en-US" sz="3200" b="1" dirty="0">
                <a:solidFill>
                  <a:srgbClr val="FF0000"/>
                </a:solidFill>
                <a:latin typeface="楷体_GB2312" pitchFamily="49" charset="-122"/>
                <a:ea typeface="楷体_GB2312" pitchFamily="49" charset="-122"/>
              </a:endParaRPr>
            </a:p>
          </p:txBody>
        </p:sp>
      </p:grpSp>
      <p:sp>
        <p:nvSpPr>
          <p:cNvPr id="5" name="矩形 4"/>
          <p:cNvSpPr/>
          <p:nvPr/>
        </p:nvSpPr>
        <p:spPr>
          <a:xfrm>
            <a:off x="1142976" y="2000240"/>
            <a:ext cx="6643734" cy="3149580"/>
          </a:xfrm>
          <a:prstGeom prst="rect">
            <a:avLst/>
          </a:prstGeom>
        </p:spPr>
        <p:txBody>
          <a:bodyPr wrap="square">
            <a:spAutoFit/>
          </a:bodyPr>
          <a:lstStyle/>
          <a:p>
            <a:pPr>
              <a:lnSpc>
                <a:spcPts val="5000"/>
              </a:lnSpc>
              <a:spcBef>
                <a:spcPct val="50000"/>
              </a:spcBef>
            </a:pPr>
            <a:r>
              <a:rPr lang="zh-CN" altLang="en-US" sz="3200" b="1" dirty="0" smtClean="0">
                <a:solidFill>
                  <a:srgbClr val="0000CC"/>
                </a:solidFill>
              </a:rPr>
              <a:t>         学生自由轻声读课文，要求：</a:t>
            </a:r>
            <a:endParaRPr lang="en-US" altLang="zh-CN" sz="3200" b="1" dirty="0" smtClean="0">
              <a:solidFill>
                <a:srgbClr val="0000CC"/>
              </a:solidFill>
            </a:endParaRPr>
          </a:p>
          <a:p>
            <a:pPr>
              <a:lnSpc>
                <a:spcPts val="5000"/>
              </a:lnSpc>
              <a:spcBef>
                <a:spcPct val="50000"/>
              </a:spcBef>
              <a:buFont typeface="Wingdings" panose="05000000000000000000" pitchFamily="2" charset="2"/>
              <a:buChar char="Ø"/>
            </a:pPr>
            <a:r>
              <a:rPr lang="zh-CN" altLang="en-US" sz="3200" b="1" dirty="0" smtClean="0">
                <a:solidFill>
                  <a:srgbClr val="0000CC"/>
                </a:solidFill>
              </a:rPr>
              <a:t>      音准、句通、文顺。</a:t>
            </a:r>
            <a:endParaRPr lang="en-US" altLang="zh-CN" sz="3200" b="1" dirty="0" smtClean="0">
              <a:solidFill>
                <a:srgbClr val="0000CC"/>
              </a:solidFill>
            </a:endParaRPr>
          </a:p>
          <a:p>
            <a:pPr>
              <a:lnSpc>
                <a:spcPts val="5000"/>
              </a:lnSpc>
              <a:spcBef>
                <a:spcPct val="50000"/>
              </a:spcBef>
              <a:buFont typeface="Wingdings" panose="05000000000000000000" pitchFamily="2" charset="2"/>
              <a:buChar char="Ø"/>
            </a:pPr>
            <a:r>
              <a:rPr lang="zh-CN" altLang="en-US" sz="3200" b="1" dirty="0" smtClean="0">
                <a:solidFill>
                  <a:srgbClr val="0000CC"/>
                </a:solidFill>
              </a:rPr>
              <a:t>     把感受深的地方多读几遍，做上记号。</a:t>
            </a:r>
            <a:endParaRPr lang="zh-CN" altLang="en-US" sz="3200" b="1" dirty="0">
              <a:solidFill>
                <a:srgbClr val="0000CC"/>
              </a:solidFill>
            </a:endParaRPr>
          </a:p>
        </p:txBody>
      </p:sp>
    </p:spTree>
  </p:cSld>
  <p:clrMapOvr>
    <a:masterClrMapping/>
  </p:clrMapOvr>
  <p:transition spd="med">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78" name="Picture 26" descr="E:\三年级上册\第七单元\狮子和鹿\媒体素材\图形图像类\鹿5.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3579" name="Text Box 27"/>
          <p:cNvSpPr txBox="1">
            <a:spLocks noChangeArrowheads="1"/>
          </p:cNvSpPr>
          <p:nvPr/>
        </p:nvSpPr>
        <p:spPr bwMode="auto">
          <a:xfrm>
            <a:off x="685800" y="381000"/>
            <a:ext cx="1752600" cy="1098550"/>
          </a:xfrm>
          <a:prstGeom prst="rect">
            <a:avLst/>
          </a:prstGeom>
          <a:noFill/>
          <a:ln w="9525">
            <a:noFill/>
            <a:miter lim="800000"/>
          </a:ln>
          <a:effectLst/>
        </p:spPr>
        <p:txBody>
          <a:bodyPr>
            <a:spAutoFit/>
          </a:bodyPr>
          <a:lstStyle/>
          <a:p>
            <a:pPr>
              <a:spcBef>
                <a:spcPct val="50000"/>
              </a:spcBef>
            </a:pPr>
            <a:r>
              <a:rPr lang="zh-CN" altLang="en-US" sz="6600" b="1" dirty="0">
                <a:solidFill>
                  <a:schemeClr val="hlink"/>
                </a:solidFill>
              </a:rPr>
              <a:t>鹿</a:t>
            </a:r>
          </a:p>
        </p:txBody>
      </p:sp>
      <p:sp>
        <p:nvSpPr>
          <p:cNvPr id="4" name="任意多边形 3"/>
          <p:cNvSpPr/>
          <p:nvPr/>
        </p:nvSpPr>
        <p:spPr bwMode="auto">
          <a:xfrm>
            <a:off x="1071538" y="3878262"/>
            <a:ext cx="6826250" cy="2979738"/>
          </a:xfrm>
          <a:custGeom>
            <a:avLst/>
            <a:gdLst>
              <a:gd name="connsiteX0" fmla="*/ 0 w 6826475"/>
              <a:gd name="connsiteY0" fmla="*/ 297922 h 2979224"/>
              <a:gd name="connsiteX1" fmla="*/ 297922 w 6826475"/>
              <a:gd name="connsiteY1" fmla="*/ 0 h 2979224"/>
              <a:gd name="connsiteX2" fmla="*/ 6528553 w 6826475"/>
              <a:gd name="connsiteY2" fmla="*/ 0 h 2979224"/>
              <a:gd name="connsiteX3" fmla="*/ 6826475 w 6826475"/>
              <a:gd name="connsiteY3" fmla="*/ 297922 h 2979224"/>
              <a:gd name="connsiteX4" fmla="*/ 6826475 w 6826475"/>
              <a:gd name="connsiteY4" fmla="*/ 2681302 h 2979224"/>
              <a:gd name="connsiteX5" fmla="*/ 6528553 w 6826475"/>
              <a:gd name="connsiteY5" fmla="*/ 2979224 h 2979224"/>
              <a:gd name="connsiteX6" fmla="*/ 297922 w 6826475"/>
              <a:gd name="connsiteY6" fmla="*/ 2979224 h 2979224"/>
              <a:gd name="connsiteX7" fmla="*/ 0 w 6826475"/>
              <a:gd name="connsiteY7" fmla="*/ 2681302 h 2979224"/>
              <a:gd name="connsiteX8" fmla="*/ 0 w 6826475"/>
              <a:gd name="connsiteY8" fmla="*/ 297922 h 2979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26475" h="2979224">
                <a:moveTo>
                  <a:pt x="0" y="297922"/>
                </a:moveTo>
                <a:cubicBezTo>
                  <a:pt x="0" y="133384"/>
                  <a:pt x="133384" y="0"/>
                  <a:pt x="297922" y="0"/>
                </a:cubicBezTo>
                <a:lnTo>
                  <a:pt x="6528553" y="0"/>
                </a:lnTo>
                <a:cubicBezTo>
                  <a:pt x="6693091" y="0"/>
                  <a:pt x="6826475" y="133384"/>
                  <a:pt x="6826475" y="297922"/>
                </a:cubicBezTo>
                <a:lnTo>
                  <a:pt x="6826475" y="2681302"/>
                </a:lnTo>
                <a:cubicBezTo>
                  <a:pt x="6826475" y="2845840"/>
                  <a:pt x="6693091" y="2979224"/>
                  <a:pt x="6528553" y="2979224"/>
                </a:cubicBezTo>
                <a:lnTo>
                  <a:pt x="297922" y="2979224"/>
                </a:lnTo>
                <a:cubicBezTo>
                  <a:pt x="133384" y="2979224"/>
                  <a:pt x="0" y="2845840"/>
                  <a:pt x="0" y="2681302"/>
                </a:cubicBezTo>
                <a:lnTo>
                  <a:pt x="0" y="297922"/>
                </a:lnTo>
                <a:close/>
              </a:path>
            </a:pathLst>
          </a:custGeom>
        </p:spPr>
        <p:style>
          <a:lnRef idx="0">
            <a:schemeClr val="accent2">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lIns="105038" tIns="105038" rIns="105038" bIns="105038" spcCol="1270" anchor="ctr"/>
          <a:lstStyle/>
          <a:p>
            <a:pPr marL="268288" indent="-268288" defTabSz="1244600">
              <a:lnSpc>
                <a:spcPct val="150000"/>
              </a:lnSpc>
              <a:spcAft>
                <a:spcPct val="35000"/>
              </a:spcAft>
              <a:defRPr/>
            </a:pPr>
            <a:r>
              <a:rPr lang="zh-CN" altLang="en-US" sz="2800" dirty="0"/>
              <a:t>学会认读</a:t>
            </a:r>
            <a:r>
              <a:rPr lang="en-US" sz="2800" dirty="0"/>
              <a:t>12</a:t>
            </a:r>
            <a:r>
              <a:rPr lang="zh-CN" altLang="en-US" sz="2800" dirty="0"/>
              <a:t>个生字，会书写</a:t>
            </a:r>
            <a:r>
              <a:rPr lang="en-US" sz="2800" dirty="0"/>
              <a:t>9</a:t>
            </a:r>
            <a:r>
              <a:rPr lang="zh-CN" altLang="en-US" sz="2800" dirty="0"/>
              <a:t>个生字。了解课文的主要内容。正确、流利有感情地朗读课文。</a:t>
            </a:r>
            <a:endParaRPr lang="zh-CN" altLang="en-US" sz="2800" b="1" dirty="0">
              <a:latin typeface="Times New Roman" pitchFamily="18" charset="0"/>
              <a:ea typeface="+mj-ea"/>
              <a:cs typeface="Times New Roman" pitchFamily="18" charset="0"/>
            </a:endParaRPr>
          </a:p>
        </p:txBody>
      </p:sp>
    </p:spTree>
  </p:cSld>
  <p:clrMapOvr>
    <a:masterClrMapping/>
  </p:clrMapOvr>
  <p:transition spd="med">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nodeType="clickEffect">
                                  <p:stCondLst>
                                    <p:cond delay="0"/>
                                  </p:stCondLst>
                                  <p:childTnLst>
                                    <p:set>
                                      <p:cBhvr>
                                        <p:cTn id="6" dur="1" fill="hold">
                                          <p:stCondLst>
                                            <p:cond delay="0"/>
                                          </p:stCondLst>
                                        </p:cTn>
                                        <p:tgtEl>
                                          <p:spTgt spid="23578"/>
                                        </p:tgtEl>
                                        <p:attrNameLst>
                                          <p:attrName>style.visibility</p:attrName>
                                        </p:attrNameLst>
                                      </p:cBhvr>
                                      <p:to>
                                        <p:strVal val="visible"/>
                                      </p:to>
                                    </p:set>
                                    <p:anim calcmode="lin" valueType="num">
                                      <p:cBhvr>
                                        <p:cTn id="7" dur="500" fill="hold"/>
                                        <p:tgtEl>
                                          <p:spTgt spid="23578"/>
                                        </p:tgtEl>
                                        <p:attrNameLst>
                                          <p:attrName>ppt_w</p:attrName>
                                        </p:attrNameLst>
                                      </p:cBhvr>
                                      <p:tavLst>
                                        <p:tav tm="0">
                                          <p:val>
                                            <p:strVal val="#ppt_w*0.05"/>
                                          </p:val>
                                        </p:tav>
                                        <p:tav tm="100000">
                                          <p:val>
                                            <p:strVal val="#ppt_w"/>
                                          </p:val>
                                        </p:tav>
                                      </p:tavLst>
                                    </p:anim>
                                    <p:anim calcmode="lin" valueType="num">
                                      <p:cBhvr>
                                        <p:cTn id="8" dur="500" fill="hold"/>
                                        <p:tgtEl>
                                          <p:spTgt spid="23578"/>
                                        </p:tgtEl>
                                        <p:attrNameLst>
                                          <p:attrName>ppt_h</p:attrName>
                                        </p:attrNameLst>
                                      </p:cBhvr>
                                      <p:tavLst>
                                        <p:tav tm="0">
                                          <p:val>
                                            <p:strVal val="#ppt_h"/>
                                          </p:val>
                                        </p:tav>
                                        <p:tav tm="100000">
                                          <p:val>
                                            <p:strVal val="#ppt_h"/>
                                          </p:val>
                                        </p:tav>
                                      </p:tavLst>
                                    </p:anim>
                                    <p:anim calcmode="lin" valueType="num">
                                      <p:cBhvr>
                                        <p:cTn id="9" dur="500" fill="hold"/>
                                        <p:tgtEl>
                                          <p:spTgt spid="23578"/>
                                        </p:tgtEl>
                                        <p:attrNameLst>
                                          <p:attrName>ppt_x</p:attrName>
                                        </p:attrNameLst>
                                      </p:cBhvr>
                                      <p:tavLst>
                                        <p:tav tm="0">
                                          <p:val>
                                            <p:strVal val="#ppt_x-.2"/>
                                          </p:val>
                                        </p:tav>
                                        <p:tav tm="100000">
                                          <p:val>
                                            <p:strVal val="#ppt_x"/>
                                          </p:val>
                                        </p:tav>
                                      </p:tavLst>
                                    </p:anim>
                                    <p:anim calcmode="lin" valueType="num">
                                      <p:cBhvr>
                                        <p:cTn id="10" dur="500" fill="hold"/>
                                        <p:tgtEl>
                                          <p:spTgt spid="23578"/>
                                        </p:tgtEl>
                                        <p:attrNameLst>
                                          <p:attrName>ppt_y</p:attrName>
                                        </p:attrNameLst>
                                      </p:cBhvr>
                                      <p:tavLst>
                                        <p:tav tm="0">
                                          <p:val>
                                            <p:strVal val="#ppt_y"/>
                                          </p:val>
                                        </p:tav>
                                        <p:tav tm="100000">
                                          <p:val>
                                            <p:strVal val="#ppt_y"/>
                                          </p:val>
                                        </p:tav>
                                      </p:tavLst>
                                    </p:anim>
                                    <p:animEffect transition="in" filter="fade">
                                      <p:cBhvr>
                                        <p:cTn id="11" dur="500"/>
                                        <p:tgtEl>
                                          <p:spTgt spid="23578"/>
                                        </p:tgtEl>
                                      </p:cBhvr>
                                    </p:animEffect>
                                  </p:childTnLst>
                                </p:cTn>
                              </p:par>
                            </p:childTnLst>
                          </p:cTn>
                        </p:par>
                        <p:par>
                          <p:cTn id="12" fill="hold">
                            <p:stCondLst>
                              <p:cond delay="500"/>
                            </p:stCondLst>
                            <p:childTnLst>
                              <p:par>
                                <p:cTn id="13" presetID="54" presetClass="entr" presetSubtype="0" accel="100000" fill="hold" grpId="0" nodeType="afterEffect">
                                  <p:stCondLst>
                                    <p:cond delay="0"/>
                                  </p:stCondLst>
                                  <p:childTnLst>
                                    <p:set>
                                      <p:cBhvr>
                                        <p:cTn id="14" dur="1" fill="hold">
                                          <p:stCondLst>
                                            <p:cond delay="0"/>
                                          </p:stCondLst>
                                        </p:cTn>
                                        <p:tgtEl>
                                          <p:spTgt spid="23579"/>
                                        </p:tgtEl>
                                        <p:attrNameLst>
                                          <p:attrName>style.visibility</p:attrName>
                                        </p:attrNameLst>
                                      </p:cBhvr>
                                      <p:to>
                                        <p:strVal val="visible"/>
                                      </p:to>
                                    </p:set>
                                    <p:anim calcmode="lin" valueType="num">
                                      <p:cBhvr>
                                        <p:cTn id="15" dur="500" fill="hold"/>
                                        <p:tgtEl>
                                          <p:spTgt spid="23579"/>
                                        </p:tgtEl>
                                        <p:attrNameLst>
                                          <p:attrName>ppt_w</p:attrName>
                                        </p:attrNameLst>
                                      </p:cBhvr>
                                      <p:tavLst>
                                        <p:tav tm="0">
                                          <p:val>
                                            <p:strVal val="#ppt_w*0.05"/>
                                          </p:val>
                                        </p:tav>
                                        <p:tav tm="100000">
                                          <p:val>
                                            <p:strVal val="#ppt_w"/>
                                          </p:val>
                                        </p:tav>
                                      </p:tavLst>
                                    </p:anim>
                                    <p:anim calcmode="lin" valueType="num">
                                      <p:cBhvr>
                                        <p:cTn id="16" dur="500" fill="hold"/>
                                        <p:tgtEl>
                                          <p:spTgt spid="23579"/>
                                        </p:tgtEl>
                                        <p:attrNameLst>
                                          <p:attrName>ppt_h</p:attrName>
                                        </p:attrNameLst>
                                      </p:cBhvr>
                                      <p:tavLst>
                                        <p:tav tm="0">
                                          <p:val>
                                            <p:strVal val="#ppt_h"/>
                                          </p:val>
                                        </p:tav>
                                        <p:tav tm="100000">
                                          <p:val>
                                            <p:strVal val="#ppt_h"/>
                                          </p:val>
                                        </p:tav>
                                      </p:tavLst>
                                    </p:anim>
                                    <p:anim calcmode="lin" valueType="num">
                                      <p:cBhvr>
                                        <p:cTn id="17" dur="500" fill="hold"/>
                                        <p:tgtEl>
                                          <p:spTgt spid="23579"/>
                                        </p:tgtEl>
                                        <p:attrNameLst>
                                          <p:attrName>ppt_x</p:attrName>
                                        </p:attrNameLst>
                                      </p:cBhvr>
                                      <p:tavLst>
                                        <p:tav tm="0">
                                          <p:val>
                                            <p:strVal val="#ppt_x-.2"/>
                                          </p:val>
                                        </p:tav>
                                        <p:tav tm="100000">
                                          <p:val>
                                            <p:strVal val="#ppt_x"/>
                                          </p:val>
                                        </p:tav>
                                      </p:tavLst>
                                    </p:anim>
                                    <p:anim calcmode="lin" valueType="num">
                                      <p:cBhvr>
                                        <p:cTn id="18" dur="500" fill="hold"/>
                                        <p:tgtEl>
                                          <p:spTgt spid="23579"/>
                                        </p:tgtEl>
                                        <p:attrNameLst>
                                          <p:attrName>ppt_y</p:attrName>
                                        </p:attrNameLst>
                                      </p:cBhvr>
                                      <p:tavLst>
                                        <p:tav tm="0">
                                          <p:val>
                                            <p:strVal val="#ppt_y"/>
                                          </p:val>
                                        </p:tav>
                                        <p:tav tm="100000">
                                          <p:val>
                                            <p:strVal val="#ppt_y"/>
                                          </p:val>
                                        </p:tav>
                                      </p:tavLst>
                                    </p:anim>
                                    <p:animEffect transition="in" filter="fade">
                                      <p:cBhvr>
                                        <p:cTn id="19" dur="500"/>
                                        <p:tgtEl>
                                          <p:spTgt spid="235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7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2" descr="E:\三年级上册\第七单元\狮子和鹿\媒体素材\图形图像类\吃树叶的鹿.jpg"/>
          <p:cNvPicPr>
            <a:picLocks noChangeAspect="1" noChangeArrowheads="1"/>
          </p:cNvPicPr>
          <p:nvPr/>
        </p:nvPicPr>
        <p:blipFill>
          <a:blip r:embed="rId2"/>
          <a:srcRect/>
          <a:stretch>
            <a:fillRect/>
          </a:stretch>
        </p:blipFill>
        <p:spPr bwMode="auto">
          <a:xfrm>
            <a:off x="5072066" y="0"/>
            <a:ext cx="4071934" cy="4572008"/>
          </a:xfrm>
          <a:prstGeom prst="rect">
            <a:avLst/>
          </a:prstGeom>
          <a:noFill/>
        </p:spPr>
      </p:pic>
      <p:pic>
        <p:nvPicPr>
          <p:cNvPr id="55300" name="Picture 4" descr="E:\三年级上册\第七单元\狮子和鹿\媒体素材\图形图像类\鹿8.jpg"/>
          <p:cNvPicPr>
            <a:picLocks noChangeAspect="1" noChangeArrowheads="1"/>
          </p:cNvPicPr>
          <p:nvPr/>
        </p:nvPicPr>
        <p:blipFill>
          <a:blip r:embed="rId3"/>
          <a:srcRect/>
          <a:stretch>
            <a:fillRect/>
          </a:stretch>
        </p:blipFill>
        <p:spPr bwMode="auto">
          <a:xfrm>
            <a:off x="0" y="0"/>
            <a:ext cx="4714876" cy="4572008"/>
          </a:xfrm>
          <a:prstGeom prst="rect">
            <a:avLst/>
          </a:prstGeom>
          <a:noFill/>
          <a:ln w="9525">
            <a:solidFill>
              <a:schemeClr val="hlink"/>
            </a:solidFill>
            <a:miter lim="800000"/>
            <a:headEnd/>
            <a:tailEnd/>
          </a:ln>
        </p:spPr>
      </p:pic>
      <p:sp>
        <p:nvSpPr>
          <p:cNvPr id="5" name="Text Box 27"/>
          <p:cNvSpPr txBox="1">
            <a:spLocks noChangeArrowheads="1"/>
          </p:cNvSpPr>
          <p:nvPr/>
        </p:nvSpPr>
        <p:spPr bwMode="auto">
          <a:xfrm>
            <a:off x="2143108" y="4929198"/>
            <a:ext cx="5143536" cy="1107996"/>
          </a:xfrm>
          <a:prstGeom prst="rect">
            <a:avLst/>
          </a:prstGeom>
          <a:noFill/>
          <a:ln w="9525">
            <a:noFill/>
            <a:miter lim="800000"/>
          </a:ln>
          <a:effectLst/>
        </p:spPr>
        <p:txBody>
          <a:bodyPr wrap="square">
            <a:spAutoFit/>
          </a:bodyPr>
          <a:lstStyle/>
          <a:p>
            <a:pPr>
              <a:spcBef>
                <a:spcPct val="50000"/>
              </a:spcBef>
            </a:pPr>
            <a:r>
              <a:rPr lang="zh-CN" altLang="en-US" sz="6600" b="1" dirty="0" smtClean="0">
                <a:solidFill>
                  <a:srgbClr val="FF0000"/>
                </a:solidFill>
              </a:rPr>
              <a:t>美丽的鹿角</a:t>
            </a:r>
            <a:endParaRPr lang="zh-CN" altLang="en-US" sz="6600" b="1" dirty="0">
              <a:solidFill>
                <a:srgbClr val="FF0000"/>
              </a:solidFill>
            </a:endParaRPr>
          </a:p>
        </p:txBody>
      </p:sp>
    </p:spTree>
  </p:cSld>
  <p:clrMapOvr>
    <a:masterClrMapping/>
  </p:clrMapOvr>
  <p:transition spd="med">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499"/>
                                          </p:stCondLst>
                                        </p:cTn>
                                        <p:tgtEl>
                                          <p:spTgt spid="55300"/>
                                        </p:tgtEl>
                                        <p:attrNameLst>
                                          <p:attrName>style.visibility</p:attrName>
                                        </p:attrNameLst>
                                      </p:cBhvr>
                                      <p:to>
                                        <p:strVal val="visible"/>
                                      </p:to>
                                    </p:set>
                                    <p:anim to="" calcmode="lin" valueType="num">
                                      <p:cBhvr>
                                        <p:cTn id="7" dur="1" fill="hold"/>
                                        <p:tgtEl>
                                          <p:spTgt spid="55300"/>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499"/>
                                          </p:stCondLst>
                                        </p:cTn>
                                        <p:tgtEl>
                                          <p:spTgt spid="55298"/>
                                        </p:tgtEl>
                                        <p:attrNameLst>
                                          <p:attrName>style.visibility</p:attrName>
                                        </p:attrNameLst>
                                      </p:cBhvr>
                                      <p:to>
                                        <p:strVal val="visible"/>
                                      </p:to>
                                    </p:set>
                                    <p:anim to="" calcmode="lin" valueType="num">
                                      <p:cBhvr>
                                        <p:cTn id="12" dur="1" fill="hold"/>
                                        <p:tgtEl>
                                          <p:spTgt spid="55298"/>
                                        </p:tgtEl>
                                      </p:cBhvr>
                                    </p:anim>
                                  </p:childTnLst>
                                </p:cTn>
                              </p:par>
                            </p:childTnLst>
                          </p:cTn>
                        </p:par>
                      </p:childTnLst>
                    </p:cTn>
                  </p:par>
                  <p:par>
                    <p:cTn id="13" fill="hold">
                      <p:stCondLst>
                        <p:cond delay="indefinite"/>
                      </p:stCondLst>
                      <p:childTnLst>
                        <p:par>
                          <p:cTn id="14" fill="hold">
                            <p:stCondLst>
                              <p:cond delay="0"/>
                            </p:stCondLst>
                            <p:childTnLst>
                              <p:par>
                                <p:cTn id="15" presetID="21"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heel(4)">
                                      <p:cBhvr>
                                        <p:cTn id="1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3" name="Picture 1" descr="C:\Users\Administrator\AppData\Roaming\Tencent\Users\3331900683\QQ\WinTemp\RichOle\QHPY5JUOP]N}DOMK_C`N([G.pn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4" name="TextBox 3"/>
          <p:cNvSpPr txBox="1"/>
          <p:nvPr/>
        </p:nvSpPr>
        <p:spPr>
          <a:xfrm>
            <a:off x="642910" y="1428736"/>
            <a:ext cx="923330" cy="4857784"/>
          </a:xfrm>
          <a:prstGeom prst="rect">
            <a:avLst/>
          </a:prstGeom>
          <a:noFill/>
        </p:spPr>
        <p:txBody>
          <a:bodyPr vert="eaVert" wrap="square" rtlCol="0">
            <a:spAutoFit/>
          </a:bodyPr>
          <a:lstStyle/>
          <a:p>
            <a:r>
              <a:rPr lang="zh-CN" altLang="en-US" sz="4800" b="1" dirty="0" smtClean="0">
                <a:solidFill>
                  <a:schemeClr val="bg1"/>
                </a:solidFill>
              </a:rPr>
              <a:t>四条难看的细腿</a:t>
            </a:r>
            <a:endParaRPr lang="zh-CN" altLang="en-US" sz="4800" b="1" dirty="0">
              <a:solidFill>
                <a:schemeClr val="bg1"/>
              </a:solidFill>
            </a:endParaRPr>
          </a:p>
        </p:txBody>
      </p:sp>
    </p:spTree>
  </p:cSld>
  <p:clrMapOvr>
    <a:masterClrMapping/>
  </p:clrMapOvr>
  <p:transition spd="med">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3073"/>
                                        </p:tgtEl>
                                        <p:attrNameLst>
                                          <p:attrName>style.visibility</p:attrName>
                                        </p:attrNameLst>
                                      </p:cBhvr>
                                      <p:to>
                                        <p:strVal val="visible"/>
                                      </p:to>
                                    </p:set>
                                    <p:anim calcmode="lin" valueType="num">
                                      <p:cBhvr>
                                        <p:cTn id="7" dur="1000" fill="hold"/>
                                        <p:tgtEl>
                                          <p:spTgt spid="3073"/>
                                        </p:tgtEl>
                                        <p:attrNameLst>
                                          <p:attrName>ppt_x</p:attrName>
                                        </p:attrNameLst>
                                      </p:cBhvr>
                                      <p:tavLst>
                                        <p:tav tm="0">
                                          <p:val>
                                            <p:strVal val="#ppt_x-.2"/>
                                          </p:val>
                                        </p:tav>
                                        <p:tav tm="100000">
                                          <p:val>
                                            <p:strVal val="#ppt_x"/>
                                          </p:val>
                                        </p:tav>
                                      </p:tavLst>
                                    </p:anim>
                                    <p:anim calcmode="lin" valueType="num">
                                      <p:cBhvr>
                                        <p:cTn id="8" dur="1000" fill="hold"/>
                                        <p:tgtEl>
                                          <p:spTgt spid="307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073"/>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ppt_x</p:attrName>
                                        </p:attrNameLst>
                                      </p:cBhvr>
                                      <p:tavLst>
                                        <p:tav tm="0">
                                          <p:val>
                                            <p:strVal val="#ppt_x-.2"/>
                                          </p:val>
                                        </p:tav>
                                        <p:tav tm="100000">
                                          <p:val>
                                            <p:strVal val="#ppt_x"/>
                                          </p:val>
                                        </p:tav>
                                      </p:tavLst>
                                    </p:anim>
                                    <p:anim calcmode="lin" valueType="num">
                                      <p:cBhvr>
                                        <p:cTn id="15"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16"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57224" y="1214422"/>
            <a:ext cx="8001056" cy="5221942"/>
          </a:xfrm>
          <a:prstGeom prst="rect">
            <a:avLst/>
          </a:prstGeom>
        </p:spPr>
        <p:txBody>
          <a:bodyPr wrap="square">
            <a:spAutoFit/>
          </a:bodyPr>
          <a:lstStyle/>
          <a:p>
            <a:pPr>
              <a:lnSpc>
                <a:spcPts val="5000"/>
              </a:lnSpc>
              <a:spcBef>
                <a:spcPct val="50000"/>
              </a:spcBef>
            </a:pPr>
            <a:r>
              <a:rPr lang="zh-CN" altLang="en-US" sz="3200" b="1" dirty="0" smtClean="0">
                <a:solidFill>
                  <a:srgbClr val="0000CC"/>
                </a:solidFill>
              </a:rPr>
              <a:t>         鹿不敢犹豫，撒开长腿就跑。有力的长腿在灌木丛中蹦来跳去，不一会儿，就把凶猛的狮子远远地甩在了后面。就在狮子灰心丧气不想再追的时候，鹿的角却被树枝挂住了。狮子赶紧抓住这个机会，猛扑过来。 眼看就要追上了，鹿用尽全身力气，使劲一扯，才把两只角从树枝中挣脱出来，然后又拼命向前奔去。这次，狮子再也没有追上。</a:t>
            </a:r>
            <a:endParaRPr lang="zh-CN" altLang="en-US" sz="3200" b="1" dirty="0">
              <a:solidFill>
                <a:srgbClr val="0000CC"/>
              </a:solidFill>
            </a:endParaRPr>
          </a:p>
        </p:txBody>
      </p:sp>
      <p:grpSp>
        <p:nvGrpSpPr>
          <p:cNvPr id="3" name="组合 2"/>
          <p:cNvGrpSpPr/>
          <p:nvPr/>
        </p:nvGrpSpPr>
        <p:grpSpPr>
          <a:xfrm>
            <a:off x="0" y="0"/>
            <a:ext cx="3286116" cy="1428760"/>
            <a:chOff x="0" y="0"/>
            <a:chExt cx="3286116" cy="1428760"/>
          </a:xfrm>
        </p:grpSpPr>
        <p:pic>
          <p:nvPicPr>
            <p:cNvPr id="4" name="Picture 2" descr="C:\Users\Administrator\Desktop\课件所用图片\猫.gif"/>
            <p:cNvPicPr>
              <a:picLocks noChangeAspect="1" noChangeArrowheads="1"/>
            </p:cNvPicPr>
            <p:nvPr/>
          </p:nvPicPr>
          <p:blipFill>
            <a:blip r:embed="rId2"/>
            <a:srcRect/>
            <a:stretch>
              <a:fillRect/>
            </a:stretch>
          </p:blipFill>
          <p:spPr bwMode="auto">
            <a:xfrm>
              <a:off x="0" y="0"/>
              <a:ext cx="1357322" cy="1428760"/>
            </a:xfrm>
            <a:prstGeom prst="rect">
              <a:avLst/>
            </a:prstGeom>
            <a:noFill/>
          </p:spPr>
        </p:pic>
        <p:sp>
          <p:nvSpPr>
            <p:cNvPr id="5" name="椭圆 4"/>
            <p:cNvSpPr/>
            <p:nvPr/>
          </p:nvSpPr>
          <p:spPr>
            <a:xfrm>
              <a:off x="1214414" y="428604"/>
              <a:ext cx="2071702" cy="785818"/>
            </a:xfrm>
            <a:prstGeom prst="ellipse">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solidFill>
                    <a:srgbClr val="FF0000"/>
                  </a:solidFill>
                  <a:latin typeface="楷体_GB2312" pitchFamily="49" charset="-122"/>
                  <a:ea typeface="楷体_GB2312" pitchFamily="49" charset="-122"/>
                </a:rPr>
                <a:t>我会读</a:t>
              </a:r>
              <a:endParaRPr lang="zh-CN" altLang="en-US" sz="3200" b="1" dirty="0">
                <a:solidFill>
                  <a:srgbClr val="FF0000"/>
                </a:solidFill>
                <a:latin typeface="楷体_GB2312" pitchFamily="49" charset="-122"/>
                <a:ea typeface="楷体_GB2312" pitchFamily="49" charset="-122"/>
              </a:endParaRPr>
            </a:p>
          </p:txBody>
        </p:sp>
      </p:grpSp>
      <p:sp>
        <p:nvSpPr>
          <p:cNvPr id="6" name="矩形 5"/>
          <p:cNvSpPr/>
          <p:nvPr/>
        </p:nvSpPr>
        <p:spPr>
          <a:xfrm>
            <a:off x="3428992" y="571480"/>
            <a:ext cx="2039341" cy="584775"/>
          </a:xfrm>
          <a:prstGeom prst="rect">
            <a:avLst/>
          </a:prstGeom>
        </p:spPr>
        <p:txBody>
          <a:bodyPr wrap="none">
            <a:spAutoFit/>
          </a:bodyPr>
          <a:lstStyle/>
          <a:p>
            <a:pPr algn="ctr"/>
            <a:r>
              <a:rPr lang="zh-CN" altLang="en-US" sz="3200" b="1" dirty="0" smtClean="0">
                <a:solidFill>
                  <a:srgbClr val="FF0000"/>
                </a:solidFill>
                <a:latin typeface="楷体_GB2312" pitchFamily="49" charset="-122"/>
                <a:ea typeface="楷体_GB2312" pitchFamily="49" charset="-122"/>
              </a:rPr>
              <a:t>第</a:t>
            </a:r>
            <a:r>
              <a:rPr lang="en-US" altLang="zh-CN" sz="3200" b="1" dirty="0" smtClean="0">
                <a:solidFill>
                  <a:srgbClr val="FF0000"/>
                </a:solidFill>
                <a:latin typeface="楷体_GB2312" pitchFamily="49" charset="-122"/>
                <a:ea typeface="楷体_GB2312" pitchFamily="49" charset="-122"/>
              </a:rPr>
              <a:t>6</a:t>
            </a:r>
            <a:r>
              <a:rPr lang="zh-CN" altLang="en-US" sz="3200" b="1" dirty="0" smtClean="0">
                <a:solidFill>
                  <a:srgbClr val="FF0000"/>
                </a:solidFill>
                <a:latin typeface="楷体_GB2312" pitchFamily="49" charset="-122"/>
                <a:ea typeface="楷体_GB2312" pitchFamily="49" charset="-122"/>
              </a:rPr>
              <a:t>自然段</a:t>
            </a:r>
            <a:endParaRPr lang="zh-CN" altLang="en-US" sz="3200" b="1" dirty="0">
              <a:solidFill>
                <a:srgbClr val="FF0000"/>
              </a:solidFill>
              <a:latin typeface="楷体_GB2312" pitchFamily="49" charset="-122"/>
              <a:ea typeface="楷体_GB2312" pitchFamily="49" charset="-122"/>
            </a:endParaRPr>
          </a:p>
        </p:txBody>
      </p:sp>
    </p:spTree>
  </p:cSld>
  <p:clrMapOvr>
    <a:masterClrMapping/>
  </p:clrMapOvr>
  <p:transition spd="med">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TotalTime>
  <Words>729</Words>
  <Application>WPS 演示</Application>
  <PresentationFormat>全屏显示(4:3)</PresentationFormat>
  <Paragraphs>79</Paragraphs>
  <Slides>20</Slides>
  <Notes>0</Notes>
  <HiddenSlides>0</HiddenSlides>
  <MMClips>0</MMClips>
  <ScaleCrop>false</ScaleCrop>
  <HeadingPairs>
    <vt:vector size="4" baseType="variant">
      <vt:variant>
        <vt:lpstr>主题</vt:lpstr>
      </vt:variant>
      <vt:variant>
        <vt:i4>1</vt:i4>
      </vt:variant>
      <vt:variant>
        <vt:lpstr>幻灯片标题</vt:lpstr>
      </vt:variant>
      <vt:variant>
        <vt:i4>20</vt:i4>
      </vt:variant>
    </vt:vector>
  </HeadingPairs>
  <TitlesOfParts>
    <vt:vector size="21"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Administrator</dc:creator>
  <cp:lastModifiedBy>Administrator</cp:lastModifiedBy>
  <dcterms:created xsi:type="dcterms:W3CDTF">2016-05-03T01:32:00Z</dcterms:created>
  <dcterms:modified xsi:type="dcterms:W3CDTF">2018-11-23T00:16:14Z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2052-10.1.0.6930</vt:lpwstr>
  </property>
</Properties>
</file>