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193" r:id="rId2"/>
    <p:sldId id="1880" r:id="rId3"/>
    <p:sldId id="2023" r:id="rId4"/>
    <p:sldId id="2187" r:id="rId5"/>
    <p:sldId id="2184" r:id="rId6"/>
    <p:sldId id="1810" r:id="rId7"/>
    <p:sldId id="2024" r:id="rId8"/>
    <p:sldId id="2059" r:id="rId9"/>
    <p:sldId id="2070" r:id="rId10"/>
    <p:sldId id="2061" r:id="rId11"/>
    <p:sldId id="2068" r:id="rId12"/>
    <p:sldId id="2069" r:id="rId13"/>
    <p:sldId id="1999" r:id="rId14"/>
    <p:sldId id="2041" r:id="rId15"/>
    <p:sldId id="2186" r:id="rId16"/>
    <p:sldId id="2078" r:id="rId17"/>
    <p:sldId id="2077" r:id="rId18"/>
    <p:sldId id="2079" r:id="rId19"/>
    <p:sldId id="2081" r:id="rId20"/>
    <p:sldId id="2042" r:id="rId21"/>
    <p:sldId id="2071" r:id="rId22"/>
    <p:sldId id="2072" r:id="rId23"/>
    <p:sldId id="2073" r:id="rId24"/>
    <p:sldId id="2074" r:id="rId25"/>
    <p:sldId id="2075" r:id="rId26"/>
    <p:sldId id="2013" r:id="rId27"/>
    <p:sldId id="2185" r:id="rId28"/>
    <p:sldId id="2014" r:id="rId29"/>
    <p:sldId id="2194" r:id="rId30"/>
    <p:sldId id="2188" r:id="rId31"/>
    <p:sldId id="2083" r:id="rId32"/>
    <p:sldId id="2044" r:id="rId33"/>
    <p:sldId id="2084" r:id="rId34"/>
    <p:sldId id="2046" r:id="rId35"/>
    <p:sldId id="2047" r:id="rId36"/>
    <p:sldId id="2190" r:id="rId37"/>
    <p:sldId id="2048" r:id="rId38"/>
    <p:sldId id="2049" r:id="rId39"/>
    <p:sldId id="2189" r:id="rId40"/>
    <p:sldId id="2050" r:id="rId41"/>
    <p:sldId id="2052" r:id="rId42"/>
    <p:sldId id="2051" r:id="rId43"/>
    <p:sldId id="2053" r:id="rId44"/>
    <p:sldId id="2054" r:id="rId45"/>
    <p:sldId id="2056" r:id="rId46"/>
    <p:sldId id="2055" r:id="rId47"/>
    <p:sldId id="2057" r:id="rId48"/>
    <p:sldId id="2085" r:id="rId49"/>
    <p:sldId id="1805" r:id="rId50"/>
    <p:sldId id="1823" r:id="rId51"/>
    <p:sldId id="2195" r:id="rId52"/>
    <p:sldId id="2196" r:id="rId53"/>
    <p:sldId id="2015" r:id="rId54"/>
    <p:sldId id="2016" r:id="rId55"/>
    <p:sldId id="2017" r:id="rId56"/>
  </p:sldIdLst>
  <p:sldSz cx="9144000" cy="5143500" type="screen16x9"/>
  <p:notesSz cx="6858000" cy="9144000"/>
  <p:embeddedFontLst>
    <p:embeddedFont>
      <p:font typeface="Impact" pitchFamily="34" charset="0"/>
      <p:regular r:id="rId59"/>
    </p:embeddedFont>
    <p:embeddedFont>
      <p:font typeface="楷体" charset="-122"/>
      <p:regular r:id="rId60"/>
    </p:embeddedFont>
    <p:embeddedFont>
      <p:font typeface="幼圆" pitchFamily="49" charset="-122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  <p:embeddedFont>
      <p:font typeface="微软雅黑" pitchFamily="34" charset="-122"/>
      <p:regular r:id="rId66"/>
      <p:bold r:id="rId67"/>
    </p:embeddedFont>
    <p:embeddedFont>
      <p:font typeface="华文楷体" charset="-122"/>
      <p:regular r:id="rId68"/>
    </p:embeddedFont>
    <p:embeddedFont>
      <p:font typeface="汉语拼音" pitchFamily="34" charset="0"/>
      <p:regular r:id="rId69"/>
    </p:embeddedFont>
    <p:embeddedFont>
      <p:font typeface="黑体" pitchFamily="2" charset="-122"/>
      <p:regular r:id="rId7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36">
          <p15:clr>
            <a:srgbClr val="A4A3A4"/>
          </p15:clr>
        </p15:guide>
        <p15:guide id="2" pos="56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47">
          <p15:clr>
            <a:srgbClr val="A4A3A4"/>
          </p15:clr>
        </p15:guide>
        <p15:guide id="2" pos="219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AFAFE"/>
    <a:srgbClr val="9900CC"/>
    <a:srgbClr val="99CCFF"/>
    <a:srgbClr val="0066FF"/>
    <a:srgbClr val="13742F"/>
    <a:srgbClr val="FF66FF"/>
    <a:srgbClr val="F074C7"/>
    <a:srgbClr val="2060BE"/>
    <a:srgbClr val="FF9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963" autoAdjust="0"/>
  </p:normalViewPr>
  <p:slideViewPr>
    <p:cSldViewPr>
      <p:cViewPr>
        <p:scale>
          <a:sx n="86" d="100"/>
          <a:sy n="86" d="100"/>
        </p:scale>
        <p:origin x="-42" y="-336"/>
      </p:cViewPr>
      <p:guideLst>
        <p:guide orient="horz" pos="1436"/>
        <p:guide pos="56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7"/>
        <p:guide pos="21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font" Target="fonts/font8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2021-2-25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77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50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203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15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15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50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038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……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724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48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54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904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9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900" b="1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49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872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204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8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716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  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琥珀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55" y1="37500" x2="3555" y2="37500"/>
                        <a14:foregroundMark x1="10190" y1="41667" x2="10190" y2="41667"/>
                        <a14:foregroundMark x1="11374" y1="43750" x2="11374" y2="43750"/>
                        <a14:foregroundMark x1="17062" y1="16667" x2="17062" y2="16667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06838"/>
            <a:ext cx="401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55" y1="37500" x2="3555" y2="37500"/>
                        <a14:foregroundMark x1="10190" y1="41667" x2="10190" y2="41667"/>
                        <a14:foregroundMark x1="11374" y1="43750" x2="11374" y2="43750"/>
                        <a14:foregroundMark x1="17062" y1="16667" x2="17062" y2="16667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36826" y="4706838"/>
            <a:ext cx="401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55" y1="37500" x2="3555" y2="37500"/>
                        <a14:foregroundMark x1="10190" y1="41667" x2="10190" y2="41667"/>
                        <a14:foregroundMark x1="11374" y1="43750" x2="11374" y2="43750"/>
                        <a14:foregroundMark x1="17062" y1="16667" x2="17062" y2="1666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0454"/>
          <a:stretch/>
        </p:blipFill>
        <p:spPr bwMode="auto">
          <a:xfrm>
            <a:off x="7956376" y="4706838"/>
            <a:ext cx="118762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9184;.mp4" TargetMode="External"/><Relationship Id="rId13" Type="http://schemas.openxmlformats.org/officeDocument/2006/relationships/hyperlink" Target="&#29983;&#23383;&#35270;&#39057;/&#25379;.mp4" TargetMode="External"/><Relationship Id="rId18" Type="http://schemas.openxmlformats.org/officeDocument/2006/relationships/hyperlink" Target="&#29983;&#23383;&#35270;&#39057;/&#35814;.mp4" TargetMode="External"/><Relationship Id="rId3" Type="http://schemas.openxmlformats.org/officeDocument/2006/relationships/hyperlink" Target="&#29983;&#23383;&#35270;&#39057;/&#24594;.mp4" TargetMode="External"/><Relationship Id="rId7" Type="http://schemas.openxmlformats.org/officeDocument/2006/relationships/hyperlink" Target="&#29983;&#23383;&#35270;&#39057;/&#25325;.mp4" TargetMode="External"/><Relationship Id="rId12" Type="http://schemas.openxmlformats.org/officeDocument/2006/relationships/hyperlink" Target="&#29983;&#23383;&#35270;&#39057;/&#28183;.mp4" TargetMode="External"/><Relationship Id="rId17" Type="http://schemas.openxmlformats.org/officeDocument/2006/relationships/hyperlink" Target="&#29983;&#23383;&#35270;&#39057;/&#27979;.mp4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&#29983;&#23383;&#35270;&#39057;/&#21047;.mp4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hyperlink" Target="&#29983;&#23383;&#35270;&#39057;/&#33026;.mp4" TargetMode="External"/><Relationship Id="rId11" Type="http://schemas.openxmlformats.org/officeDocument/2006/relationships/hyperlink" Target="&#29983;&#23383;&#35270;&#39057;/&#36771;.mp4" TargetMode="External"/><Relationship Id="rId5" Type="http://schemas.openxmlformats.org/officeDocument/2006/relationships/hyperlink" Target="&#29983;&#23383;&#35270;&#39057;/&#21564;.mp4" TargetMode="External"/><Relationship Id="rId15" Type="http://schemas.openxmlformats.org/officeDocument/2006/relationships/hyperlink" Target="&#29983;&#23383;&#35270;&#39057;/&#22475;.mp4" TargetMode="External"/><Relationship Id="rId10" Type="http://schemas.openxmlformats.org/officeDocument/2006/relationships/hyperlink" Target="&#29983;&#23383;&#35270;&#39057;/&#26188;.mp4" TargetMode="External"/><Relationship Id="rId19" Type="http://schemas.openxmlformats.org/officeDocument/2006/relationships/hyperlink" Target="&#29983;&#23383;&#35270;&#39057;-1&#12298;&#22823;&#38738;&#26641;&#19979;&#30340;&#23567;&#23398;&#12299;.mp4" TargetMode="External"/><Relationship Id="rId4" Type="http://schemas.openxmlformats.org/officeDocument/2006/relationships/image" Target="../media/image23.png"/><Relationship Id="rId9" Type="http://schemas.openxmlformats.org/officeDocument/2006/relationships/hyperlink" Target="&#29983;&#23383;&#35270;&#39057;/&#21010;.mp4" TargetMode="External"/><Relationship Id="rId14" Type="http://schemas.openxmlformats.org/officeDocument/2006/relationships/hyperlink" Target="&#29983;&#23383;&#35270;&#39057;/&#30058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29983;&#23383;&#35270;&#39057;/&#25325;.mp4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&#29983;&#23383;&#35270;&#39057;/&#25379;.mp4" TargetMode="External"/><Relationship Id="rId4" Type="http://schemas.openxmlformats.org/officeDocument/2006/relationships/hyperlink" Target="&#29983;&#23383;&#35270;&#39057;/&#26188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29983;&#23383;&#35270;&#39057;/&#25325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&#29983;&#23383;&#35270;&#39057;/&#25379;.mp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29983;&#23383;&#35270;&#39057;/&#21010;.mp4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&#29983;&#23383;&#35270;&#39057;/&#27979;.mp4" TargetMode="External"/><Relationship Id="rId4" Type="http://schemas.openxmlformats.org/officeDocument/2006/relationships/hyperlink" Target="&#29983;&#23383;&#35270;&#39057;/&#21047;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39184;.mp4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hyperlink" Target="&#29983;&#23383;&#35270;&#39057;/&#30058;.mp4" TargetMode="External"/><Relationship Id="rId5" Type="http://schemas.openxmlformats.org/officeDocument/2006/relationships/hyperlink" Target="&#29983;&#23383;&#35270;&#39057;/&#36771;.mp4" TargetMode="Externa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23383;&#35789;&#21548;&#20889;5&#29733;&#29632;.mp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0.wdp"/><Relationship Id="rId5" Type="http://schemas.openxmlformats.org/officeDocument/2006/relationships/image" Target="../media/image37.png"/><Relationship Id="rId4" Type="http://schemas.microsoft.com/office/2007/relationships/hdphoto" Target="../media/hdphoto9.wdp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5&#29733;&#29632;.mp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microsoft.com/office/2007/relationships/hdphoto" Target="../media/hdphoto12.wdp"/><Relationship Id="rId4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7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63165"/>
            <a:ext cx="3306140" cy="237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2008" y="306302"/>
            <a:ext cx="8964488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2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sz="3200" b="1" smtClean="0">
                <a:latin typeface="黑体" pitchFamily="49" charset="-122"/>
                <a:ea typeface="黑体" pitchFamily="49" charset="-122"/>
              </a:rPr>
              <a:t>同学们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，你知道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下面图片中的事物是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什么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吗？你对它有哪些了解呢？</a:t>
            </a:r>
            <a:endParaRPr sz="32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84" b="100000" l="5442" r="100000">
                        <a14:foregroundMark x1="50113" y1="8639" x2="50113" y2="86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64257"/>
            <a:ext cx="2520280" cy="264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4"/>
          <p:cNvSpPr txBox="1"/>
          <p:nvPr/>
        </p:nvSpPr>
        <p:spPr>
          <a:xfrm>
            <a:off x="2195736" y="4210264"/>
            <a:ext cx="5311806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我们到课文中去学习吧！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3851920" y="2355726"/>
            <a:ext cx="2160240" cy="830997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/>
            <a:r>
              <a:rPr lang="zh-CN" altLang="en-US" sz="4800" b="1" spc="50" smtClean="0">
                <a:ln w="11430">
                  <a:solidFill>
                    <a:schemeClr val="bg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glow rad="12700">
                    <a:schemeClr val="accent3">
                      <a:satMod val="175000"/>
                      <a:alpha val="13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琥珀</a:t>
            </a:r>
            <a:endParaRPr lang="zh-CN" altLang="en-US" sz="4800" b="1" spc="50" dirty="0">
              <a:ln w="11430">
                <a:solidFill>
                  <a:schemeClr val="bg1"/>
                </a:solidFill>
              </a:ln>
              <a:solidFill>
                <a:schemeClr val="accent3">
                  <a:lumMod val="75000"/>
                </a:schemeClr>
              </a:solidFill>
              <a:effectLst>
                <a:glow rad="12700">
                  <a:schemeClr val="accent3">
                    <a:satMod val="175000"/>
                    <a:alpha val="13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38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6"/>
          <p:cNvGrpSpPr/>
          <p:nvPr/>
        </p:nvGrpSpPr>
        <p:grpSpPr>
          <a:xfrm>
            <a:off x="3495666" y="352408"/>
            <a:ext cx="2426130" cy="575945"/>
            <a:chOff x="3387260" y="501625"/>
            <a:chExt cx="2426130" cy="575945"/>
          </a:xfrm>
        </p:grpSpPr>
        <p:grpSp>
          <p:nvGrpSpPr>
            <p:cNvPr id="3" name="组合 49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5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</a:p>
          </p:txBody>
        </p:sp>
      </p:grp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57158" y="90685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一起来捡松脂球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7218" y="1881139"/>
            <a:ext cx="1738558" cy="1174115"/>
            <a:chOff x="-421640" y="1643375"/>
            <a:chExt cx="1738558" cy="117411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89" name="TextBox 88"/>
            <p:cNvSpPr txBox="1"/>
            <p:nvPr/>
          </p:nvSpPr>
          <p:spPr>
            <a:xfrm>
              <a:off x="205716" y="1989500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琥珀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812715" y="1881139"/>
            <a:ext cx="1761521" cy="1174115"/>
            <a:chOff x="-421640" y="1643375"/>
            <a:chExt cx="1761521" cy="117411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94" name="TextBox 93"/>
            <p:cNvSpPr txBox="1"/>
            <p:nvPr/>
          </p:nvSpPr>
          <p:spPr>
            <a:xfrm>
              <a:off x="228679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怒吼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831175" y="1881139"/>
            <a:ext cx="1746685" cy="1174115"/>
            <a:chOff x="-421640" y="1643375"/>
            <a:chExt cx="1746685" cy="117411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98" name="TextBox 97"/>
            <p:cNvSpPr txBox="1"/>
            <p:nvPr/>
          </p:nvSpPr>
          <p:spPr>
            <a:xfrm>
              <a:off x="213843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挣扎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834800" y="1881139"/>
            <a:ext cx="1769648" cy="1174115"/>
            <a:chOff x="-421640" y="1643375"/>
            <a:chExt cx="1769648" cy="117411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103" name="TextBox 102"/>
            <p:cNvSpPr txBox="1"/>
            <p:nvPr/>
          </p:nvSpPr>
          <p:spPr>
            <a:xfrm>
              <a:off x="236806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一番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17218" y="3485867"/>
            <a:ext cx="1728192" cy="1174115"/>
            <a:chOff x="-421640" y="1643375"/>
            <a:chExt cx="1728192" cy="1174115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107" name="TextBox 106"/>
            <p:cNvSpPr txBox="1"/>
            <p:nvPr/>
          </p:nvSpPr>
          <p:spPr>
            <a:xfrm>
              <a:off x="195350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松脂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768165" y="3485867"/>
            <a:ext cx="1823163" cy="1174115"/>
            <a:chOff x="-421640" y="1643375"/>
            <a:chExt cx="1823163" cy="1174115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125" name="TextBox 124"/>
            <p:cNvSpPr txBox="1"/>
            <p:nvPr/>
          </p:nvSpPr>
          <p:spPr>
            <a:xfrm>
              <a:off x="290321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渗出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814083" y="3485867"/>
            <a:ext cx="1808327" cy="1174115"/>
            <a:chOff x="-421640" y="1643375"/>
            <a:chExt cx="1808327" cy="1174115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128" name="TextBox 127"/>
            <p:cNvSpPr txBox="1"/>
            <p:nvPr/>
          </p:nvSpPr>
          <p:spPr>
            <a:xfrm>
              <a:off x="275485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澎湃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845166" y="3485867"/>
            <a:ext cx="1759282" cy="1174115"/>
            <a:chOff x="-421640" y="1643375"/>
            <a:chExt cx="1759282" cy="1174115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21640" y="1643375"/>
              <a:ext cx="843280" cy="1174115"/>
            </a:xfrm>
            <a:prstGeom prst="rect">
              <a:avLst/>
            </a:prstGeom>
          </p:spPr>
        </p:pic>
        <p:sp>
          <p:nvSpPr>
            <p:cNvPr id="131" name="TextBox 130"/>
            <p:cNvSpPr txBox="1"/>
            <p:nvPr/>
          </p:nvSpPr>
          <p:spPr>
            <a:xfrm>
              <a:off x="226440" y="19796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嗡嗡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12334" y="843558"/>
            <a:ext cx="2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一个夏日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887" y="2079888"/>
            <a:ext cx="2861953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9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000" dirty="0"/>
              <a:t>中午、正午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19672" y="4083918"/>
            <a:ext cx="5685157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夏日中午的太阳炙热火辣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7825134" y="1056416"/>
            <a:ext cx="923330" cy="31732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pc="5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联系上下文</a:t>
            </a:r>
            <a:endParaRPr lang="zh-CN" altLang="en-US" sz="4000" b="1" spc="5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6328" y="2097854"/>
            <a:ext cx="3197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晌午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的太阳</a:t>
            </a:r>
            <a:endParaRPr lang="zh-CN" altLang="en-US" sz="1800" dirty="0"/>
          </a:p>
        </p:txBody>
      </p:sp>
      <p:sp>
        <p:nvSpPr>
          <p:cNvPr id="18" name="矩形 17"/>
          <p:cNvSpPr/>
          <p:nvPr/>
        </p:nvSpPr>
        <p:spPr>
          <a:xfrm>
            <a:off x="1836171" y="3269720"/>
            <a:ext cx="5760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热辣辣地照射着整个树林。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上箭头 18"/>
          <p:cNvSpPr/>
          <p:nvPr/>
        </p:nvSpPr>
        <p:spPr>
          <a:xfrm>
            <a:off x="3850033" y="1489888"/>
            <a:ext cx="345583" cy="607965"/>
          </a:xfrm>
          <a:prstGeom prst="up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上箭头 20"/>
          <p:cNvSpPr/>
          <p:nvPr/>
        </p:nvSpPr>
        <p:spPr>
          <a:xfrm flipV="1">
            <a:off x="3850033" y="2812002"/>
            <a:ext cx="345583" cy="457717"/>
          </a:xfrm>
          <a:prstGeom prst="up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378176"/>
            <a:ext cx="8568951" cy="609398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词语、句子方面你有不懂的问题吗？你是怎样解决的？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 animBg="1"/>
      <p:bldP spid="9" grpId="0" bldLvl="0" animBg="1"/>
      <p:bldP spid="17" grpId="0"/>
      <p:bldP spid="18" grpId="0"/>
      <p:bldP spid="19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98" y="2563039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后来，陆地渐渐沉下去，海水渐渐漫上来。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579606" y="3967674"/>
            <a:ext cx="1832553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查阅资料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03052" y="3888715"/>
            <a:ext cx="2242922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地壳变化</a:t>
            </a:r>
          </a:p>
        </p:txBody>
      </p:sp>
      <p:sp>
        <p:nvSpPr>
          <p:cNvPr id="18" name="文本框 1"/>
          <p:cNvSpPr txBox="1"/>
          <p:nvPr/>
        </p:nvSpPr>
        <p:spPr>
          <a:xfrm>
            <a:off x="587339" y="555526"/>
            <a:ext cx="7868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澎湃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的波涛把海里的泥沙卷到岸边。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589421" y="1698257"/>
            <a:ext cx="142058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查字典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13"/>
          <p:cNvSpPr txBox="1"/>
          <p:nvPr/>
        </p:nvSpPr>
        <p:spPr>
          <a:xfrm>
            <a:off x="3995936" y="1575146"/>
            <a:ext cx="4301177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形容波浪互相撞击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4" grpId="0" animBg="1"/>
      <p:bldP spid="19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4490" y="436158"/>
            <a:ext cx="2529818" cy="561692"/>
            <a:chOff x="154490" y="436158"/>
            <a:chExt cx="2529818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17" y="1493995"/>
            <a:ext cx="2083792" cy="29127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21309" y="1491630"/>
            <a:ext cx="5423099" cy="279441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你针对课文内容提出了哪些问题，你是怎样解决的？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46190" y="555526"/>
            <a:ext cx="683817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形成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这块琥珀需要哪些阶段？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18232" y="1874317"/>
            <a:ext cx="4006526" cy="76944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latin typeface="宋体" panose="02010600030101010101" pitchFamily="2" charset="-122"/>
                <a:ea typeface="宋体" panose="02010600030101010101" pitchFamily="2" charset="-122"/>
              </a:rPr>
              <a:t>松脂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球的形成</a:t>
            </a:r>
          </a:p>
        </p:txBody>
      </p:sp>
      <p:sp>
        <p:nvSpPr>
          <p:cNvPr id="26" name="矩形 25"/>
          <p:cNvSpPr/>
          <p:nvPr/>
        </p:nvSpPr>
        <p:spPr>
          <a:xfrm>
            <a:off x="3918232" y="3458493"/>
            <a:ext cx="4470192" cy="76944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latin typeface="宋体" panose="02010600030101010101" pitchFamily="2" charset="-122"/>
                <a:ea typeface="宋体" panose="02010600030101010101" pitchFamily="2" charset="-122"/>
              </a:rPr>
              <a:t>松脂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球形成化石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0946" y1="25161" x2="60946" y2="2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82016"/>
            <a:ext cx="3804955" cy="2689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96010" y="555526"/>
            <a:ext cx="6572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4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中的琥珀有什么特点？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8" b="8236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7988" y="1491630"/>
            <a:ext cx="3300168" cy="3096344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1200832" y="1794809"/>
            <a:ext cx="140676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000" dirty="0" smtClean="0"/>
              <a:t>黄色</a:t>
            </a:r>
            <a:endParaRPr lang="zh-CN" altLang="en-US" sz="4000" dirty="0"/>
          </a:p>
        </p:txBody>
      </p:sp>
      <p:sp>
        <p:nvSpPr>
          <p:cNvPr id="15" name="文本框 7"/>
          <p:cNvSpPr txBox="1"/>
          <p:nvPr/>
        </p:nvSpPr>
        <p:spPr>
          <a:xfrm>
            <a:off x="5186388" y="1794809"/>
            <a:ext cx="140676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000" dirty="0" smtClean="0"/>
              <a:t>透明</a:t>
            </a:r>
            <a:endParaRPr lang="zh-CN" altLang="en-US" sz="4000" dirty="0"/>
          </a:p>
        </p:txBody>
      </p:sp>
      <p:sp>
        <p:nvSpPr>
          <p:cNvPr id="16" name="文本框 7"/>
          <p:cNvSpPr txBox="1"/>
          <p:nvPr/>
        </p:nvSpPr>
        <p:spPr>
          <a:xfrm>
            <a:off x="1200832" y="3009894"/>
            <a:ext cx="86783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000" dirty="0" smtClean="0"/>
              <a:t>硬</a:t>
            </a:r>
            <a:endParaRPr lang="zh-CN" altLang="en-US" sz="4000" dirty="0"/>
          </a:p>
        </p:txBody>
      </p:sp>
      <p:sp>
        <p:nvSpPr>
          <p:cNvPr id="27" name="文本框 7"/>
          <p:cNvSpPr txBox="1"/>
          <p:nvPr/>
        </p:nvSpPr>
        <p:spPr>
          <a:xfrm>
            <a:off x="5186388" y="3009894"/>
            <a:ext cx="2907316" cy="132343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000" dirty="0" smtClean="0"/>
              <a:t>包裹着苍蝇和蜘蛛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9391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4016" y="494317"/>
            <a:ext cx="8748464" cy="147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0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课文哪些自然段写了琥珀的形成？哪些自然段写了琥珀的发现？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11710"/>
            <a:ext cx="3024338" cy="213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11709"/>
            <a:ext cx="3024336" cy="21380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0825" y="4327049"/>
            <a:ext cx="3045191" cy="707886"/>
          </a:xfrm>
          <a:prstGeom prst="rect">
            <a:avLst/>
          </a:prstGeom>
          <a:solidFill>
            <a:srgbClr val="00B050">
              <a:alpha val="81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琥珀的形成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088" y="4240128"/>
            <a:ext cx="2952330" cy="707886"/>
          </a:xfrm>
          <a:prstGeom prst="rect">
            <a:avLst/>
          </a:prstGeom>
          <a:solidFill>
            <a:srgbClr val="00B050">
              <a:alpha val="81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琥珀的发现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3688686"/>
            <a:ext cx="33483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（第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2-12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自然段）</a:t>
            </a:r>
          </a:p>
        </p:txBody>
      </p:sp>
      <p:sp>
        <p:nvSpPr>
          <p:cNvPr id="10" name="矩形 9"/>
          <p:cNvSpPr/>
          <p:nvPr/>
        </p:nvSpPr>
        <p:spPr>
          <a:xfrm>
            <a:off x="5004048" y="3619103"/>
            <a:ext cx="338437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（第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13-17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自然段）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55" y="1760865"/>
            <a:ext cx="1816486" cy="25390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39751" y="1620015"/>
            <a:ext cx="6264697" cy="245548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针对“琥珀的形成和发现”你有什么问题，请你提出来并试着自己解决。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546815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这块琥珀需要具备哪些条件？</a:t>
            </a:r>
          </a:p>
        </p:txBody>
      </p:sp>
      <p:sp>
        <p:nvSpPr>
          <p:cNvPr id="22" name="文本框 14"/>
          <p:cNvSpPr txBox="1"/>
          <p:nvPr/>
        </p:nvSpPr>
        <p:spPr>
          <a:xfrm>
            <a:off x="1303566" y="4075207"/>
            <a:ext cx="2548354" cy="70788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地壳变化。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1303565" y="3177720"/>
            <a:ext cx="3124419" cy="70788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长的时间。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303566" y="2280233"/>
            <a:ext cx="5254596" cy="70788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一只苍蝇和一只蜘蛛。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1303566" y="1382746"/>
            <a:ext cx="5644698" cy="70788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，太阳暖暖地照着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3528" y="1496854"/>
            <a:ext cx="85655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一个夏日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，太阳暖暖地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照着，海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很远的地方翻腾怒吼，绿叶在树上飒飒地响。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627534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为什么要介绍太阳暖暖地照着？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539552" y="3797627"/>
            <a:ext cx="8349515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夏日，天气炎热，松脂才</a:t>
            </a:r>
            <a:r>
              <a:rPr lang="zh-CN" altLang="en-US"/>
              <a:t>可以融化。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995936" y="2139702"/>
            <a:ext cx="35283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592" y="-6723"/>
            <a:ext cx="9282112" cy="52380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34511"/>
            <a:ext cx="3419872" cy="307777"/>
            <a:chOff x="-36512" y="134511"/>
            <a:chExt cx="2771800" cy="307777"/>
          </a:xfrm>
        </p:grpSpPr>
        <p:sp>
          <p:nvSpPr>
            <p:cNvPr id="11" name="矩形 10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6018" y="134511"/>
              <a:ext cx="15320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语文  四年级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册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48"/>
          <p:cNvSpPr txBox="1"/>
          <p:nvPr/>
        </p:nvSpPr>
        <p:spPr>
          <a:xfrm>
            <a:off x="1709936" y="1043123"/>
            <a:ext cx="5724564" cy="1838965"/>
          </a:xfrm>
          <a:prstGeom prst="rect">
            <a:avLst/>
          </a:prstGeom>
          <a:solidFill>
            <a:schemeClr val="bg1">
              <a:alpha val="5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1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11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琥 珀</a:t>
            </a:r>
            <a:endParaRPr lang="zh-CN" altLang="en-US" sz="115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25CFD39-A22E-C348-BCD9-F21C6C36F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2572B1-64F1-6842-92BD-8700995A3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F8F78E23-50A4-DE4E-802E-429241B99C9C}"/>
              </a:ext>
            </a:extLst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6" name="文本框 14">
            <a:hlinkClick r:id="rId5" action="ppaction://hlinksldjump"/>
            <a:extLst>
              <a:ext uri="{FF2B5EF4-FFF2-40B4-BE49-F238E27FC236}">
                <a16:creationId xmlns:a16="http://schemas.microsoft.com/office/drawing/2014/main" xmlns="" id="{DE258695-61B7-0946-83FB-8DFACD6C2F8C}"/>
              </a:ext>
            </a:extLst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663" y="576662"/>
            <a:ext cx="5843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琥珀是如何被发现的？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1512386"/>
            <a:ext cx="4536504" cy="317009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l"/>
            <a:r>
              <a:rPr lang="zh-CN" altLang="en-US" smtClean="0"/>
              <a:t>    渔民父子两人走在海滩上，儿子挖出脚下沙里的硬东西，父亲告诉孩子那是琥珀。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3" t="31800" r="12601" b="9400"/>
          <a:stretch>
            <a:fillRect/>
          </a:stretch>
        </p:blipFill>
        <p:spPr>
          <a:xfrm>
            <a:off x="5472486" y="1419622"/>
            <a:ext cx="3095569" cy="333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64"/>
          <p:cNvSpPr txBox="1"/>
          <p:nvPr/>
        </p:nvSpPr>
        <p:spPr>
          <a:xfrm>
            <a:off x="236123" y="3458527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辣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文本框 64"/>
          <p:cNvSpPr txBox="1"/>
          <p:nvPr/>
        </p:nvSpPr>
        <p:spPr>
          <a:xfrm>
            <a:off x="1364826" y="3458527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渗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2446375" y="345852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文本框 64"/>
          <p:cNvSpPr txBox="1"/>
          <p:nvPr/>
        </p:nvSpPr>
        <p:spPr>
          <a:xfrm>
            <a:off x="3530306" y="345852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文本框 64"/>
          <p:cNvSpPr txBox="1"/>
          <p:nvPr/>
        </p:nvSpPr>
        <p:spPr>
          <a:xfrm>
            <a:off x="4637099" y="3458527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埋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5690546" y="348273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6797339" y="3482737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文本框 64"/>
          <p:cNvSpPr txBox="1"/>
          <p:nvPr/>
        </p:nvSpPr>
        <p:spPr>
          <a:xfrm>
            <a:off x="7877459" y="3482737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详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71600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ù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1941235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ǒu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3083150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hī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211960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hì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212412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ān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6221657" y="1131590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uá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7181228" y="1131590"/>
            <a:ext cx="13421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ǎng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493586" y="3048947"/>
            <a:ext cx="54123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à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403648" y="304894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hèn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2381246" y="3048947"/>
            <a:ext cx="121898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</a:t>
            </a:r>
            <a:r>
              <a:rPr lang="en-US" altLang="zh-CN" sz="3000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hēng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3644315" y="3048947"/>
            <a:ext cx="83279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ān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4703345" y="304894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m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ái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5662143" y="304894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huā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6948264" y="3048947"/>
            <a:ext cx="56943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è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7812360" y="3003798"/>
            <a:ext cx="110898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x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iáng</a:t>
            </a:r>
            <a:endParaRPr lang="zh-CN" altLang="en-US" sz="30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755576" y="1630110"/>
            <a:ext cx="1029163" cy="1085656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1835696" y="1635646"/>
            <a:ext cx="1029163" cy="1085656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2932158" y="1635646"/>
            <a:ext cx="1029163" cy="1085656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8" name="组合 7"/>
          <p:cNvGrpSpPr/>
          <p:nvPr/>
        </p:nvGrpSpPr>
        <p:grpSpPr>
          <a:xfrm>
            <a:off x="4012278" y="1641182"/>
            <a:ext cx="1029163" cy="1085656"/>
            <a:chOff x="2437" y="2032"/>
            <a:chExt cx="1244" cy="1264"/>
          </a:xfrm>
        </p:grpSpPr>
        <p:sp>
          <p:nvSpPr>
            <p:cNvPr id="2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5113449" y="1635646"/>
            <a:ext cx="1029163" cy="1085656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193569" y="1641182"/>
            <a:ext cx="1029163" cy="1085656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7287253" y="1635646"/>
            <a:ext cx="1029163" cy="1074584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827584" y="151431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1868882" y="156120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吼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文本框 64"/>
          <p:cNvSpPr txBox="1"/>
          <p:nvPr/>
        </p:nvSpPr>
        <p:spPr>
          <a:xfrm>
            <a:off x="2915816" y="15612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脂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文本框 64"/>
          <p:cNvSpPr txBox="1"/>
          <p:nvPr/>
        </p:nvSpPr>
        <p:spPr>
          <a:xfrm>
            <a:off x="3999747" y="15612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拭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5106540" y="156120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餐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文本框 64"/>
          <p:cNvSpPr txBox="1"/>
          <p:nvPr/>
        </p:nvSpPr>
        <p:spPr>
          <a:xfrm>
            <a:off x="6159987" y="158541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文本框 64"/>
          <p:cNvSpPr txBox="1"/>
          <p:nvPr/>
        </p:nvSpPr>
        <p:spPr>
          <a:xfrm>
            <a:off x="7308931" y="1538521"/>
            <a:ext cx="935477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1" name="组合 7"/>
          <p:cNvGrpSpPr/>
          <p:nvPr/>
        </p:nvGrpSpPr>
        <p:grpSpPr>
          <a:xfrm>
            <a:off x="251520" y="3507854"/>
            <a:ext cx="1029163" cy="1085656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5" name="组合 7"/>
          <p:cNvGrpSpPr/>
          <p:nvPr/>
        </p:nvGrpSpPr>
        <p:grpSpPr>
          <a:xfrm>
            <a:off x="1331640" y="3513390"/>
            <a:ext cx="1029163" cy="1085656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2428102" y="3513390"/>
            <a:ext cx="1029163" cy="1085656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3" name="组合 7"/>
          <p:cNvGrpSpPr/>
          <p:nvPr/>
        </p:nvGrpSpPr>
        <p:grpSpPr>
          <a:xfrm>
            <a:off x="3508222" y="3518926"/>
            <a:ext cx="1029163" cy="1085656"/>
            <a:chOff x="2437" y="2032"/>
            <a:chExt cx="1244" cy="1264"/>
          </a:xfrm>
        </p:grpSpPr>
        <p:sp>
          <p:nvSpPr>
            <p:cNvPr id="2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7" name="组合 7"/>
          <p:cNvGrpSpPr/>
          <p:nvPr/>
        </p:nvGrpSpPr>
        <p:grpSpPr>
          <a:xfrm>
            <a:off x="4609393" y="3513390"/>
            <a:ext cx="1029163" cy="1085656"/>
            <a:chOff x="2437" y="2032"/>
            <a:chExt cx="1244" cy="1264"/>
          </a:xfrm>
        </p:grpSpPr>
        <p:sp>
          <p:nvSpPr>
            <p:cNvPr id="2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1" name="组合 7"/>
          <p:cNvGrpSpPr/>
          <p:nvPr/>
        </p:nvGrpSpPr>
        <p:grpSpPr>
          <a:xfrm>
            <a:off x="5689513" y="3518926"/>
            <a:ext cx="1029163" cy="1085656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5" name="组合 7"/>
          <p:cNvGrpSpPr/>
          <p:nvPr/>
        </p:nvGrpSpPr>
        <p:grpSpPr>
          <a:xfrm>
            <a:off x="6783197" y="3513390"/>
            <a:ext cx="1029163" cy="1074584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9" name="组合 7"/>
          <p:cNvGrpSpPr/>
          <p:nvPr/>
        </p:nvGrpSpPr>
        <p:grpSpPr>
          <a:xfrm>
            <a:off x="7884368" y="3513390"/>
            <a:ext cx="1029163" cy="1074584"/>
            <a:chOff x="2437" y="2032"/>
            <a:chExt cx="1244" cy="1264"/>
          </a:xfrm>
        </p:grpSpPr>
        <p:sp>
          <p:nvSpPr>
            <p:cNvPr id="2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矩形 96"/>
          <p:cNvSpPr/>
          <p:nvPr/>
        </p:nvSpPr>
        <p:spPr>
          <a:xfrm>
            <a:off x="179511" y="915566"/>
            <a:ext cx="8813839" cy="4104456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3"/>
          <p:cNvSpPr txBox="1"/>
          <p:nvPr/>
        </p:nvSpPr>
        <p:spPr>
          <a:xfrm>
            <a:off x="2411760" y="415429"/>
            <a:ext cx="698477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最后，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看看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生字书写需要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注意的地方吧！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89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78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605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94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720" y="27449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67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56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583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372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082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871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698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826" y="458797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组合 120"/>
          <p:cNvGrpSpPr/>
          <p:nvPr/>
        </p:nvGrpSpPr>
        <p:grpSpPr>
          <a:xfrm>
            <a:off x="179512" y="510131"/>
            <a:ext cx="2231577" cy="621459"/>
            <a:chOff x="395536" y="915566"/>
            <a:chExt cx="2231577" cy="621459"/>
          </a:xfrm>
        </p:grpSpPr>
        <p:sp>
          <p:nvSpPr>
            <p:cNvPr id="122" name="椭圆 121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26" name="TextBox 11">
                  <a:hlinkClick r:id="rId19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2217"/>
              </p:ext>
            </p:extLst>
          </p:nvPr>
        </p:nvGraphicFramePr>
        <p:xfrm>
          <a:off x="323528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拭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48641" y="1349355"/>
            <a:ext cx="782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shì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15816" y="482501"/>
            <a:ext cx="4320480" cy="577081"/>
            <a:chOff x="3635896" y="554509"/>
            <a:chExt cx="4320480" cy="577081"/>
          </a:xfrm>
        </p:grpSpPr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831035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aphicFrame>
        <p:nvGraphicFramePr>
          <p:cNvPr id="5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266225"/>
              </p:ext>
            </p:extLst>
          </p:nvPr>
        </p:nvGraphicFramePr>
        <p:xfrm>
          <a:off x="1610993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1610993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2777" y="1349355"/>
            <a:ext cx="782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shì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876877"/>
              </p:ext>
            </p:extLst>
          </p:nvPr>
        </p:nvGraphicFramePr>
        <p:xfrm>
          <a:off x="3278867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3278867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071522" y="1349355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shǎng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57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2013"/>
              </p:ext>
            </p:extLst>
          </p:nvPr>
        </p:nvGraphicFramePr>
        <p:xfrm>
          <a:off x="4575011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4575011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11682" y="1349355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xiǎng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6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96401"/>
              </p:ext>
            </p:extLst>
          </p:nvPr>
        </p:nvGraphicFramePr>
        <p:xfrm>
          <a:off x="6185944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6185944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12160" y="1349355"/>
            <a:ext cx="1487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zhēng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364845"/>
              </p:ext>
            </p:extLst>
          </p:nvPr>
        </p:nvGraphicFramePr>
        <p:xfrm>
          <a:off x="7460111" y="2050675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7460111" y="1968391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睁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404572" y="1349355"/>
            <a:ext cx="1487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zhēng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2483768" y="3893736"/>
            <a:ext cx="4708360" cy="83099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5400" b="1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Arial" panose="020B0604020202020204" pitchFamily="34" charset="0"/>
                <a:sym typeface="+mn-ea"/>
              </a:rPr>
              <a:t>注意偏旁不同</a:t>
            </a:r>
            <a:endParaRPr lang="zh-CN" altLang="en-US" sz="5400" b="1" dirty="0">
              <a:ln>
                <a:noFill/>
              </a:ln>
              <a:effectLst/>
              <a:latin typeface="宋体" pitchFamily="2" charset="-122"/>
              <a:ea typeface="宋体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7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24" y="332053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963" y="332051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642" y="332098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351308"/>
              </p:ext>
            </p:extLst>
          </p:nvPr>
        </p:nvGraphicFramePr>
        <p:xfrm>
          <a:off x="2504137" y="1834651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04137" y="1691776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拭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63850" y="1269118"/>
            <a:ext cx="782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shì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6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361940"/>
              </p:ext>
            </p:extLst>
          </p:nvPr>
        </p:nvGraphicFramePr>
        <p:xfrm>
          <a:off x="4955193" y="1834651"/>
          <a:ext cx="1202642" cy="1241155"/>
        </p:xfrm>
        <a:graphic>
          <a:graphicData uri="http://schemas.openxmlformats.org/drawingml/2006/table">
            <a:tbl>
              <a:tblPr/>
              <a:tblGrid>
                <a:gridCol w="6013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2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6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114" marR="47114" marT="23514" marB="235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4955193" y="1681298"/>
            <a:ext cx="123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848350" y="1195369"/>
            <a:ext cx="1487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zhēng</a:t>
            </a:r>
            <a:endParaRPr lang="en-US" altLang="zh-CN" sz="36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352571" y="670506"/>
            <a:ext cx="2592288" cy="677108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偏旁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相同</a:t>
            </a:r>
            <a:endParaRPr lang="zh-CN" altLang="en-US" sz="4400" b="1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1649581"/>
            <a:ext cx="122413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8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线形标注 2 67"/>
          <p:cNvSpPr/>
          <p:nvPr/>
        </p:nvSpPr>
        <p:spPr>
          <a:xfrm>
            <a:off x="755576" y="3579862"/>
            <a:ext cx="7416824" cy="1224136"/>
          </a:xfrm>
          <a:prstGeom prst="borderCallout2">
            <a:avLst>
              <a:gd name="adj1" fmla="val -68247"/>
              <a:gd name="adj2" fmla="val 30006"/>
              <a:gd name="adj3" fmla="val -2202"/>
              <a:gd name="adj4" fmla="val 43466"/>
              <a:gd name="adj5" fmla="val -72421"/>
              <a:gd name="adj6" fmla="val 60349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提手旁书写时，提画偏竖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钩的中部或稍偏上，横、提两个笔画要有区别。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2040" y="1635646"/>
            <a:ext cx="122413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8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859" y="314584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993" y="312706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" grpId="0"/>
      <p:bldP spid="68" grpId="0" bldLvl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37799"/>
              </p:ext>
            </p:extLst>
          </p:nvPr>
        </p:nvGraphicFramePr>
        <p:xfrm>
          <a:off x="1945035" y="169454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45035" y="1551671"/>
            <a:ext cx="1503680" cy="169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016473" y="765853"/>
            <a:ext cx="134747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huá</a:t>
            </a:r>
            <a:endParaRPr lang="en-US" altLang="zh-CN" sz="5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5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618544"/>
              </p:ext>
            </p:extLst>
          </p:nvPr>
        </p:nvGraphicFramePr>
        <p:xfrm>
          <a:off x="3745235" y="168314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745235" y="1540271"/>
            <a:ext cx="15183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676305" y="743965"/>
            <a:ext cx="15872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shuā</a:t>
            </a:r>
            <a:endParaRPr lang="en-US" altLang="zh-CN" sz="50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graphicFrame>
        <p:nvGraphicFramePr>
          <p:cNvPr id="5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80018"/>
              </p:ext>
            </p:extLst>
          </p:nvPr>
        </p:nvGraphicFramePr>
        <p:xfrm>
          <a:off x="5473427" y="168314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5473427" y="1540271"/>
            <a:ext cx="15183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790820" y="733278"/>
            <a:ext cx="88357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cè</a:t>
            </a:r>
            <a:endParaRPr lang="en-US" altLang="zh-CN" sz="50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1597374"/>
            <a:ext cx="1454244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刂</a:t>
            </a:r>
          </a:p>
        </p:txBody>
      </p:sp>
      <p:sp>
        <p:nvSpPr>
          <p:cNvPr id="56" name="线形标注 2 55"/>
          <p:cNvSpPr/>
          <p:nvPr/>
        </p:nvSpPr>
        <p:spPr>
          <a:xfrm>
            <a:off x="4788024" y="3874941"/>
            <a:ext cx="2802116" cy="641025"/>
          </a:xfrm>
          <a:prstGeom prst="borderCallout2">
            <a:avLst>
              <a:gd name="adj1" fmla="val 14"/>
              <a:gd name="adj2" fmla="val 3671"/>
              <a:gd name="adj3" fmla="val -623"/>
              <a:gd name="adj4" fmla="val 48328"/>
              <a:gd name="adj5" fmla="val 239"/>
              <a:gd name="adj6" fmla="val 99595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竖钩要长一些。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线形标注 2 56"/>
          <p:cNvSpPr/>
          <p:nvPr/>
        </p:nvSpPr>
        <p:spPr>
          <a:xfrm>
            <a:off x="1403648" y="3694427"/>
            <a:ext cx="2802116" cy="1181579"/>
          </a:xfrm>
          <a:prstGeom prst="borderCallout2">
            <a:avLst>
              <a:gd name="adj1" fmla="val 330"/>
              <a:gd name="adj2" fmla="val 99959"/>
              <a:gd name="adj3" fmla="val -1097"/>
              <a:gd name="adj4" fmla="val 55027"/>
              <a:gd name="adj5" fmla="val -995"/>
              <a:gd name="adj6" fmla="val 445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竖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笔稍短，偏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中部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1920" y="1597374"/>
            <a:ext cx="1454244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刂</a:t>
            </a:r>
          </a:p>
        </p:txBody>
      </p:sp>
      <p:sp>
        <p:nvSpPr>
          <p:cNvPr id="15" name="矩形 14"/>
          <p:cNvSpPr/>
          <p:nvPr/>
        </p:nvSpPr>
        <p:spPr>
          <a:xfrm>
            <a:off x="5603359" y="1597374"/>
            <a:ext cx="1454244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刂</a:t>
            </a:r>
          </a:p>
        </p:txBody>
      </p:sp>
      <p:pic>
        <p:nvPicPr>
          <p:cNvPr id="16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23" y="327040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106" y="327040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296" y="327040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6" grpId="0" bldLvl="0" animBg="1"/>
      <p:bldP spid="57" grpId="0" bldLvl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68149"/>
              </p:ext>
            </p:extLst>
          </p:nvPr>
        </p:nvGraphicFramePr>
        <p:xfrm>
          <a:off x="971600" y="206669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975620" y="2007877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辣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327027" y="1261465"/>
            <a:ext cx="10691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là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251520" y="4131152"/>
            <a:ext cx="2922731" cy="528830"/>
          </a:xfrm>
          <a:prstGeom prst="borderCallout2">
            <a:avLst>
              <a:gd name="adj1" fmla="val -6467"/>
              <a:gd name="adj2" fmla="val 22883"/>
              <a:gd name="adj3" fmla="val -82136"/>
              <a:gd name="adj4" fmla="val 30345"/>
              <a:gd name="adj5" fmla="val -164867"/>
              <a:gd name="adj6" fmla="val 37164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竖要变成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竖撇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719507"/>
              </p:ext>
            </p:extLst>
          </p:nvPr>
        </p:nvGraphicFramePr>
        <p:xfrm>
          <a:off x="3897737" y="216667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TextBox 23"/>
          <p:cNvSpPr txBox="1"/>
          <p:nvPr/>
        </p:nvSpPr>
        <p:spPr>
          <a:xfrm>
            <a:off x="3845753" y="204089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3920935" y="1261465"/>
            <a:ext cx="13571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cān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3419872" y="4131152"/>
            <a:ext cx="2477869" cy="528830"/>
          </a:xfrm>
          <a:prstGeom prst="borderCallout2">
            <a:avLst>
              <a:gd name="adj1" fmla="val -200662"/>
              <a:gd name="adj2" fmla="val 71402"/>
              <a:gd name="adj3" fmla="val -3291"/>
              <a:gd name="adj4" fmla="val 50399"/>
              <a:gd name="adj5" fmla="val -173088"/>
              <a:gd name="adj6" fmla="val 27241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撇捺要舒展。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8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935378"/>
              </p:ext>
            </p:extLst>
          </p:nvPr>
        </p:nvGraphicFramePr>
        <p:xfrm>
          <a:off x="6907222" y="213365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9" name="TextBox 23"/>
          <p:cNvSpPr txBox="1"/>
          <p:nvPr/>
        </p:nvSpPr>
        <p:spPr>
          <a:xfrm>
            <a:off x="6855238" y="2007877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7009535" y="1242442"/>
            <a:ext cx="13571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</a:t>
            </a:r>
            <a:r>
              <a:rPr lang="en-US" altLang="zh-CN" sz="50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ān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线形标注 2 23"/>
          <p:cNvSpPr/>
          <p:nvPr/>
        </p:nvSpPr>
        <p:spPr>
          <a:xfrm>
            <a:off x="5151849" y="732635"/>
            <a:ext cx="3380591" cy="528830"/>
          </a:xfrm>
          <a:prstGeom prst="borderCallout2">
            <a:avLst>
              <a:gd name="adj1" fmla="val 105049"/>
              <a:gd name="adj2" fmla="val 20138"/>
              <a:gd name="adj3" fmla="val 232663"/>
              <a:gd name="adj4" fmla="val 53608"/>
              <a:gd name="adj5" fmla="val 328015"/>
              <a:gd name="adj6" fmla="val 69948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不要写成“采”。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95" y="366278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4" y="367756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6278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/>
      <p:bldP spid="15" grpId="0"/>
      <p:bldP spid="17" grpId="0" bldLvl="0" animBg="1"/>
      <p:bldP spid="19" grpId="0"/>
      <p:bldP spid="21" grpId="0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3" y="1225922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、给加点字选择正确的读音。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7050" y="249974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624428" y="41151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3903" y="2224484"/>
            <a:ext cx="3316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琥珀（</a:t>
            </a:r>
            <a:r>
              <a:rPr lang="en-US" altLang="zh-CN" sz="36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bò  pò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2224484"/>
            <a:ext cx="880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54597" y="250148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365187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1450" y="2224484"/>
            <a:ext cx="3935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挣扎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zhá  zhā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3425829"/>
            <a:ext cx="409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渗透（</a:t>
            </a:r>
            <a:r>
              <a:rPr lang="en-US" altLang="zh-CN" sz="36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shèn  cān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86270" y="365361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43123" y="3425829"/>
            <a:ext cx="3757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树脂（</a:t>
            </a:r>
            <a:r>
              <a:rPr lang="en-US" altLang="zh-CN" sz="3600" b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zhǐ   zhī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224484"/>
            <a:ext cx="880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23479" y="3448620"/>
            <a:ext cx="880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0023" y="3448620"/>
            <a:ext cx="880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049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、根据意思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写词语。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3372" y="1684894"/>
            <a:ext cx="6992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竭力支撑或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摆脱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     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316" y="2457441"/>
            <a:ext cx="6987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多指液体，向外流出来。（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6006" y="3337808"/>
            <a:ext cx="7496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形容波浪互相撞击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   （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2830" y="1683624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挣扎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2830" y="2457377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渗出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52830" y="3356337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澎湃</a:t>
            </a:r>
          </a:p>
        </p:txBody>
      </p:sp>
    </p:spTree>
    <p:extLst>
      <p:ext uri="{BB962C8B-B14F-4D97-AF65-F5344CB8AC3E}">
        <p14:creationId xmlns:p14="http://schemas.microsoft.com/office/powerpoint/2010/main" val="330365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39858" y="826149"/>
            <a:ext cx="68925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、按课文内容填空。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35" y="1674986"/>
            <a:ext cx="7437059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读完课文后，我们可以知道琥珀的形成包含了</a:t>
            </a:r>
            <a:r>
              <a:rPr lang="zh-CN" altLang="en-US" sz="3200" b="1" u="sng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的形成与</a:t>
            </a:r>
            <a:r>
              <a:rPr lang="zh-CN" altLang="en-US" sz="3200" b="1" u="sng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变成化石两个方面。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3994" y="2482333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松脂球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44314" y="2482333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松脂球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>
            <a:hlinkClick r:id="rId3" action="ppaction://hlinkfile"/>
            <a:extLst>
              <a:ext uri="{FF2B5EF4-FFF2-40B4-BE49-F238E27FC236}">
                <a16:creationId xmlns:a16="http://schemas.microsoft.com/office/drawing/2014/main" xmlns="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3788" y="415592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159" y="4205361"/>
            <a:ext cx="351070" cy="3801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67117" y="413933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93342" y="1563638"/>
            <a:ext cx="7588885" cy="26299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节课，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我们试着默读课文提出了自己的疑问，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并且知道了这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块的琥珀的形成与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被发现。今天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让我们跟随作者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思路，继续学习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琥珀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103801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948197"/>
            <a:ext cx="813690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kern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柏吉尔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(1804-1882)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3200" b="1" ker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德国</a:t>
            </a:r>
            <a:r>
              <a:rPr lang="zh-CN" altLang="en-US" sz="3200" b="1" u="sng" ker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科学家、科普作家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kern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ker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作品集：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乌拉</a:t>
            </a:r>
            <a:r>
              <a:rPr lang="en-US" altLang="zh-CN" sz="3200" b="1" ker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拉故事</a:t>
            </a:r>
            <a:endParaRPr lang="en-US" altLang="zh-CN" sz="3200" b="1" kern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集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等。</a:t>
            </a:r>
            <a:endParaRPr lang="en-US" altLang="zh-CN" sz="3200" b="1" kern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琥珀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根据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乌拉</a:t>
            </a:r>
            <a:r>
              <a:rPr lang="en-US" altLang="zh-CN" sz="3200" b="1" ker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拉</a:t>
            </a:r>
            <a:endParaRPr lang="en-US" altLang="zh-CN" sz="3200" b="1" kern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故事</a:t>
            </a:r>
            <a:r>
              <a:rPr lang="zh-CN" altLang="en-US" sz="3200" b="1" kern="0">
                <a:latin typeface="楷体" pitchFamily="49" charset="-122"/>
                <a:ea typeface="楷体" pitchFamily="49" charset="-122"/>
              </a:rPr>
              <a:t>集</a:t>
            </a:r>
            <a:r>
              <a:rPr lang="en-US" altLang="zh-CN" sz="3200" b="1" kern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kern="0" smtClean="0">
                <a:latin typeface="楷体" pitchFamily="49" charset="-122"/>
                <a:ea typeface="楷体" pitchFamily="49" charset="-122"/>
              </a:rPr>
              <a:t>中的故事改写而成。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32718"/>
            <a:ext cx="2631182" cy="2797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3" y="42224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>
            <a:extLst>
              <a:ext uri="{FF2B5EF4-FFF2-40B4-BE49-F238E27FC236}">
                <a16:creationId xmlns:a16="http://schemas.microsoft.com/office/drawing/2014/main" xmlns="" id="{9FDC4D59-C4EE-164C-8F2E-F8055F73027B}"/>
              </a:ext>
            </a:extLst>
          </p:cNvPr>
          <p:cNvSpPr txBox="1"/>
          <p:nvPr/>
        </p:nvSpPr>
        <p:spPr>
          <a:xfrm>
            <a:off x="218226" y="41151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6128" y="425882"/>
            <a:ext cx="2481672" cy="561692"/>
            <a:chOff x="179512" y="411510"/>
            <a:chExt cx="2481672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611560" y="1275606"/>
            <a:ext cx="7992888" cy="143116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smtClean="0">
                <a:latin typeface="宋体" pitchFamily="2" charset="-122"/>
              </a:rPr>
              <a:t>    1.</a:t>
            </a:r>
            <a:r>
              <a:rPr lang="zh-CN" altLang="en-US" sz="3200" b="1" smtClean="0">
                <a:latin typeface="宋体" pitchFamily="2" charset="-122"/>
              </a:rPr>
              <a:t>了解琥珀形成的条件，并能说出作者推测的依据。</a:t>
            </a:r>
            <a:endParaRPr lang="en-US" altLang="zh-CN" sz="3200" b="1" dirty="0">
              <a:latin typeface="宋体" pitchFamily="2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611560" y="2840970"/>
            <a:ext cx="7992888" cy="56169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smtClean="0">
                <a:latin typeface="宋体" pitchFamily="2" charset="-122"/>
              </a:rPr>
              <a:t>    2.</a:t>
            </a:r>
            <a:r>
              <a:rPr lang="zh-CN" altLang="en-US" sz="3200" b="1" smtClean="0">
                <a:latin typeface="宋体" pitchFamily="2" charset="-122"/>
              </a:rPr>
              <a:t>能用自己的话说出琥珀的形成过程。</a:t>
            </a:r>
            <a:endParaRPr lang="en-US" altLang="zh-CN" sz="3200" b="1" dirty="0">
              <a:latin typeface="宋体" pitchFamily="2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611560" y="3777074"/>
            <a:ext cx="7992888" cy="56169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smtClean="0">
                <a:latin typeface="宋体" pitchFamily="2" charset="-122"/>
              </a:rPr>
              <a:t>    3.</a:t>
            </a:r>
            <a:r>
              <a:rPr lang="zh-CN" altLang="en-US" sz="3200" b="1" smtClean="0">
                <a:latin typeface="宋体" pitchFamily="2" charset="-122"/>
              </a:rPr>
              <a:t>体会课文语言表达的生动。</a:t>
            </a:r>
            <a:endParaRPr lang="en-US" altLang="zh-CN" sz="32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3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543174" y="1491630"/>
            <a:ext cx="6061273" cy="271805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默读课文最后一自然段，思考“推测”是什么意思。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" y="1932677"/>
            <a:ext cx="1751524" cy="244827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36194" y="569898"/>
            <a:ext cx="2319582" cy="561692"/>
            <a:chOff x="236194" y="411510"/>
            <a:chExt cx="231958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455" y="1187996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从那块琥珀，我们可以推测发生在几万年前的故事的详细情形，并且可以知道，在远古时代，世界上就已经有苍蝇和蜘蛛了。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84168" y="1241873"/>
            <a:ext cx="104953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6"/>
          <p:cNvSpPr txBox="1"/>
          <p:nvPr/>
        </p:nvSpPr>
        <p:spPr>
          <a:xfrm>
            <a:off x="1691680" y="483518"/>
            <a:ext cx="6192688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/>
              <a:t>根据已知的事情想象未知的事情。</a:t>
            </a:r>
          </a:p>
        </p:txBody>
      </p:sp>
      <p:sp>
        <p:nvSpPr>
          <p:cNvPr id="9" name="云形标注 8"/>
          <p:cNvSpPr/>
          <p:nvPr/>
        </p:nvSpPr>
        <p:spPr>
          <a:xfrm>
            <a:off x="2483768" y="3291830"/>
            <a:ext cx="5009047" cy="1779662"/>
          </a:xfrm>
          <a:prstGeom prst="cloudCallout">
            <a:avLst>
              <a:gd name="adj1" fmla="val 32009"/>
              <a:gd name="adj2" fmla="val -720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课文内容哪些是已知的？哪些是推测？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5339" y="4299942"/>
            <a:ext cx="219643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77220" y="1213983"/>
            <a:ext cx="3369237" cy="76944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琥珀的样子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190073" y="2942175"/>
            <a:ext cx="4565760" cy="76944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琥珀的形成过程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5230" y="1166393"/>
            <a:ext cx="1456731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已知</a:t>
            </a:r>
            <a:endParaRPr lang="zh-CN" altLang="en-US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230" y="2914705"/>
            <a:ext cx="1456731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推测</a:t>
            </a:r>
            <a:endParaRPr lang="zh-CN" altLang="en-US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134538" y="1407360"/>
            <a:ext cx="767503" cy="489109"/>
          </a:xfrm>
          <a:prstGeom prst="right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1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206546" y="3150499"/>
            <a:ext cx="767503" cy="489109"/>
          </a:xfrm>
          <a:prstGeom prst="right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1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5400000">
            <a:off x="942554" y="2256185"/>
            <a:ext cx="693560" cy="489109"/>
          </a:xfrm>
          <a:prstGeom prst="right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1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8" b="8236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0644" y="771550"/>
            <a:ext cx="2035812" cy="19100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279" y1="40845" x2="48197" y2="44718"/>
                        <a14:foregroundMark x1="51148" y1="20070" x2="51148" y2="20070"/>
                        <a14:foregroundMark x1="77705" y1="27113" x2="77705" y2="27113"/>
                        <a14:foregroundMark x1="90492" y1="54225" x2="90492" y2="54225"/>
                        <a14:foregroundMark x1="76393" y1="81338" x2="76393" y2="81338"/>
                        <a14:foregroundMark x1="27541" y1="80634" x2="27541" y2="80634"/>
                        <a14:foregroundMark x1="17377" y1="53169" x2="17377" y2="53169"/>
                        <a14:foregroundMark x1="29180" y1="29577" x2="29180" y2="29577"/>
                        <a14:foregroundMark x1="54426" y1="95070" x2="54426" y2="95070"/>
                        <a14:foregroundMark x1="42295" y1="47535" x2="42295" y2="47535"/>
                        <a14:foregroundMark x1="47541" y1="40493" x2="47541" y2="40493"/>
                        <a14:foregroundMark x1="49836" y1="94014" x2="52459" y2="95775"/>
                        <a14:foregroundMark x1="48852" y1="80634" x2="49508" y2="97183"/>
                        <a14:foregroundMark x1="54754" y1="82394" x2="54426" y2="97887"/>
                        <a14:foregroundMark x1="42951" y1="44366" x2="42951" y2="44366"/>
                        <a14:foregroundMark x1="47869" y1="38028" x2="47869" y2="38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833" y="2744346"/>
            <a:ext cx="1063384" cy="9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55" y="1159488"/>
            <a:ext cx="1921944" cy="26864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1199" y="1036944"/>
            <a:ext cx="6120680" cy="304698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课文讲述的这个关于琥珀的小故事有趣吗？请你找出故事中的的时间、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地点、人物、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起因、经过和结果吧！</a:t>
            </a:r>
            <a:endParaRPr lang="zh-CN" altLang="en-US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23682"/>
              </p:ext>
            </p:extLst>
          </p:nvPr>
        </p:nvGraphicFramePr>
        <p:xfrm>
          <a:off x="0" y="1"/>
          <a:ext cx="9144000" cy="516403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5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283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9954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716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295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16224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3" name="文本框 16"/>
          <p:cNvSpPr txBox="1"/>
          <p:nvPr/>
        </p:nvSpPr>
        <p:spPr>
          <a:xfrm>
            <a:off x="107504" y="699542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地点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107504" y="1275606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人物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16"/>
          <p:cNvSpPr txBox="1"/>
          <p:nvPr/>
        </p:nvSpPr>
        <p:spPr>
          <a:xfrm>
            <a:off x="107504" y="1851670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起因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6" name="文本框 16"/>
          <p:cNvSpPr txBox="1"/>
          <p:nvPr/>
        </p:nvSpPr>
        <p:spPr>
          <a:xfrm>
            <a:off x="107504" y="123478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时间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107504" y="2840618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经过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07504" y="4515966"/>
            <a:ext cx="12380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结果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9" name="文本框 16"/>
          <p:cNvSpPr txBox="1"/>
          <p:nvPr/>
        </p:nvSpPr>
        <p:spPr>
          <a:xfrm>
            <a:off x="1115616" y="690831"/>
            <a:ext cx="75963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离海很远的一处松林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里的一棵大松树上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0" name="文本框 16"/>
          <p:cNvSpPr txBox="1"/>
          <p:nvPr/>
        </p:nvSpPr>
        <p:spPr>
          <a:xfrm>
            <a:off x="1115616" y="1266895"/>
            <a:ext cx="331236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小苍蝇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和蜘蛛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1" name="文本框 16"/>
          <p:cNvSpPr txBox="1"/>
          <p:nvPr/>
        </p:nvSpPr>
        <p:spPr>
          <a:xfrm>
            <a:off x="1115616" y="123478"/>
            <a:ext cx="81369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很久很久以前（约莫几万年前）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的一个夏日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2" name="文本框 16"/>
          <p:cNvSpPr txBox="1"/>
          <p:nvPr/>
        </p:nvSpPr>
        <p:spPr>
          <a:xfrm>
            <a:off x="1187624" y="1851670"/>
            <a:ext cx="331236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蜘蛛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要吃小苍蝇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文本框 16"/>
          <p:cNvSpPr txBox="1"/>
          <p:nvPr/>
        </p:nvSpPr>
        <p:spPr>
          <a:xfrm>
            <a:off x="1143460" y="2381855"/>
            <a:ext cx="7893036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蜘蛛刚扑向小苍蝇，一大滴松脂滴下来把蜘蛛和苍蝇包在里头，它们挣扎一番，松脂继续滴着，积成一个松脂球，重重包裹住两只小虫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1187624" y="4507255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几万年过去了，松脂球成了化石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43808" y="1024006"/>
            <a:ext cx="5507185" cy="271805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联系琥珀的形成过程，说说表格中各种推测的依据吧！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55" y="1159488"/>
            <a:ext cx="1921944" cy="26864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0192" y="3845972"/>
            <a:ext cx="1863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522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87624" y="1635646"/>
            <a:ext cx="6120680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琥珀是化石，形成需要很长时间。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624" y="3003798"/>
            <a:ext cx="4069071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琥珀是松脂球的化石。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7624" y="4371950"/>
            <a:ext cx="4960205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琥珀里包裹的苍蝇和蜘蛛。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832" y="19548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推测的依据</a:t>
            </a:r>
            <a:endParaRPr lang="zh-CN" altLang="en-US" sz="360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" y="915566"/>
            <a:ext cx="914241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2427734"/>
            <a:ext cx="90185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795886"/>
            <a:ext cx="91535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5616" y="1794178"/>
            <a:ext cx="5184576" cy="293157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mtClean="0">
                <a:latin typeface="宋体" pitchFamily="2" charset="-122"/>
                <a:ea typeface="宋体" pitchFamily="2" charset="-122"/>
              </a:rPr>
              <a:t>在海滩上发现透明的琥珀，两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个小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东西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里面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好好地躺着，可以看清它们身上的每一根毫毛。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" y="959371"/>
            <a:ext cx="914241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8" b="8236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79062" y="2067694"/>
            <a:ext cx="3069924" cy="2880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7537" y="2643758"/>
            <a:ext cx="7558919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mtClean="0">
                <a:latin typeface="宋体" pitchFamily="2" charset="-122"/>
                <a:ea typeface="宋体" pitchFamily="2" charset="-122"/>
              </a:rPr>
              <a:t>它们的腿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的四周显出好几圈黑色的圆环。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15616" y="4313287"/>
            <a:ext cx="3279238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男孩发现了琥珀。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5" y="417959"/>
            <a:ext cx="91630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5" y="3465934"/>
            <a:ext cx="91630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42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6128" y="425882"/>
            <a:ext cx="2481672" cy="561692"/>
            <a:chOff x="179512" y="411510"/>
            <a:chExt cx="2481672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611560" y="1223765"/>
            <a:ext cx="7992888" cy="103470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宋体" pitchFamily="2" charset="-122"/>
              </a:rPr>
              <a:t>    1.</a:t>
            </a:r>
            <a:r>
              <a:rPr lang="zh-CN" altLang="en-US" sz="2800" b="1" smtClean="0">
                <a:latin typeface="宋体" pitchFamily="2" charset="-122"/>
              </a:rPr>
              <a:t>认识本课的</a:t>
            </a:r>
            <a:r>
              <a:rPr lang="en-US" altLang="zh-CN" sz="2800" b="1" smtClean="0">
                <a:latin typeface="宋体" pitchFamily="2" charset="-122"/>
              </a:rPr>
              <a:t>11</a:t>
            </a:r>
            <a:r>
              <a:rPr lang="zh-CN" altLang="en-US" sz="2800" b="1" smtClean="0">
                <a:latin typeface="宋体" pitchFamily="2" charset="-122"/>
              </a:rPr>
              <a:t>个生字，读准多音字“扎”，会写</a:t>
            </a:r>
            <a:r>
              <a:rPr lang="en-US" altLang="zh-CN" sz="2800" b="1" smtClean="0">
                <a:latin typeface="宋体" pitchFamily="2" charset="-122"/>
              </a:rPr>
              <a:t>15</a:t>
            </a:r>
            <a:r>
              <a:rPr lang="zh-CN" altLang="en-US" sz="2800" b="1" smtClean="0">
                <a:latin typeface="宋体" pitchFamily="2" charset="-122"/>
              </a:rPr>
              <a:t>个生字，会写“怒吼、松脂”等</a:t>
            </a:r>
            <a:r>
              <a:rPr lang="en-US" altLang="zh-CN" sz="2800" b="1" smtClean="0">
                <a:latin typeface="宋体" pitchFamily="2" charset="-122"/>
              </a:rPr>
              <a:t>15</a:t>
            </a:r>
            <a:r>
              <a:rPr lang="zh-CN" altLang="en-US" sz="2800" b="1" smtClean="0">
                <a:latin typeface="宋体" pitchFamily="2" charset="-122"/>
              </a:rPr>
              <a:t>个词语。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611560" y="2401139"/>
            <a:ext cx="7992888" cy="103470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宋体" pitchFamily="2" charset="-122"/>
              </a:rPr>
              <a:t>    2.</a:t>
            </a:r>
            <a:r>
              <a:rPr lang="zh-CN" altLang="en-US" sz="2800" b="1" smtClean="0">
                <a:latin typeface="宋体" pitchFamily="2" charset="-122"/>
              </a:rPr>
              <a:t>能在阅读中提出自己不懂的问题，并试着用不同的方法解决。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611560" y="3528021"/>
            <a:ext cx="7992888" cy="103470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宋体" pitchFamily="2" charset="-122"/>
              </a:rPr>
              <a:t>    3.</a:t>
            </a:r>
            <a:r>
              <a:rPr lang="zh-CN" altLang="en-US" sz="2800" b="1" smtClean="0">
                <a:latin typeface="宋体" pitchFamily="2" charset="-122"/>
              </a:rPr>
              <a:t>初步了解课文大意，能大致说出琥珀的形成过程。</a:t>
            </a:r>
            <a:endParaRPr lang="en-US" altLang="zh-CN" sz="28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4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15816" y="935891"/>
            <a:ext cx="57606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作者</a:t>
            </a:r>
            <a:r>
              <a:rPr lang="zh-CN" altLang="en-US" sz="280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的每一部分推测都是有依据的，主要依据的就是琥珀的形成过程，课后的“阅读链接”也提到了琥珀的形成过程，请你读一读，体会它与课文在表达上的不同吧</a:t>
            </a:r>
            <a:r>
              <a:rPr lang="zh-CN" altLang="en-US" sz="28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9" y="1086619"/>
            <a:ext cx="1886229" cy="2837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63688" y="722784"/>
            <a:ext cx="6229986" cy="683389"/>
            <a:chOff x="441723" y="3740030"/>
            <a:chExt cx="5864614" cy="6833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23" y="3740030"/>
              <a:ext cx="5647423" cy="68338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03152" y="3795886"/>
              <a:ext cx="5603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松树等分泌出可以流动的树脂。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34186" y="2267812"/>
            <a:ext cx="6558294" cy="683389"/>
            <a:chOff x="441721" y="3740030"/>
            <a:chExt cx="5487866" cy="6833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21" y="3740030"/>
              <a:ext cx="5487865" cy="6833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01978" y="3755936"/>
              <a:ext cx="54276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树脂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被掩埋，有机物挥发成硬树脂。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5576" y="3911675"/>
            <a:ext cx="7476219" cy="683389"/>
            <a:chOff x="-1385687" y="3740030"/>
            <a:chExt cx="6141602" cy="68338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85687" y="3740030"/>
              <a:ext cx="5832226" cy="68338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-1324773" y="3768257"/>
              <a:ext cx="60806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硬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树脂中的有机物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进一步挥发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成琥珀。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616" y="3186113"/>
            <a:ext cx="1825647" cy="1659191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 rot="5400000">
            <a:off x="4253751" y="1623018"/>
            <a:ext cx="693560" cy="489109"/>
          </a:xfrm>
          <a:prstGeom prst="right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1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4253751" y="3288339"/>
            <a:ext cx="693560" cy="489109"/>
          </a:xfrm>
          <a:prstGeom prst="right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1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0946" y1="25161" x2="60946" y2="2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31" y="1662253"/>
            <a:ext cx="2679809" cy="1894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708763"/>
              </p:ext>
            </p:extLst>
          </p:nvPr>
        </p:nvGraphicFramePr>
        <p:xfrm>
          <a:off x="539552" y="641752"/>
          <a:ext cx="8208913" cy="394622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2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203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158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latin typeface="黑体" pitchFamily="49" charset="-122"/>
                          <a:ea typeface="黑体" pitchFamily="49" charset="-122"/>
                        </a:rPr>
                        <a:t>异同点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latin typeface="黑体" pitchFamily="49" charset="-122"/>
                          <a:ea typeface="黑体" pitchFamily="49" charset="-122"/>
                        </a:rPr>
                        <a:t>课文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latin typeface="黑体" pitchFamily="49" charset="-122"/>
                          <a:ea typeface="黑体" pitchFamily="49" charset="-122"/>
                        </a:rPr>
                        <a:t>阅读链接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5071"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5343"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436096" y="3099613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语言简明准确、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条理</a:t>
            </a: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分明。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3808" y="1587445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写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琥珀的相关知识，讲述了琥珀的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3808" y="3099613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生动、形象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有趣。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966" y="175646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相同点</a:t>
            </a:r>
            <a:endParaRPr lang="zh-CN" altLang="en-US" sz="36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099" y="325350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不同点</a:t>
            </a:r>
            <a:endParaRPr lang="zh-CN" altLang="en-US" sz="36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483768" y="886695"/>
            <a:ext cx="6043336" cy="29806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再读课文，找出优美生动的句子，圈画出来，并谈谈自己的感受。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49982"/>
            <a:ext cx="2088232" cy="2918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269" y="856927"/>
            <a:ext cx="83501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一只小苍蝇展开柔嫩的绿翅膀，在阳光下快乐地飞舞。它嗡嗡地穿过草地，飞进树林。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009416" y="3268329"/>
            <a:ext cx="1309336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快乐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520" y="192658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那只小苍蝇停在一棵大松树上。它伸起腿来掸掸翅膀，拂拭那长着一对红眼睛的圆脑袋。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21584" y="3268329"/>
            <a:ext cx="1309336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悠闲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3848" y="898126"/>
            <a:ext cx="936104" cy="54496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619672" y="1352737"/>
            <a:ext cx="936104" cy="5223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50796" y="1371080"/>
            <a:ext cx="913292" cy="5223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16216" y="1371080"/>
            <a:ext cx="916471" cy="4997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213373" y="1964001"/>
            <a:ext cx="380453" cy="52369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301955" y="1926402"/>
            <a:ext cx="366389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55576" y="2441103"/>
            <a:ext cx="864096" cy="56269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792213" y="2446784"/>
            <a:ext cx="843683" cy="57700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798475" y="3355127"/>
            <a:ext cx="1008609" cy="584775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91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</a:p>
        </p:txBody>
      </p:sp>
      <p:sp>
        <p:nvSpPr>
          <p:cNvPr id="27" name="文本框 3"/>
          <p:cNvSpPr txBox="1"/>
          <p:nvPr/>
        </p:nvSpPr>
        <p:spPr>
          <a:xfrm>
            <a:off x="3491880" y="4227934"/>
            <a:ext cx="4877981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/>
              <a:t>生动、形象，</a:t>
            </a:r>
            <a:r>
              <a:rPr lang="zh-CN" altLang="en-US" sz="3600"/>
              <a:t>有</a:t>
            </a:r>
            <a:r>
              <a:rPr lang="zh-CN" altLang="en-US" sz="3600" smtClean="0"/>
              <a:t>画面感</a:t>
            </a:r>
            <a:r>
              <a:rPr lang="zh-CN" altLang="en-US" sz="3600"/>
              <a:t>。</a:t>
            </a:r>
            <a:endParaRPr lang="zh-CN" altLang="en-US" sz="3600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2" y="3190655"/>
            <a:ext cx="2339752" cy="1770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矩形 16"/>
          <p:cNvSpPr/>
          <p:nvPr/>
        </p:nvSpPr>
        <p:spPr>
          <a:xfrm>
            <a:off x="2516436" y="195486"/>
            <a:ext cx="4752528" cy="6376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作者是如何描写苍蝇的？</a:t>
            </a:r>
            <a:endParaRPr lang="zh-CN" altLang="en-US" sz="3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/>
      <p:bldP spid="13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115616" y="411510"/>
            <a:ext cx="4824535" cy="830997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作者是如何描写蜘蛛的？</a:t>
            </a:r>
            <a:endParaRPr lang="zh-CN" altLang="en-US" sz="3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424289"/>
            <a:ext cx="6048672" cy="2062103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忽然，有个蜘蛛慢慢爬过来，想把那只苍蝇当作一顿美餐。它小心地划动长长的腿，沿着树干向下爬，离小苍蝇越来越近了。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3568" y="3869635"/>
            <a:ext cx="2037737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小心翼翼</a:t>
            </a:r>
          </a:p>
        </p:txBody>
      </p:sp>
      <p:sp>
        <p:nvSpPr>
          <p:cNvPr id="6" name="椭圆 5"/>
          <p:cNvSpPr/>
          <p:nvPr/>
        </p:nvSpPr>
        <p:spPr>
          <a:xfrm>
            <a:off x="3995936" y="1424289"/>
            <a:ext cx="895219" cy="58902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椭圆 8"/>
          <p:cNvSpPr/>
          <p:nvPr/>
        </p:nvSpPr>
        <p:spPr>
          <a:xfrm>
            <a:off x="4427984" y="2395601"/>
            <a:ext cx="834161" cy="58902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251520" y="2424758"/>
            <a:ext cx="946381" cy="58902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文本框 3"/>
          <p:cNvSpPr txBox="1"/>
          <p:nvPr/>
        </p:nvSpPr>
        <p:spPr>
          <a:xfrm>
            <a:off x="3213875" y="3869635"/>
            <a:ext cx="2150213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mtClean="0"/>
              <a:t>气氛</a:t>
            </a:r>
            <a:r>
              <a:rPr lang="zh-CN" altLang="en-US" dirty="0"/>
              <a:t>紧张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0946" y1="25161" x2="60946" y2="2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419622"/>
            <a:ext cx="3127253" cy="2210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34098"/>
            <a:ext cx="84722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小苍蝇不能掸翅膀了，蜘蛛也不能再想什么美餐了。两只小虫都淹没在老松树黄色的泪珠里。它们前俯后仰地挣扎了一番，终于不动了。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0068" y="3103493"/>
            <a:ext cx="1035963" cy="1514773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>
            <a:endCxn id="2" idx="3"/>
          </p:cNvCxnSpPr>
          <p:nvPr/>
        </p:nvCxnSpPr>
        <p:spPr>
          <a:xfrm>
            <a:off x="5652120" y="1787144"/>
            <a:ext cx="3215691" cy="11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6"/>
          <p:cNvSpPr txBox="1"/>
          <p:nvPr/>
        </p:nvSpPr>
        <p:spPr>
          <a:xfrm>
            <a:off x="1835696" y="3581603"/>
            <a:ext cx="2037737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生动形象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716016" y="2355726"/>
            <a:ext cx="415179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上箭头 18"/>
          <p:cNvSpPr/>
          <p:nvPr/>
        </p:nvSpPr>
        <p:spPr>
          <a:xfrm flipV="1">
            <a:off x="6374355" y="2571756"/>
            <a:ext cx="417558" cy="698351"/>
          </a:xfrm>
          <a:prstGeom prst="up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8127" y="3581603"/>
            <a:ext cx="2964273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想象合理有趣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95536" y="2333120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28278" y="2920931"/>
            <a:ext cx="3445155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9" grpId="0" animBg="1"/>
      <p:bldP spid="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7784" y="1131590"/>
            <a:ext cx="5783138" cy="23083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是一个生动且具科学性的故事，用自己的话说说这块琥珀形成的过程吧！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9582"/>
            <a:ext cx="1933384" cy="2702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7504" y="1923678"/>
            <a:ext cx="8856984" cy="2376264"/>
            <a:chOff x="107504" y="1923678"/>
            <a:chExt cx="8856984" cy="2376264"/>
          </a:xfrm>
        </p:grpSpPr>
        <p:sp>
          <p:nvSpPr>
            <p:cNvPr id="17" name="圆角矩形 16"/>
            <p:cNvSpPr/>
            <p:nvPr/>
          </p:nvSpPr>
          <p:spPr>
            <a:xfrm>
              <a:off x="107504" y="1923678"/>
              <a:ext cx="8856984" cy="2376264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436096" y="1951332"/>
              <a:ext cx="0" cy="2348610"/>
            </a:xfrm>
            <a:prstGeom prst="line">
              <a:avLst/>
            </a:prstGeom>
            <a:ln w="53975" cmpd="dbl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2999099" y="411510"/>
            <a:ext cx="2148965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六要素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9482" y="1203598"/>
            <a:ext cx="3306694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200" b="1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重点讲述经过</a:t>
            </a:r>
            <a:endParaRPr lang="zh-CN" altLang="en-US" sz="32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8088" y="3107250"/>
            <a:ext cx="4729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展开、飞舞、穿过、飞进、停、掸掸翅膀、拂拭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6136" y="3035242"/>
            <a:ext cx="2937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慢慢爬、划动、向下爬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60351" y="1951332"/>
            <a:ext cx="2112929" cy="1155918"/>
            <a:chOff x="1260351" y="2423944"/>
            <a:chExt cx="2112929" cy="1155918"/>
          </a:xfrm>
        </p:grpSpPr>
        <p:sp>
          <p:nvSpPr>
            <p:cNvPr id="7" name="矩形 6"/>
            <p:cNvSpPr/>
            <p:nvPr/>
          </p:nvSpPr>
          <p:spPr>
            <a:xfrm>
              <a:off x="2267744" y="2707055"/>
              <a:ext cx="1105536" cy="58477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动作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9077">
                          <a14:foregroundMark x1="46154" y1="2759" x2="46154" y2="2759"/>
                          <a14:foregroundMark x1="41231" y1="16552" x2="41231" y2="16552"/>
                          <a14:foregroundMark x1="44308" y1="8966" x2="44308" y2="8966"/>
                          <a14:foregroundMark x1="44923" y1="7241" x2="44923" y2="7241"/>
                          <a14:foregroundMark x1="42769" y1="14138" x2="42769" y2="14138"/>
                          <a14:foregroundMark x1="45846" y1="2414" x2="43385" y2="172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0351" y="2423944"/>
              <a:ext cx="1295425" cy="1155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6167669" y="1923678"/>
            <a:ext cx="2148747" cy="1039555"/>
            <a:chOff x="6167669" y="2396290"/>
            <a:chExt cx="2148747" cy="1039555"/>
          </a:xfrm>
        </p:grpSpPr>
        <p:sp>
          <p:nvSpPr>
            <p:cNvPr id="10" name="矩形 9"/>
            <p:cNvSpPr/>
            <p:nvPr/>
          </p:nvSpPr>
          <p:spPr>
            <a:xfrm>
              <a:off x="7092280" y="2637255"/>
              <a:ext cx="1224136" cy="58477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动作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7669" y="2396290"/>
              <a:ext cx="1138695" cy="1039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62613" y="2235517"/>
            <a:ext cx="636079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琥珀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45991" y="1272572"/>
            <a:ext cx="342754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故事发生的时间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45693" y="2035183"/>
            <a:ext cx="342754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琥珀的形成过程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9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345693" y="2789563"/>
            <a:ext cx="342754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琥珀的发现过程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45693" y="3495048"/>
            <a:ext cx="342754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琥珀的科学价值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84168" y="2134862"/>
            <a:ext cx="2720662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丰富的想象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合理的推测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916406" y="1451610"/>
            <a:ext cx="279330" cy="2689769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5944503" y="1451609"/>
            <a:ext cx="279330" cy="2689769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42823" y="1703382"/>
            <a:ext cx="54015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默读课文，提出自己不懂的问题，并试着用不同的方法解决。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03" y="1611847"/>
            <a:ext cx="1976253" cy="2832111"/>
          </a:xfrm>
          <a:prstGeom prst="rect">
            <a:avLst/>
          </a:prstGeom>
        </p:spPr>
      </p:pic>
      <p:sp>
        <p:nvSpPr>
          <p:cNvPr id="14" name="文本框 14">
            <a:hlinkClick r:id="rId3" action="ppaction://hlinkfile"/>
          </p:cNvPr>
          <p:cNvSpPr txBox="1"/>
          <p:nvPr/>
        </p:nvSpPr>
        <p:spPr>
          <a:xfrm>
            <a:off x="653667" y="408268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自读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解决问题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589795"/>
            <a:ext cx="351070" cy="3801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36005"/>
            <a:ext cx="335134" cy="4723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75024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3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427166" y="1457365"/>
            <a:ext cx="8609330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《琥珀》一课中，作者通过</a:t>
            </a:r>
            <a:r>
              <a:rPr kumimoji="1"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kumimoji="1"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具体地记叙了这块奇特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的琥珀</a:t>
            </a:r>
            <a:endParaRPr kumimoji="1"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，交代了想象琥珀形成的科学依据，激发了我们对科学的兴趣，进一步增加了对化石的科学知识。</a:t>
            </a:r>
          </a:p>
        </p:txBody>
      </p:sp>
      <p:grpSp>
        <p:nvGrpSpPr>
          <p:cNvPr id="5" name="组合 8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3" name="文本框 2"/>
          <p:cNvSpPr txBox="1"/>
          <p:nvPr/>
        </p:nvSpPr>
        <p:spPr>
          <a:xfrm>
            <a:off x="5940152" y="1484129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丰富的想象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423034" y="2060193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合理的推测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9552" y="2643758"/>
            <a:ext cx="2553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形成的过程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79513" y="920525"/>
            <a:ext cx="8856984" cy="4031873"/>
          </a:xfrm>
          <a:prstGeom prst="rect">
            <a:avLst/>
          </a:prstGeom>
          <a:ln w="19050">
            <a:noFill/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化石赞（节选）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把我的思绪引向远古，描绘出一幅幅生物进化的图画；你否定了造物主的存在，冰冷的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骸骨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把平凡的真理回答。肉体虽早已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腐朽化为乌有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，生之灵火却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悄然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潜行在地下，黑色的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躯壳裹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藏着生命的信息，为历史留下一本珍贵的密码。时光在你脸上刻下道道皱纹，犹如把生命的档案细细描画，海枯，石烂，日转，星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55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23528" y="714904"/>
            <a:ext cx="8535863" cy="2432910"/>
          </a:xfrm>
          <a:prstGeom prst="rect">
            <a:avLst/>
          </a:prstGeom>
          <a:ln w="19050">
            <a:noFill/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生命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的航船从太古不息地向近代进发。复原的恐龙、猛犸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仿佛在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引颈长吼，重现的远古林木多么葱茏、幽雅，啊，你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令人叹服的大自然，高明的魔术师，卓越的雕刻家！</a:t>
            </a:r>
            <a:endParaRPr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45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0626"/>
            <a:ext cx="2764234" cy="1963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11388"/>
            <a:ext cx="2928938" cy="1862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717" y="3330824"/>
            <a:ext cx="2282007" cy="145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00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802" y="1131590"/>
            <a:ext cx="5748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一、判断下列说法的正误。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679455" y="2067695"/>
            <a:ext cx="7850063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琥珀是松脂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          （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琥珀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里都要有两只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虫子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  （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琥珀只可以作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装饰品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    （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海洋与琥珀的形成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有关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  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12360" y="2067694"/>
            <a:ext cx="478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12360" y="2705611"/>
            <a:ext cx="478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12360" y="3308732"/>
            <a:ext cx="478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86444" y="3788385"/>
            <a:ext cx="60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592" y="642924"/>
            <a:ext cx="611374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二、在括号里填上合适的词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1520" y="1383144"/>
            <a:ext cx="8712968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b="1" dirty="0"/>
          </a:p>
          <a:p>
            <a:pPr fontAlgn="auto">
              <a:lnSpc>
                <a:spcPct val="150000"/>
              </a:lnSpc>
            </a:pPr>
            <a:r>
              <a:rPr lang="zh-CN" altLang="en-US" b="1" dirty="0"/>
              <a:t>　　 </a:t>
            </a:r>
            <a:r>
              <a:rPr lang="zh-CN" altLang="en-US" b="1" dirty="0" smtClean="0"/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的波涛    (     )的翅膀 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松脂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地挣扎 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照射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地冲刷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9840" y="1707654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澎湃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72020" y="1707654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柔嫩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9840" y="2571750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厚厚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72020" y="2584182"/>
            <a:ext cx="2255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前俯后仰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59840" y="3408908"/>
            <a:ext cx="1711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热辣辣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72020" y="3408908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5536" y="699541"/>
            <a:ext cx="79208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、用自己的话说说这块琥珀的形成过程。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291" y="1547461"/>
            <a:ext cx="8430189" cy="296850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  <a:prstDash val="sysDot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琥珀的形成经历了两个阶段：一是老松树滴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</a:t>
            </a:r>
            <a:r>
              <a:rPr lang="zh-CN" altLang="en-US" sz="3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的松脂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包住了苍蝇和蜘蛛，松脂继续滴下来，盖住了原来的，积成了一个松脂球；二是海水淹没了森林，松脂球淹没在泥沙下面，经过几千年的时间，松脂球变成了化石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7" y="1695561"/>
            <a:ext cx="206269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buClrTx/>
              <a:buSzTx/>
              <a:buFontTx/>
            </a:pP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hǔ</a:t>
            </a:r>
            <a:r>
              <a:rPr lang="en-US" altLang="zh-CN" sz="2800" b="1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pò</a:t>
            </a:r>
            <a:endParaRPr lang="en-US" altLang="zh-CN" sz="2800" b="1" dirty="0" smtClean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3087" y="2313762"/>
            <a:ext cx="1762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珀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85783" y="1696199"/>
            <a:ext cx="248876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w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ēng</a:t>
            </a:r>
            <a:r>
              <a:rPr lang="en-US" altLang="zh-CN" sz="2800" b="1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wēng</a:t>
            </a:r>
            <a:endParaRPr lang="en-US" altLang="zh-CN" sz="2800" b="1" dirty="0" smtClean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62954" y="2313762"/>
            <a:ext cx="1729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嗡  嗡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1"/>
          <p:cNvSpPr txBox="1"/>
          <p:nvPr/>
        </p:nvSpPr>
        <p:spPr>
          <a:xfrm>
            <a:off x="4743025" y="231376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6089860" y="231376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拭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1"/>
          <p:cNvSpPr txBox="1"/>
          <p:nvPr/>
        </p:nvSpPr>
        <p:spPr>
          <a:xfrm>
            <a:off x="7550360" y="231376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渗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</a:p>
        </p:txBody>
      </p:sp>
      <p:sp>
        <p:nvSpPr>
          <p:cNvPr id="5" name="矩形 4"/>
          <p:cNvSpPr/>
          <p:nvPr/>
        </p:nvSpPr>
        <p:spPr>
          <a:xfrm>
            <a:off x="5256488" y="1695878"/>
            <a:ext cx="7737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zhī</a:t>
            </a:r>
          </a:p>
        </p:txBody>
      </p:sp>
      <p:sp>
        <p:nvSpPr>
          <p:cNvPr id="6" name="矩形 5"/>
          <p:cNvSpPr/>
          <p:nvPr/>
        </p:nvSpPr>
        <p:spPr>
          <a:xfrm>
            <a:off x="6624640" y="1696513"/>
            <a:ext cx="7737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shì</a:t>
            </a:r>
          </a:p>
        </p:txBody>
      </p:sp>
      <p:sp>
        <p:nvSpPr>
          <p:cNvPr id="7" name="矩形 6"/>
          <p:cNvSpPr/>
          <p:nvPr/>
        </p:nvSpPr>
        <p:spPr>
          <a:xfrm>
            <a:off x="7470345" y="1695564"/>
            <a:ext cx="108013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shèn</a:t>
            </a:r>
          </a:p>
        </p:txBody>
      </p:sp>
      <p:sp>
        <p:nvSpPr>
          <p:cNvPr id="8" name="TextBox 31"/>
          <p:cNvSpPr txBox="1"/>
          <p:nvPr/>
        </p:nvSpPr>
        <p:spPr>
          <a:xfrm>
            <a:off x="473093" y="3984566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4283958" y="3984566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693046" y="3984566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7013773" y="3984566"/>
            <a:ext cx="1729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澎  湃</a:t>
            </a:r>
          </a:p>
        </p:txBody>
      </p:sp>
      <p:sp>
        <p:nvSpPr>
          <p:cNvPr id="12" name="矩形 11"/>
          <p:cNvSpPr/>
          <p:nvPr/>
        </p:nvSpPr>
        <p:spPr>
          <a:xfrm>
            <a:off x="1114718" y="3453832"/>
            <a:ext cx="64897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fǔ</a:t>
            </a:r>
          </a:p>
        </p:txBody>
      </p:sp>
      <p:sp>
        <p:nvSpPr>
          <p:cNvPr id="13" name="矩形 12"/>
          <p:cNvSpPr/>
          <p:nvPr/>
        </p:nvSpPr>
        <p:spPr>
          <a:xfrm>
            <a:off x="4716001" y="3453832"/>
            <a:ext cx="108013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fān</a:t>
            </a:r>
          </a:p>
        </p:txBody>
      </p:sp>
      <p:sp>
        <p:nvSpPr>
          <p:cNvPr id="18" name="矩形 17"/>
          <p:cNvSpPr/>
          <p:nvPr/>
        </p:nvSpPr>
        <p:spPr>
          <a:xfrm>
            <a:off x="5704066" y="3453832"/>
            <a:ext cx="108013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mái</a:t>
            </a:r>
          </a:p>
        </p:txBody>
      </p:sp>
      <p:sp>
        <p:nvSpPr>
          <p:cNvPr id="19" name="矩形 18"/>
          <p:cNvSpPr/>
          <p:nvPr/>
        </p:nvSpPr>
        <p:spPr>
          <a:xfrm>
            <a:off x="6921058" y="3453832"/>
            <a:ext cx="204343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péng   pài</a:t>
            </a:r>
          </a:p>
        </p:txBody>
      </p:sp>
      <p:sp>
        <p:nvSpPr>
          <p:cNvPr id="28" name="TextBox 31"/>
          <p:cNvSpPr txBox="1"/>
          <p:nvPr/>
        </p:nvSpPr>
        <p:spPr>
          <a:xfrm>
            <a:off x="2915816" y="401073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859" y="3480001"/>
            <a:ext cx="108013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zhá</a:t>
            </a:r>
            <a:endParaRPr lang="en-US" altLang="zh-CN" sz="2800" b="1" dirty="0" smtClean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7" y="1311610"/>
            <a:ext cx="8640961" cy="3407011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7544" y="987574"/>
            <a:ext cx="1583505" cy="504056"/>
            <a:chOff x="6588895" y="717423"/>
            <a:chExt cx="1583505" cy="504056"/>
          </a:xfrm>
        </p:grpSpPr>
        <p:sp>
          <p:nvSpPr>
            <p:cNvPr id="37" name="椭圆 36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39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14978" y="378176"/>
            <a:ext cx="815175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生字方面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你有不懂的问题吗？你解决了吗？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5" grpId="0"/>
      <p:bldP spid="6" grpId="0"/>
      <p:bldP spid="7" grpId="0"/>
      <p:bldP spid="12" grpId="0"/>
      <p:bldP spid="13" grpId="0"/>
      <p:bldP spid="18" grpId="0"/>
      <p:bldP spid="19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33950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411391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807469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803938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嗡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01586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802761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06292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渗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05115" y="1818719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893872" y="1193981"/>
            <a:ext cx="6431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hǔ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696481" y="1193981"/>
            <a:ext cx="1075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péng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44464" y="1193981"/>
            <a:ext cx="1168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wēng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55525" y="1193981"/>
            <a:ext cx="7489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pài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20104" y="1193981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shèn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734262" y="1193981"/>
            <a:ext cx="627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</a:t>
            </a:r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ǔ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276007" y="3532461"/>
            <a:ext cx="131638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珀</a:t>
            </a:r>
            <a:r>
              <a:rPr lang="en-US" altLang="zh-CN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366958" y="3062704"/>
            <a:ext cx="641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pò</a:t>
            </a:r>
            <a:endParaRPr lang="en-US" altLang="zh-CN" sz="32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427984" y="3532461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499992" y="3062704"/>
            <a:ext cx="6479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bó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285413" y="3532461"/>
            <a:ext cx="131638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湃</a:t>
            </a:r>
            <a:r>
              <a:rPr lang="en-US" altLang="zh-CN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300192" y="3062704"/>
            <a:ext cx="760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pài</a:t>
            </a:r>
            <a:endParaRPr lang="en-US" altLang="zh-CN" sz="32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7485867" y="3532461"/>
            <a:ext cx="75052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拜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7477851" y="3062704"/>
            <a:ext cx="766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bài</a:t>
            </a:r>
            <a:endParaRPr lang="en-US" altLang="zh-CN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8" name="流程图: 可选过程 137"/>
          <p:cNvSpPr/>
          <p:nvPr/>
        </p:nvSpPr>
        <p:spPr>
          <a:xfrm>
            <a:off x="179513" y="3409407"/>
            <a:ext cx="2592287" cy="65275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形近字对比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9" name="流程图: 可选过程 138"/>
          <p:cNvSpPr/>
          <p:nvPr/>
        </p:nvSpPr>
        <p:spPr>
          <a:xfrm>
            <a:off x="179512" y="1212668"/>
            <a:ext cx="2114994" cy="137688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形声字：左形右声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3" grpId="0"/>
      <p:bldP spid="54" grpId="0"/>
      <p:bldP spid="55" grpId="0"/>
      <p:bldP spid="56" grpId="0"/>
      <p:bldP spid="58" grpId="0"/>
      <p:bldP spid="59" grpId="0"/>
      <p:bldP spid="60" grpId="0"/>
      <p:bldP spid="61" grpId="0"/>
      <p:bldP spid="63" grpId="0"/>
      <p:bldP spid="64" grpId="0"/>
      <p:bldP spid="96" grpId="0"/>
      <p:bldP spid="97" grpId="0"/>
      <p:bldP spid="98" grpId="0"/>
      <p:bldP spid="99" grpId="0"/>
      <p:bldP spid="100" grpId="0"/>
      <p:bldP spid="135" grpId="0"/>
      <p:bldP spid="136" grpId="0"/>
      <p:bldP spid="137" grpId="0"/>
      <p:bldP spid="138" grpId="0" animBg="1"/>
      <p:bldP spid="1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744670" y="861658"/>
            <a:ext cx="2501006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52582" y="861658"/>
            <a:ext cx="647934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77173" y="883628"/>
            <a:ext cx="2615307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试－讠＋扌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37079" y="871653"/>
            <a:ext cx="647934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52582" y="565979"/>
            <a:ext cx="62549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zhī</a:t>
            </a:r>
            <a:endParaRPr lang="en-US" altLang="zh-CN" sz="24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474476" y="555526"/>
            <a:ext cx="574196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shì</a:t>
            </a:r>
            <a:endParaRPr lang="en-US" altLang="zh-CN" sz="24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56638" y="890325"/>
            <a:ext cx="417102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89141" y="901587"/>
            <a:ext cx="417102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流程图: 可选过程 52"/>
          <p:cNvSpPr/>
          <p:nvPr/>
        </p:nvSpPr>
        <p:spPr>
          <a:xfrm>
            <a:off x="186092" y="2567069"/>
            <a:ext cx="1566755" cy="652753"/>
          </a:xfrm>
          <a:prstGeom prst="flowChartAlternateProcess">
            <a:avLst/>
          </a:prstGeom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偏旁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52582" y="1923678"/>
            <a:ext cx="3408380" cy="77040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（播种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流程图: 可选过程 58"/>
          <p:cNvSpPr/>
          <p:nvPr/>
        </p:nvSpPr>
        <p:spPr>
          <a:xfrm>
            <a:off x="186092" y="838290"/>
            <a:ext cx="1566755" cy="652753"/>
          </a:xfrm>
          <a:prstGeom prst="flowChartAlternateProcess">
            <a:avLst/>
          </a:prstGeom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换偏旁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71822" y="1923678"/>
            <a:ext cx="3572177" cy="90024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（翻出）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52582" y="2953474"/>
            <a:ext cx="4251710" cy="77040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潘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（潘老师）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流程图: 可选过程 61"/>
          <p:cNvSpPr/>
          <p:nvPr/>
        </p:nvSpPr>
        <p:spPr>
          <a:xfrm>
            <a:off x="186092" y="4011910"/>
            <a:ext cx="1566755" cy="652753"/>
          </a:xfrm>
          <a:prstGeom prst="flowChartAlternateProcess">
            <a:avLst/>
          </a:prstGeom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顺口溜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52582" y="3939902"/>
            <a:ext cx="3408380" cy="77040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496" y="1675716"/>
            <a:ext cx="9144000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0" y="3795886"/>
            <a:ext cx="9144000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71801" y="4083918"/>
            <a:ext cx="2800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东西土里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9" grpId="0"/>
      <p:bldP spid="46" grpId="0"/>
      <p:bldP spid="47" grpId="0"/>
      <p:bldP spid="48" grpId="0"/>
      <p:bldP spid="51" grpId="0"/>
      <p:bldP spid="52" grpId="0"/>
      <p:bldP spid="53" grpId="0" animBg="1"/>
      <p:bldP spid="54" grpId="0"/>
      <p:bldP spid="59" grpId="0" animBg="1"/>
      <p:bldP spid="60" grpId="0"/>
      <p:bldP spid="61" grpId="0"/>
      <p:bldP spid="62" grpId="0" animBg="1"/>
      <p:bldP spid="6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1669754" y="2499742"/>
            <a:ext cx="9568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zhā</a:t>
            </a:r>
            <a:endParaRPr lang="zh-CN" altLang="en-US" sz="28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669754" y="4098290"/>
            <a:ext cx="309669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扎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辫子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91680" y="1589623"/>
            <a:ext cx="741682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想象它们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当时在黏稠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的松脂里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怎样挣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03245" y="1203598"/>
            <a:ext cx="103325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zhá</a:t>
            </a:r>
            <a:endParaRPr lang="zh-CN" altLang="en-US" sz="28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1098" y="1866186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3909317" y="33950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419872" y="411391"/>
            <a:ext cx="456833" cy="456366"/>
            <a:chOff x="631825" y="5181600"/>
            <a:chExt cx="1554163" cy="155257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1669754" y="3670161"/>
            <a:ext cx="6979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zā</a:t>
            </a:r>
            <a:endParaRPr lang="zh-CN" altLang="en-US" sz="28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669754" y="2859782"/>
            <a:ext cx="27363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扎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针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51920" y="2499742"/>
            <a:ext cx="9568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zhā</a:t>
            </a:r>
            <a:endParaRPr lang="zh-CN" altLang="en-US" sz="28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943506" y="3666242"/>
            <a:ext cx="6979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zā</a:t>
            </a:r>
            <a:endParaRPr lang="zh-CN" altLang="en-US" sz="28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3506" y="287274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扎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营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43506" y="407520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扎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风筝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2" grpId="0"/>
      <p:bldP spid="60" grpId="0"/>
      <p:bldP spid="31" grpId="0"/>
      <p:bldP spid="61" grpId="0"/>
      <p:bldP spid="63" grpId="0"/>
      <p:bldP spid="49" grpId="0"/>
      <p:bldP spid="65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2098</Words>
  <Application>Microsoft Office PowerPoint</Application>
  <PresentationFormat>全屏显示(16:9)</PresentationFormat>
  <Paragraphs>382</Paragraphs>
  <Slides>55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8" baseType="lpstr">
      <vt:lpstr>Arial</vt:lpstr>
      <vt:lpstr>宋体</vt:lpstr>
      <vt:lpstr>Impact</vt:lpstr>
      <vt:lpstr>楷体</vt:lpstr>
      <vt:lpstr>Kaiti SC</vt:lpstr>
      <vt:lpstr>Times New Roman</vt:lpstr>
      <vt:lpstr>幼圆</vt:lpstr>
      <vt:lpstr>Calibri</vt:lpstr>
      <vt:lpstr>微软雅黑</vt:lpstr>
      <vt:lpstr>华文楷体</vt:lpstr>
      <vt:lpstr>汉语拼音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244</cp:revision>
  <dcterms:created xsi:type="dcterms:W3CDTF">2017-03-17T02:28:00Z</dcterms:created>
  <dcterms:modified xsi:type="dcterms:W3CDTF">2021-02-25T05:59:40Z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