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3" r:id="rId7"/>
    <p:sldId id="261" r:id="rId8"/>
    <p:sldId id="272" r:id="rId9"/>
    <p:sldId id="262" r:id="rId10"/>
    <p:sldId id="264" r:id="rId11"/>
    <p:sldId id="265" r:id="rId12"/>
    <p:sldId id="266" r:id="rId13"/>
    <p:sldId id="267" r:id="rId14"/>
    <p:sldId id="273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2021-2-21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52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6861" y="1412776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2607975"/>
            <a:ext cx="37444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诗：</a:t>
            </a:r>
            <a:endParaRPr lang="en-US" altLang="zh-CN" sz="2800" b="1" dirty="0" smtClean="0"/>
          </a:p>
          <a:p>
            <a:r>
              <a:rPr lang="en-US" altLang="zh-CN" sz="2800" dirty="0" smtClean="0"/>
              <a:t>《</a:t>
            </a:r>
            <a:r>
              <a:rPr lang="zh-CN" altLang="en-US" sz="2800" dirty="0" smtClean="0"/>
              <a:t>四时田园杂兴</a:t>
            </a:r>
            <a:r>
              <a:rPr lang="en-US" altLang="zh-CN" sz="2800" dirty="0" smtClean="0"/>
              <a:t>》</a:t>
            </a:r>
          </a:p>
          <a:p>
            <a:r>
              <a:rPr lang="en-US" altLang="zh-CN" sz="2800" dirty="0" smtClean="0"/>
              <a:t>《</a:t>
            </a:r>
            <a:r>
              <a:rPr lang="zh-CN" altLang="en-US" sz="2800" dirty="0" smtClean="0"/>
              <a:t>宿新市徐公店</a:t>
            </a:r>
            <a:r>
              <a:rPr lang="en-US" altLang="zh-CN" sz="2800" dirty="0" smtClean="0"/>
              <a:t>》</a:t>
            </a:r>
          </a:p>
          <a:p>
            <a:endParaRPr lang="en-US" altLang="zh-CN" sz="2800" dirty="0" smtClean="0"/>
          </a:p>
          <a:p>
            <a:r>
              <a:rPr lang="zh-CN" altLang="en-US" sz="2800" b="1" dirty="0" smtClean="0"/>
              <a:t>词：</a:t>
            </a:r>
            <a:endParaRPr lang="en-US" altLang="zh-CN" sz="2800" b="1" dirty="0" smtClean="0"/>
          </a:p>
          <a:p>
            <a:r>
              <a:rPr lang="en-US" altLang="zh-CN" sz="2800" dirty="0" smtClean="0"/>
              <a:t>《</a:t>
            </a:r>
            <a:r>
              <a:rPr lang="zh-CN" altLang="en-US" sz="2800" dirty="0" smtClean="0"/>
              <a:t>清平乐</a:t>
            </a:r>
            <a:r>
              <a:rPr lang="en-US" altLang="zh-CN" sz="2800" dirty="0"/>
              <a:t>·</a:t>
            </a:r>
            <a:r>
              <a:rPr lang="zh-CN" altLang="en-US" sz="2800" dirty="0"/>
              <a:t>村居</a:t>
            </a:r>
            <a:r>
              <a:rPr lang="en-US" altLang="zh-CN" sz="2800" dirty="0"/>
              <a:t>》</a:t>
            </a:r>
            <a:endParaRPr lang="en-US" sz="2800" dirty="0"/>
          </a:p>
        </p:txBody>
      </p:sp>
      <p:sp>
        <p:nvSpPr>
          <p:cNvPr id="7" name="矩形 6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图片 9" descr="图片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37546" y="4797991"/>
            <a:ext cx="2224856" cy="975279"/>
          </a:xfrm>
          <a:prstGeom prst="rect">
            <a:avLst/>
          </a:prstGeom>
        </p:spPr>
      </p:pic>
      <p:pic>
        <p:nvPicPr>
          <p:cNvPr id="11" name="图片 10" descr="图片3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37546" y="5364000"/>
            <a:ext cx="2224856" cy="97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52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07704" y="1909801"/>
            <a:ext cx="70202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想象画面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：</a:t>
            </a:r>
            <a:endParaRPr lang="en-US" altLang="zh-CN" sz="3200" b="1" dirty="0" smtClean="0">
              <a:solidFill>
                <a:schemeClr val="accent2"/>
              </a:solidFill>
            </a:endParaRPr>
          </a:p>
          <a:p>
            <a:endParaRPr lang="en-US" altLang="zh-CN" sz="3200" dirty="0" smtClean="0"/>
          </a:p>
          <a:p>
            <a:r>
              <a:rPr lang="zh-CN" altLang="en-US" sz="3200" dirty="0" smtClean="0">
                <a:solidFill>
                  <a:schemeClr val="accent3">
                    <a:lumMod val="50000"/>
                  </a:schemeClr>
                </a:solidFill>
              </a:rPr>
              <a:t>     </a:t>
            </a:r>
            <a:r>
              <a:rPr lang="zh-CN" altLang="en-US" sz="3200" dirty="0" smtClean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儿童</a:t>
            </a:r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急走追黄蝶，飞入菜花无处</a:t>
            </a:r>
            <a:r>
              <a:rPr lang="zh-CN" altLang="en-US" sz="3200" dirty="0" smtClean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寻</a:t>
            </a:r>
            <a:endParaRPr lang="en-US" altLang="zh-CN" sz="3200" dirty="0" smtClean="0">
              <a:solidFill>
                <a:schemeClr val="accent3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3200" dirty="0" smtClean="0">
                <a:solidFill>
                  <a:schemeClr val="accent3">
                    <a:lumMod val="50000"/>
                  </a:schemeClr>
                </a:solidFill>
              </a:rPr>
              <a:t>     你们</a:t>
            </a:r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</a:rPr>
              <a:t>的眼前出现了怎样的画面？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图片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298626"/>
            <a:ext cx="1584176" cy="226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18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52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02348" y="1268760"/>
            <a:ext cx="28953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清平乐</a:t>
            </a:r>
            <a:r>
              <a:rPr lang="en-US" altLang="zh-CN" sz="4000" b="1" dirty="0"/>
              <a:t>·</a:t>
            </a:r>
            <a:r>
              <a:rPr lang="zh-CN" altLang="en-US" sz="4000" b="1" dirty="0"/>
              <a:t>村居</a:t>
            </a:r>
            <a:endParaRPr lang="en-US" sz="4000" b="1" dirty="0"/>
          </a:p>
        </p:txBody>
      </p:sp>
      <p:sp>
        <p:nvSpPr>
          <p:cNvPr id="6" name="矩形 5"/>
          <p:cNvSpPr/>
          <p:nvPr/>
        </p:nvSpPr>
        <p:spPr>
          <a:xfrm>
            <a:off x="1693911" y="2310482"/>
            <a:ext cx="7407562" cy="329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</a:rPr>
              <a:t>辛弃疾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：</a:t>
            </a:r>
            <a:endParaRPr lang="en-US" altLang="zh-CN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ts val="5000"/>
              </a:lnSpc>
            </a:pP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</a:rPr>
              <a:t>●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南宋</a:t>
            </a: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</a:rPr>
              <a:t>词人，字幼安，号稼轩居士。</a:t>
            </a:r>
            <a:endParaRPr lang="en-US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ts val="5000"/>
              </a:lnSpc>
            </a:pP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●打破</a:t>
            </a: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</a:rPr>
              <a:t>了“诗言志，词言情”的传统藩篱。</a:t>
            </a:r>
            <a:endParaRPr lang="en-US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ts val="5000"/>
              </a:lnSpc>
            </a:pP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●他</a:t>
            </a: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</a:rPr>
              <a:t>的词充满了家国之忧，半壁河山沦陷之恨，描绘朴实的农村风光是辛词的另一个重要内容。</a:t>
            </a:r>
            <a:endParaRPr lang="en-US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图片 8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62371" y="258345"/>
            <a:ext cx="2224856" cy="975279"/>
          </a:xfrm>
          <a:prstGeom prst="rect">
            <a:avLst/>
          </a:prstGeom>
        </p:spPr>
      </p:pic>
      <p:pic>
        <p:nvPicPr>
          <p:cNvPr id="10" name="图片 9" descr="图片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969" y="2420888"/>
            <a:ext cx="1584176" cy="226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18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" y="0"/>
            <a:ext cx="916252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3689" y="1268760"/>
            <a:ext cx="669674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                       清平</a:t>
            </a:r>
            <a:r>
              <a:rPr lang="zh-CN" altLang="en-US" sz="3200" b="1" dirty="0"/>
              <a:t>乐</a:t>
            </a:r>
            <a:r>
              <a:rPr lang="en-US" altLang="zh-CN" sz="3200" b="1" dirty="0"/>
              <a:t>·</a:t>
            </a:r>
            <a:r>
              <a:rPr lang="zh-CN" altLang="en-US" sz="3200" b="1" dirty="0"/>
              <a:t>村</a:t>
            </a:r>
            <a:r>
              <a:rPr lang="zh-CN" altLang="en-US" sz="3200" b="1" dirty="0" smtClean="0"/>
              <a:t>居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  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茅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檐低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小，溪上青青草。醉里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                                                                            </a:t>
            </a:r>
          </a:p>
          <a:p>
            <a:r>
              <a:rPr lang="en-US" altLang="zh-CN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ǎo</a:t>
            </a:r>
            <a:endParaRPr lang="en-US" altLang="zh-CN" sz="24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吴音相媚好，白发谁家翁媪？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chú</a:t>
            </a:r>
            <a:endParaRPr lang="en-US" altLang="zh-CN" sz="24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大儿锄豆溪东，中儿正织鸡笼。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                                     </a:t>
            </a:r>
          </a:p>
          <a:p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en-US" altLang="zh-CN" sz="20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Ō</a:t>
            </a:r>
            <a:endParaRPr lang="en-US" altLang="zh-CN" sz="2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最喜小儿亡赖，溪头卧剥莲蓬。</a:t>
            </a:r>
            <a:endParaRPr 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5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4" y="0"/>
            <a:ext cx="916252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16946" y="2060848"/>
            <a:ext cx="4572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</a:rPr>
              <a:t>学习方法</a:t>
            </a:r>
            <a:r>
              <a:rPr lang="zh-CN" altLang="en-US" sz="3200" b="1" dirty="0">
                <a:solidFill>
                  <a:schemeClr val="accent2"/>
                </a:solidFill>
              </a:rPr>
              <a:t>：</a:t>
            </a:r>
            <a:endParaRPr lang="en-US" sz="3200" b="1" dirty="0">
              <a:solidFill>
                <a:schemeClr val="accent2"/>
              </a:solidFill>
            </a:endParaRPr>
          </a:p>
          <a:p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        </a:t>
            </a:r>
            <a:endParaRPr lang="en-US" altLang="zh-CN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</a:rPr>
              <a:t>            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初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</a:rPr>
              <a:t>读，正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字音</a:t>
            </a:r>
            <a:endParaRPr lang="en-US" sz="32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            再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</a:rPr>
              <a:t>读，明诗意</a:t>
            </a:r>
            <a:endParaRPr lang="en-US" sz="32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            三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</a:rPr>
              <a:t>读，想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画面</a:t>
            </a:r>
            <a:endParaRPr lang="en-US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图片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9602" y="2298626"/>
            <a:ext cx="1584176" cy="226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8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" y="0"/>
            <a:ext cx="916252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3689" y="1268760"/>
            <a:ext cx="669674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                       清平</a:t>
            </a:r>
            <a:r>
              <a:rPr lang="zh-CN" altLang="en-US" sz="3200" b="1" dirty="0"/>
              <a:t>乐</a:t>
            </a:r>
            <a:r>
              <a:rPr lang="en-US" altLang="zh-CN" sz="3200" b="1" dirty="0"/>
              <a:t>·</a:t>
            </a:r>
            <a:r>
              <a:rPr lang="zh-CN" altLang="en-US" sz="3200" b="1" dirty="0"/>
              <a:t>村</a:t>
            </a:r>
            <a:r>
              <a:rPr lang="zh-CN" altLang="en-US" sz="3200" b="1" dirty="0" smtClean="0"/>
              <a:t>居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  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茅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檐低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小，溪上青青草。醉里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                                                                            </a:t>
            </a:r>
          </a:p>
          <a:p>
            <a:r>
              <a:rPr lang="en-US" altLang="zh-CN" sz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ǎo</a:t>
            </a:r>
            <a:endParaRPr lang="en-US" altLang="zh-CN" sz="24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吴音相媚好，白发谁家翁媪？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chú</a:t>
            </a:r>
            <a:endParaRPr lang="en-US" altLang="zh-CN" sz="24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大儿锄豆溪东，中儿正织鸡笼。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                                     </a:t>
            </a:r>
          </a:p>
          <a:p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en-US" altLang="zh-CN" sz="20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Ō</a:t>
            </a:r>
            <a:endParaRPr lang="en-US" altLang="zh-CN" sz="2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最喜小儿亡赖，溪头卧剥莲蓬。</a:t>
            </a:r>
            <a:endParaRPr 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465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" y="0"/>
            <a:ext cx="916252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3842" y="1772816"/>
            <a:ext cx="597056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</a:rPr>
              <a:t>想画面：</a:t>
            </a:r>
            <a:endParaRPr lang="en-US" altLang="zh-CN" sz="3200" b="1" dirty="0" smtClean="0">
              <a:solidFill>
                <a:schemeClr val="accent2"/>
              </a:solidFill>
            </a:endParaRPr>
          </a:p>
          <a:p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儿锄豆溪东，中儿正织鸡笼。最喜小儿亡赖，溪头卧剥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莲蓬。</a:t>
            </a:r>
            <a:endParaRPr lang="en-US" sz="3200" b="1" dirty="0">
              <a:solidFill>
                <a:schemeClr val="accent3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图片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4350" y="2420888"/>
            <a:ext cx="1584176" cy="226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8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57" y="0"/>
            <a:ext cx="916252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47535" y="1196752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accent3">
                    <a:lumMod val="50000"/>
                  </a:schemeClr>
                </a:solidFill>
              </a:rPr>
              <a:t>疏</a:t>
            </a:r>
            <a:endParaRPr lang="en-US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7535" y="3244334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accent3">
                    <a:lumMod val="50000"/>
                  </a:schemeClr>
                </a:solidFill>
              </a:rPr>
              <a:t>檐</a:t>
            </a:r>
            <a:endParaRPr lang="en-US" sz="4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623" y="3445961"/>
            <a:ext cx="2153722" cy="2063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105" y="489611"/>
            <a:ext cx="2160240" cy="2183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92280" y="1196752"/>
            <a:ext cx="1512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3">
                    <a:lumMod val="75000"/>
                  </a:schemeClr>
                </a:solidFill>
              </a:rPr>
              <a:t>稀疏</a:t>
            </a:r>
            <a:endParaRPr lang="en-US" altLang="zh-CN" sz="40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zh-CN" altLang="en-US" sz="4000" b="1" dirty="0">
                <a:solidFill>
                  <a:schemeClr val="accent3">
                    <a:lumMod val="75000"/>
                  </a:schemeClr>
                </a:solidFill>
              </a:rPr>
              <a:t>疏远</a:t>
            </a:r>
            <a:endParaRPr lang="en-US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43070" y="4013775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3">
                    <a:lumMod val="75000"/>
                  </a:schemeClr>
                </a:solidFill>
              </a:rPr>
              <a:t>房檐</a:t>
            </a:r>
            <a:endParaRPr lang="en-US" altLang="zh-CN" sz="40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zh-CN" altLang="en-US" sz="4000" b="1" dirty="0">
                <a:solidFill>
                  <a:schemeClr val="accent3">
                    <a:lumMod val="75000"/>
                  </a:schemeClr>
                </a:solidFill>
              </a:rPr>
              <a:t>廊檐</a:t>
            </a:r>
            <a:endParaRPr lang="en-US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4" name="图片 13" descr="图片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3060" y="2113960"/>
            <a:ext cx="1584176" cy="226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8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" y="0"/>
            <a:ext cx="916252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11760" y="2316591"/>
            <a:ext cx="482696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</a:rPr>
              <a:t>推荐积累：</a:t>
            </a:r>
            <a:endParaRPr lang="en-US" altLang="zh-CN" sz="3200" b="1" dirty="0" smtClean="0">
              <a:solidFill>
                <a:schemeClr val="accent2"/>
              </a:solidFill>
            </a:endParaRPr>
          </a:p>
          <a:p>
            <a:endParaRPr lang="en-US" altLang="zh-CN" sz="3200" b="1" dirty="0"/>
          </a:p>
          <a:p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</a:rPr>
              <a:t>《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</a:rPr>
              <a:t>西江月</a:t>
            </a:r>
            <a:r>
              <a:rPr lang="en-US" altLang="zh-CN" sz="3200" b="1" dirty="0">
                <a:solidFill>
                  <a:schemeClr val="accent3">
                    <a:lumMod val="50000"/>
                  </a:schemeClr>
                </a:solidFill>
              </a:rPr>
              <a:t>·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</a:rPr>
              <a:t>夜行黄沙道中</a:t>
            </a:r>
            <a:r>
              <a:rPr lang="en-US" altLang="zh-CN" sz="3200" b="1" dirty="0">
                <a:solidFill>
                  <a:schemeClr val="accent3">
                    <a:lumMod val="50000"/>
                  </a:schemeClr>
                </a:solidFill>
              </a:rPr>
              <a:t>》</a:t>
            </a:r>
            <a:endParaRPr lang="en-US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图片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117947"/>
            <a:ext cx="1584176" cy="226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8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" y="0"/>
            <a:ext cx="9162524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91039" y="2483107"/>
            <a:ext cx="571663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       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看到这个题目，你了解到什么？</a:t>
            </a:r>
            <a:endParaRPr lang="en-US" altLang="zh-CN" sz="2800" b="1" dirty="0" smtClean="0">
              <a:solidFill>
                <a:schemeClr val="accent2"/>
              </a:solidFill>
            </a:endParaRPr>
          </a:p>
          <a:p>
            <a:r>
              <a:rPr lang="en-US" altLang="zh-CN" sz="2800" b="1" dirty="0">
                <a:solidFill>
                  <a:schemeClr val="accent2"/>
                </a:solidFill>
              </a:rPr>
              <a:t> </a:t>
            </a:r>
            <a:r>
              <a:rPr lang="en-US" altLang="zh-CN" sz="2800" b="1" dirty="0" smtClean="0">
                <a:solidFill>
                  <a:schemeClr val="accent2"/>
                </a:solidFill>
              </a:rPr>
              <a:t>     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有什么疑问呢？</a:t>
            </a:r>
            <a:endParaRPr lang="en-US" altLang="zh-CN" sz="2800" b="1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1412776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四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时田园杂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兴</a:t>
            </a:r>
            <a:endParaRPr lang="en-US" sz="36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图片 10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20" y="195486"/>
            <a:ext cx="2224856" cy="936104"/>
          </a:xfrm>
          <a:prstGeom prst="rect">
            <a:avLst/>
          </a:prstGeom>
        </p:spPr>
      </p:pic>
      <p:pic>
        <p:nvPicPr>
          <p:cNvPr id="12" name="图片 11" descr="图片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3539" y="2515991"/>
            <a:ext cx="1584176" cy="226074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71151" y="4005064"/>
            <a:ext cx="475252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四时：四季。</a:t>
            </a:r>
            <a:endParaRPr lang="en-US" altLang="zh-CN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杂兴</a:t>
            </a:r>
            <a:r>
              <a:rPr lang="en-US" sz="2800" b="1" dirty="0" err="1" smtClean="0">
                <a:solidFill>
                  <a:schemeClr val="accent3">
                    <a:lumMod val="50000"/>
                  </a:schemeClr>
                </a:solidFill>
              </a:rPr>
              <a:t>x</a:t>
            </a:r>
            <a:r>
              <a:rPr lang="en-US" altLang="zh-CN" sz="2800" b="1" dirty="0" err="1" smtClean="0">
                <a:solidFill>
                  <a:schemeClr val="accent3">
                    <a:lumMod val="50000"/>
                  </a:schemeClr>
                </a:solidFill>
              </a:rPr>
              <a:t>ì</a:t>
            </a:r>
            <a:r>
              <a:rPr lang="en-US" sz="2800" b="1" dirty="0" err="1" smtClean="0">
                <a:solidFill>
                  <a:schemeClr val="accent3">
                    <a:lumMod val="50000"/>
                  </a:schemeClr>
                </a:solidFill>
              </a:rPr>
              <a:t>ng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：随兴而写的诗。</a:t>
            </a:r>
            <a:endParaRPr lang="en-US" altLang="zh-CN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78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3" y="0"/>
            <a:ext cx="916252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55776" y="937260"/>
            <a:ext cx="4608512" cy="499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/>
              <a:t>     </a:t>
            </a:r>
            <a:r>
              <a:rPr lang="zh-CN" altLang="en-US" sz="3600" b="1" dirty="0" smtClean="0"/>
              <a:t>四时田园杂兴</a:t>
            </a:r>
            <a:endParaRPr lang="en-US" altLang="zh-CN" sz="3600" b="1" dirty="0" smtClean="0"/>
          </a:p>
          <a:p>
            <a:pPr algn="r">
              <a:lnSpc>
                <a:spcPct val="150000"/>
              </a:lnSpc>
            </a:pPr>
            <a:r>
              <a:rPr lang="en-US" sz="36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宋：范成大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 梅子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金黄杏子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肥，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105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 麦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花雪白菜花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稀。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lí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  日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长篱落无人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过，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wéi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jiá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惟有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蜻蜓蛱蝶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飞。</a:t>
            </a:r>
            <a:endParaRPr 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9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524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7664" y="1747312"/>
            <a:ext cx="6110968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</a:rPr>
              <a:t>小组交流，疏通诗意</a:t>
            </a:r>
            <a:endParaRPr lang="en-US" sz="3200" b="1" dirty="0">
              <a:solidFill>
                <a:schemeClr val="accent2"/>
              </a:solidFill>
            </a:endParaRPr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2800" dirty="0" smtClean="0"/>
              <a:t>           请</a:t>
            </a:r>
            <a:r>
              <a:rPr lang="zh-CN" altLang="en-US" sz="2800" dirty="0"/>
              <a:t>大家借助注释</a:t>
            </a:r>
            <a:r>
              <a:rPr lang="zh-CN" altLang="en-US" sz="2800" dirty="0" smtClean="0"/>
              <a:t>，</a:t>
            </a:r>
            <a:endParaRPr lang="en-US" altLang="zh-CN" sz="2800" dirty="0" smtClean="0"/>
          </a:p>
          <a:p>
            <a:r>
              <a:rPr lang="zh-CN" altLang="en-US" sz="2800" dirty="0" smtClean="0"/>
              <a:t>           在</a:t>
            </a:r>
            <a:r>
              <a:rPr lang="zh-CN" altLang="en-US" sz="2800" dirty="0"/>
              <a:t>小组中说一说这首诗的意思。</a:t>
            </a:r>
            <a:endParaRPr lang="en-US" sz="2800" dirty="0"/>
          </a:p>
          <a:p>
            <a:endParaRPr lang="en-US" dirty="0"/>
          </a:p>
        </p:txBody>
      </p:sp>
      <p:sp>
        <p:nvSpPr>
          <p:cNvPr id="8" name="矩形 7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图片 9" descr="图片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117947"/>
            <a:ext cx="1584176" cy="226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52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45821" y="1991262"/>
            <a:ext cx="559480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</a:rPr>
              <a:t>读下面的诗句，</a:t>
            </a:r>
            <a:endParaRPr lang="en-US" altLang="zh-CN" sz="3200" b="1" dirty="0" smtClean="0">
              <a:solidFill>
                <a:schemeClr val="accent2"/>
              </a:solidFill>
            </a:endParaRPr>
          </a:p>
          <a:p>
            <a:r>
              <a:rPr lang="zh-CN" altLang="en-US" sz="3200" b="1" dirty="0" smtClean="0">
                <a:solidFill>
                  <a:schemeClr val="accent2"/>
                </a:solidFill>
              </a:rPr>
              <a:t>你眼前浮现出了怎样的情景：</a:t>
            </a:r>
            <a:endParaRPr lang="en-US" altLang="zh-CN" sz="3200" b="1" dirty="0" smtClean="0">
              <a:solidFill>
                <a:schemeClr val="accent2"/>
              </a:solidFill>
            </a:endParaRPr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日</a:t>
            </a: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长篱落无人过，惟有蜻蜓蛱蝶飞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图片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468" y="2132856"/>
            <a:ext cx="1584176" cy="226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3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52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3768" y="1268760"/>
            <a:ext cx="4147289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宿新市徐公店</a:t>
            </a:r>
            <a:endParaRPr lang="en-US" altLang="zh-CN" sz="3600" b="1" dirty="0" smtClean="0"/>
          </a:p>
          <a:p>
            <a:pPr algn="r"/>
            <a:r>
              <a:rPr lang="zh-CN" altLang="en-US" sz="2400" dirty="0" smtClean="0"/>
              <a:t>宋：杨万里</a:t>
            </a:r>
            <a:endParaRPr lang="en-US" altLang="zh-CN" sz="2400" dirty="0" smtClean="0"/>
          </a:p>
          <a:p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            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shū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篱落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疏疏一径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深，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树头新绿未成阴。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儿童急走追黄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蝶，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飞入菜花无处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寻。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818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52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8" y="1484784"/>
            <a:ext cx="5046574" cy="4770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/>
                </a:solidFill>
              </a:rPr>
              <a:t>小组合作，方法提示：</a:t>
            </a:r>
            <a:endParaRPr lang="en-US" altLang="zh-CN" sz="3200" b="1" dirty="0" smtClean="0">
              <a:solidFill>
                <a:schemeClr val="accent2"/>
              </a:solidFill>
            </a:endParaRPr>
          </a:p>
          <a:p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</a:rPr>
              <a:t>       1.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读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</a:rPr>
              <a:t>正确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。</a:t>
            </a:r>
            <a:endParaRPr lang="en-US" altLang="zh-CN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</a:rPr>
              <a:t>        2.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借助注释，了解意思</a:t>
            </a:r>
            <a:endParaRPr lang="en-US" altLang="zh-CN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</a:rPr>
              <a:t>        3.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想象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</a:rPr>
              <a:t>画面，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体会情感</a:t>
            </a:r>
            <a:endParaRPr lang="en-US" altLang="zh-CN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</a:rPr>
              <a:t>        4.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四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</a:rPr>
              <a:t>人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小组，合作学习</a:t>
            </a:r>
            <a:endParaRPr lang="en-US" sz="32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图片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092337"/>
            <a:ext cx="1584176" cy="226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3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52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3768" y="1268760"/>
            <a:ext cx="4147289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宿新市徐公店</a:t>
            </a:r>
            <a:endParaRPr lang="en-US" altLang="zh-CN" sz="3600" b="1" dirty="0" smtClean="0"/>
          </a:p>
          <a:p>
            <a:pPr algn="r"/>
            <a:r>
              <a:rPr lang="zh-CN" altLang="en-US" sz="2400" dirty="0" smtClean="0"/>
              <a:t>宋：杨万里</a:t>
            </a:r>
            <a:endParaRPr lang="en-US" altLang="zh-CN" sz="2400" dirty="0" smtClean="0"/>
          </a:p>
          <a:p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            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shū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篱落</a:t>
            </a: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疏疏一径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深，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树头新绿未成阴。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儿童急走追黄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蝶，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飞入菜花无处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寻。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927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24" y="0"/>
            <a:ext cx="916252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9672" y="1052736"/>
            <a:ext cx="7128792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accent2"/>
                </a:solidFill>
              </a:rPr>
              <a:t>借助注释，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了解</a:t>
            </a:r>
            <a:r>
              <a:rPr lang="zh-CN" altLang="en-US" sz="3200" b="1" dirty="0">
                <a:solidFill>
                  <a:schemeClr val="accent2"/>
                </a:solidFill>
              </a:rPr>
              <a:t>诗意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：</a:t>
            </a:r>
            <a:endParaRPr lang="en-US" altLang="zh-CN" sz="3200" b="1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32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           疏疏：稀疏。</a:t>
            </a:r>
            <a:endParaRPr lang="en-US" altLang="zh-CN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</a:rPr>
              <a:t>           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深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</a:rPr>
              <a:t>：小路伸向远方，看不见尽头。</a:t>
            </a:r>
            <a:endParaRPr lang="en-US" sz="32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           新绿：嫩绿。</a:t>
            </a:r>
            <a:endParaRPr lang="en-US" altLang="zh-CN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</a:rPr>
              <a:t>           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阴：树荫。</a:t>
            </a:r>
            <a:endParaRPr lang="en-US" altLang="zh-CN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</a:rPr>
              <a:t>            </a:t>
            </a:r>
            <a:endParaRPr lang="en-US" altLang="zh-CN" sz="32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-2651" y="349730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193237" y="288731"/>
            <a:ext cx="1184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 descr="图片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192" y="2132856"/>
            <a:ext cx="1584176" cy="226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3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673</Words>
  <Application>Microsoft Office PowerPoint</Application>
  <PresentationFormat>全屏显示(4:3)</PresentationFormat>
  <Paragraphs>122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ztxx</dc:creator>
  <cp:lastModifiedBy>hj</cp:lastModifiedBy>
  <cp:revision>24</cp:revision>
  <dcterms:created xsi:type="dcterms:W3CDTF">2020-03-22T08:00:28Z</dcterms:created>
  <dcterms:modified xsi:type="dcterms:W3CDTF">2021-02-21T03:39:48Z</dcterms:modified>
</cp:coreProperties>
</file>