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5"/>
  </p:notesMasterIdLst>
  <p:sldIdLst>
    <p:sldId id="1699" r:id="rId4"/>
    <p:sldId id="1650" r:id="rId6"/>
    <p:sldId id="1626" r:id="rId7"/>
    <p:sldId id="1624" r:id="rId8"/>
    <p:sldId id="1536" r:id="rId9"/>
    <p:sldId id="1435" r:id="rId10"/>
    <p:sldId id="1694" r:id="rId11"/>
    <p:sldId id="1695" r:id="rId12"/>
    <p:sldId id="1696" r:id="rId13"/>
    <p:sldId id="1697" r:id="rId14"/>
    <p:sldId id="1643" r:id="rId15"/>
    <p:sldId id="1625" r:id="rId16"/>
    <p:sldId id="1674" r:id="rId17"/>
    <p:sldId id="1675" r:id="rId18"/>
    <p:sldId id="1627" r:id="rId19"/>
    <p:sldId id="1631" r:id="rId20"/>
    <p:sldId id="1651" r:id="rId21"/>
    <p:sldId id="1632" r:id="rId22"/>
    <p:sldId id="1634" r:id="rId23"/>
    <p:sldId id="1635" r:id="rId24"/>
    <p:sldId id="1638" r:id="rId25"/>
    <p:sldId id="1640" r:id="rId26"/>
    <p:sldId id="1633" r:id="rId27"/>
    <p:sldId id="1249" r:id="rId28"/>
    <p:sldId id="1657" r:id="rId2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84" y="-6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02290-FE0B-4110-9EB7-664D983CF8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384F42-56F9-4896-8B34-18353806A6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384F42-56F9-4896-8B34-18353806A6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1591"/>
            <a:ext cx="9144000" cy="5140319"/>
          </a:xfrm>
          <a:prstGeom prst="rect">
            <a:avLst/>
          </a:prstGeom>
        </p:spPr>
      </p:pic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799211" y="2074544"/>
            <a:ext cx="7545579" cy="99441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3232" y="720623"/>
            <a:ext cx="6063164" cy="994410"/>
          </a:xfrm>
        </p:spPr>
        <p:txBody>
          <a:bodyPr/>
          <a:lstStyle>
            <a:lvl1pPr>
              <a:defRPr sz="21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94365" y="1823145"/>
            <a:ext cx="4785293" cy="617220"/>
          </a:xfrm>
        </p:spPr>
        <p:txBody>
          <a:bodyPr/>
          <a:lstStyle>
            <a:lvl1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algn="l">
              <a:defRPr sz="14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4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4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4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1591"/>
            <a:ext cx="9144000" cy="514031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78CCBC45-7759-4ABE-8CF8-C258FC2F9D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FA7226BC-0545-4382-8EB7-F42E3685335D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180564" y="2000265"/>
            <a:ext cx="5181600" cy="1257300"/>
          </a:xfrm>
        </p:spPr>
        <p:txBody>
          <a:bodyPr/>
          <a:lstStyle>
            <a:lvl1pPr>
              <a:defRPr sz="3300"/>
            </a:lvl1pPr>
          </a:lstStyle>
          <a:p>
            <a:pPr lvl="0"/>
            <a:r>
              <a:rPr lang="zh-CN" altLang="en-US" dirty="0"/>
              <a:t>谢    谢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 lIns="68580" tIns="34290" rIns="68580" bIns="34290"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fld id="{78CCBC45-7759-4ABE-8CF8-C258FC2F9D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 lIns="68580" tIns="34290" rIns="68580" bIns="34290"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 lIns="68580" tIns="34290" rIns="68580" bIns="34290"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fld id="{FA7226BC-0545-4382-8EB7-F42E36853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fld id="{78CCBC45-7759-4ABE-8CF8-C258FC2F9D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fld id="{FA7226BC-0545-4382-8EB7-F42E36853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fld id="{78CCBC45-7759-4ABE-8CF8-C258FC2F9D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fld id="{FA7226BC-0545-4382-8EB7-F42E36853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3375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hecke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 cstate="email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365885"/>
            <a:ext cx="2428875" cy="994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dirty="0"/>
              <a:t>大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2" y="2536032"/>
            <a:ext cx="2298700" cy="6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dirty="0"/>
              <a:t>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>
    <p:checker dir="vert"/>
  </p:transition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30861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172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92583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675"/>
        </a:spcBef>
        <a:spcAft>
          <a:spcPct val="0"/>
        </a:spcAft>
        <a:buFont typeface="Arial" panose="020B0604020202020204" pitchFamily="34" charset="0"/>
        <a:defRPr sz="21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462915" indent="-154305" algn="l" rtl="0" eaLnBrk="1" fontAlgn="base" hangingPunct="1">
        <a:lnSpc>
          <a:spcPct val="90000"/>
        </a:lnSpc>
        <a:spcBef>
          <a:spcPts val="34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71525" indent="-154305" algn="l" rtl="0" eaLnBrk="1" fontAlgn="base" hangingPunct="1">
        <a:lnSpc>
          <a:spcPct val="90000"/>
        </a:lnSpc>
        <a:spcBef>
          <a:spcPts val="34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indent="-154305" algn="l" rtl="0" eaLnBrk="1" fontAlgn="base" hangingPunct="1">
        <a:lnSpc>
          <a:spcPct val="90000"/>
        </a:lnSpc>
        <a:spcBef>
          <a:spcPts val="34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88745" indent="-154305" algn="l" rtl="0" eaLnBrk="1" fontAlgn="base" hangingPunct="1">
        <a:lnSpc>
          <a:spcPct val="90000"/>
        </a:lnSpc>
        <a:spcBef>
          <a:spcPts val="34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97355" indent="-154305" algn="l" defTabSz="617220" rtl="0" eaLnBrk="1" latinLnBrk="0" hangingPunct="1">
        <a:lnSpc>
          <a:spcPct val="90000"/>
        </a:lnSpc>
        <a:spcBef>
          <a:spcPts val="34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005965" indent="-154305" algn="l" defTabSz="617220" rtl="0" eaLnBrk="1" latinLnBrk="0" hangingPunct="1">
        <a:lnSpc>
          <a:spcPct val="90000"/>
        </a:lnSpc>
        <a:spcBef>
          <a:spcPts val="34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314575" indent="-154305" algn="l" defTabSz="617220" rtl="0" eaLnBrk="1" latinLnBrk="0" hangingPunct="1">
        <a:lnSpc>
          <a:spcPct val="90000"/>
        </a:lnSpc>
        <a:spcBef>
          <a:spcPts val="34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623185" indent="-154305" algn="l" defTabSz="617220" rtl="0" eaLnBrk="1" latinLnBrk="0" hangingPunct="1">
        <a:lnSpc>
          <a:spcPct val="90000"/>
        </a:lnSpc>
        <a:spcBef>
          <a:spcPts val="34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861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1722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2583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3444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4305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5166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6027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0.png"/><Relationship Id="rId2" Type="http://schemas.openxmlformats.org/officeDocument/2006/relationships/image" Target="../media/image19.GIF"/><Relationship Id="rId1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6.xml"/><Relationship Id="rId2" Type="http://schemas.openxmlformats.org/officeDocument/2006/relationships/image" Target="../media/image10.png"/><Relationship Id="rId1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4.xml"/><Relationship Id="rId2" Type="http://schemas.openxmlformats.org/officeDocument/2006/relationships/image" Target="../media/image8.png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9.xml"/><Relationship Id="rId4" Type="http://schemas.openxmlformats.org/officeDocument/2006/relationships/image" Target="../media/image10.png"/><Relationship Id="rId3" Type="http://schemas.openxmlformats.org/officeDocument/2006/relationships/image" Target="../media/image22.jpeg"/><Relationship Id="rId2" Type="http://schemas.openxmlformats.org/officeDocument/2006/relationships/slide" Target="slide17.xml"/><Relationship Id="rId1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slide" Target="slide10.xml"/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" name="矩形 12"/>
          <p:cNvSpPr/>
          <p:nvPr/>
        </p:nvSpPr>
        <p:spPr>
          <a:xfrm>
            <a:off x="2357755" y="275590"/>
            <a:ext cx="41071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anose="02010800040101010101" charset="-122"/>
                <a:ea typeface="华文行楷" panose="02010800040101010101" charset="-122"/>
              </a:rPr>
              <a:t>21</a:t>
            </a:r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anose="02010800040101010101" charset="-122"/>
                <a:ea typeface="华文行楷" panose="02010800040101010101" charset="-122"/>
              </a:rPr>
              <a:t>、</a:t>
            </a:r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anose="02010800040101010101" charset="-122"/>
                <a:ea typeface="华文行楷" panose="02010800040101010101" charset="-122"/>
              </a:rPr>
              <a:t>古诗三首</a:t>
            </a:r>
            <a:endParaRPr lang="zh-CN" altLang="en-US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60345" y="4309110"/>
            <a:ext cx="362458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>
                <a:ln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华文行楷" panose="02010800040101010101" charset="-122"/>
                <a:ea typeface="华文行楷" panose="02010800040101010101" charset="-122"/>
              </a:rPr>
              <a:t>班级：四年级二班</a:t>
            </a:r>
            <a:endParaRPr lang="zh-CN" altLang="en-US" sz="3200">
              <a:ln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13760" y="3481070"/>
            <a:ext cx="273113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r>
              <a:rPr lang="zh-CN" altLang="en-US" sz="3200">
                <a:ln/>
                <a:solidFill>
                  <a:schemeClr val="accent3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华文行楷" panose="02010800040101010101" charset="-122"/>
                <a:ea typeface="华文行楷" panose="02010800040101010101" charset="-122"/>
              </a:rPr>
              <a:t>教师：曲英</a:t>
            </a:r>
            <a:endParaRPr lang="zh-CN" altLang="en-US" sz="3200">
              <a:ln/>
              <a:solidFill>
                <a:schemeClr val="accent3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834640" y="1197610"/>
            <a:ext cx="3475990" cy="228346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rotWithShape="1">
                  <a:blip r:embed="rId2"/>
                  <a:stretch>
                    <a:fillRect/>
                  </a:stretch>
                </a:blip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noFill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39" name="文本框 49"/>
          <p:cNvSpPr txBox="1"/>
          <p:nvPr/>
        </p:nvSpPr>
        <p:spPr>
          <a:xfrm rot="-1160763">
            <a:off x="6824663" y="1388269"/>
            <a:ext cx="284560" cy="2527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zh-CN" sz="400" noProof="1" dirty="0">
                <a:solidFill>
                  <a:srgbClr val="DAEEB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lang="zh-CN" altLang="zh-CN" sz="400" noProof="1" dirty="0">
              <a:solidFill>
                <a:srgbClr val="DAEEBF"/>
              </a:solidFill>
              <a:latin typeface="Arial" panose="020B0604020202020204" pitchFamily="34" charset="0"/>
            </a:endParaRPr>
          </a:p>
        </p:txBody>
      </p:sp>
      <p:sp>
        <p:nvSpPr>
          <p:cNvPr id="10340" name="文本框 50"/>
          <p:cNvSpPr txBox="1"/>
          <p:nvPr/>
        </p:nvSpPr>
        <p:spPr>
          <a:xfrm rot="-1160763">
            <a:off x="6915150" y="5395913"/>
            <a:ext cx="391160" cy="12954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zh-CN" sz="400" noProof="1" dirty="0">
                <a:solidFill>
                  <a:srgbClr val="DAEEB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lang="zh-CN" altLang="zh-CN" sz="400" noProof="1" dirty="0">
              <a:solidFill>
                <a:srgbClr val="DAEEBF"/>
              </a:solidFill>
              <a:latin typeface="Arial" panose="020B0604020202020204" pitchFamily="34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88027" y="310754"/>
            <a:ext cx="1656160" cy="503635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en-US" altLang="zh-CN" sz="2100" strike="noStrike" noProof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C:\Users\Administrator\Desktop\四年级教学课件\29645b509093191cad34c673c1b3efb7.gif29645b509093191cad34c673c1b3efb7">
            <a:hlinkClick r:id="rId1" tooltip="" action="ppaction://hlinksldjump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4793" y="1010285"/>
            <a:ext cx="2100580" cy="2100580"/>
          </a:xfrm>
          <a:prstGeom prst="rect">
            <a:avLst/>
          </a:prstGeom>
        </p:spPr>
      </p:pic>
      <p:pic>
        <p:nvPicPr>
          <p:cNvPr id="3" name="图片 2" descr="C:\Users\Administrator\Desktop\四年级教学课件\QQ浏览器截图20201202042035.pngQQ浏览器截图2020120204203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658745" y="1010920"/>
            <a:ext cx="5051425" cy="305689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框 12"/>
          <p:cNvSpPr txBox="1">
            <a:spLocks noChangeArrowheads="1"/>
          </p:cNvSpPr>
          <p:nvPr/>
        </p:nvSpPr>
        <p:spPr bwMode="auto">
          <a:xfrm>
            <a:off x="1888331" y="653654"/>
            <a:ext cx="5367338" cy="420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lnSpc>
                <a:spcPct val="140000"/>
              </a:lnSpc>
            </a:pPr>
            <a:r>
              <a:rPr lang="zh-CN" altLang="en-US" sz="3600" b="1">
                <a:sym typeface="等线" panose="02010600030101010101" pitchFamily="2" charset="-122"/>
              </a:rPr>
              <a:t>夏日绝句  </a:t>
            </a:r>
            <a:endParaRPr lang="en-US" altLang="zh-CN" sz="3600" b="1">
              <a:sym typeface="等线" panose="02010600030101010101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［宋］李清照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30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生当</a:t>
            </a:r>
            <a:r>
              <a:rPr lang="en-US" altLang="zh-CN" sz="33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/</a:t>
            </a:r>
            <a:r>
              <a:rPr lang="zh-CN" altLang="en-US" sz="330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作人杰，</a:t>
            </a:r>
            <a:endParaRPr lang="zh-CN" altLang="en-US" sz="3300">
              <a:latin typeface="黑体" panose="02010609060101010101" pitchFamily="49" charset="-122"/>
              <a:ea typeface="黑体" panose="02010609060101010101" pitchFamily="49" charset="-122"/>
              <a:sym typeface="等线" panose="02010600030101010101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30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死亦</a:t>
            </a:r>
            <a:r>
              <a:rPr lang="en-US" altLang="zh-CN" sz="33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/</a:t>
            </a:r>
            <a:r>
              <a:rPr lang="zh-CN" altLang="en-US" sz="330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为鬼雄。</a:t>
            </a:r>
            <a:endParaRPr lang="en-US" altLang="zh-CN" sz="3300">
              <a:latin typeface="黑体" panose="02010609060101010101" pitchFamily="49" charset="-122"/>
              <a:ea typeface="黑体" panose="02010609060101010101" pitchFamily="49" charset="-122"/>
              <a:sym typeface="等线" panose="02010600030101010101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30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至今</a:t>
            </a:r>
            <a:r>
              <a:rPr lang="en-US" altLang="zh-CN" sz="33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/</a:t>
            </a:r>
            <a:r>
              <a:rPr lang="zh-CN" altLang="en-US" sz="330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思项羽，</a:t>
            </a:r>
            <a:endParaRPr lang="en-US" altLang="zh-CN" sz="3300">
              <a:latin typeface="黑体" panose="02010609060101010101" pitchFamily="49" charset="-122"/>
              <a:ea typeface="黑体" panose="02010609060101010101" pitchFamily="49" charset="-122"/>
              <a:sym typeface="等线" panose="02010600030101010101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30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不肯</a:t>
            </a:r>
            <a:r>
              <a:rPr lang="en-US" altLang="zh-CN" sz="33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/</a:t>
            </a:r>
            <a:r>
              <a:rPr lang="zh-CN" altLang="en-US" sz="330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过江东。</a:t>
            </a:r>
            <a:endParaRPr lang="zh-CN" altLang="en-US" sz="3300">
              <a:latin typeface="黑体" panose="02010609060101010101" pitchFamily="49" charset="-122"/>
              <a:ea typeface="黑体" panose="02010609060101010101" pitchFamily="49" charset="-122"/>
              <a:sym typeface="等线" panose="02010600030101010101" pitchFamily="2" charset="-122"/>
            </a:endParaRPr>
          </a:p>
        </p:txBody>
      </p:sp>
      <p:grpSp>
        <p:nvGrpSpPr>
          <p:cNvPr id="11" name="组合 14"/>
          <p:cNvGrpSpPr/>
          <p:nvPr/>
        </p:nvGrpSpPr>
        <p:grpSpPr>
          <a:xfrm>
            <a:off x="81492" y="197332"/>
            <a:ext cx="2420069" cy="823477"/>
            <a:chOff x="108655" y="263109"/>
            <a:chExt cx="3226759" cy="1097974"/>
          </a:xfrm>
          <a:solidFill>
            <a:schemeClr val="bg1"/>
          </a:solidFill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8655" y="263109"/>
              <a:ext cx="1038000" cy="1097974"/>
            </a:xfrm>
            <a:prstGeom prst="rect">
              <a:avLst/>
            </a:prstGeom>
            <a:grpFill/>
          </p:spPr>
        </p:pic>
        <p:grpSp>
          <p:nvGrpSpPr>
            <p:cNvPr id="13" name="组合 18"/>
            <p:cNvGrpSpPr/>
            <p:nvPr/>
          </p:nvGrpSpPr>
          <p:grpSpPr>
            <a:xfrm>
              <a:off x="1089656" y="536427"/>
              <a:ext cx="2245758" cy="679269"/>
              <a:chOff x="1938544" y="2511380"/>
              <a:chExt cx="2245758" cy="679269"/>
            </a:xfrm>
            <a:grpFill/>
          </p:grpSpPr>
          <p:sp>
            <p:nvSpPr>
              <p:cNvPr id="14" name="直接连接符 13"/>
              <p:cNvSpPr/>
              <p:nvPr/>
            </p:nvSpPr>
            <p:spPr>
              <a:xfrm>
                <a:off x="1966053" y="2511380"/>
                <a:ext cx="1874427" cy="0"/>
              </a:xfrm>
              <a:prstGeom prst="line">
                <a:avLst/>
              </a:prstGeom>
              <a:grpFill/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5" name="直接连接符 14"/>
              <p:cNvSpPr/>
              <p:nvPr/>
            </p:nvSpPr>
            <p:spPr>
              <a:xfrm>
                <a:off x="1974761" y="3190649"/>
                <a:ext cx="1875600" cy="0"/>
              </a:xfrm>
              <a:prstGeom prst="line">
                <a:avLst/>
              </a:prstGeom>
              <a:grpFill/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6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6155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/>
                <a:r>
                  <a:rPr lang="zh-CN" altLang="en-US" sz="2400" b="1" spc="375" noProof="1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朗读指导</a:t>
                </a:r>
                <a:endParaRPr lang="zh-CN" altLang="en-US" sz="2400" b="1" spc="375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直接连接符 16"/>
              <p:cNvSpPr/>
              <p:nvPr/>
            </p:nv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grpFill/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9" name="直接连接符 18"/>
              <p:cNvSpPr/>
              <p:nvPr/>
            </p:nv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grpFill/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</p:grp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85324" y="1020843"/>
            <a:ext cx="8085535" cy="246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人杰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】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人中的豪杰。</a:t>
            </a:r>
            <a:endParaRPr lang="en-US" altLang="zh-CN" sz="2600" b="1" dirty="0">
              <a:latin typeface="黑体" panose="02010609060101010101" pitchFamily="49" charset="-122"/>
              <a:ea typeface="黑体" panose="02010609060101010101" pitchFamily="49" charset="-122"/>
              <a:sym typeface="等线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鬼雄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】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鬼中的英雄。</a:t>
            </a:r>
            <a:endParaRPr lang="en-US" altLang="zh-CN" sz="2600" b="1" dirty="0">
              <a:latin typeface="黑体" panose="02010609060101010101" pitchFamily="49" charset="-122"/>
              <a:ea typeface="黑体" panose="02010609060101010101" pitchFamily="49" charset="-122"/>
              <a:sym typeface="等线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思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怀念。</a:t>
            </a:r>
            <a:endParaRPr lang="en-US" altLang="zh-CN" sz="2600" b="1" dirty="0">
              <a:latin typeface="黑体" panose="02010609060101010101" pitchFamily="49" charset="-122"/>
              <a:ea typeface="黑体" panose="02010609060101010101" pitchFamily="49" charset="-122"/>
              <a:sym typeface="等线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江东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古人称自此以下的长江南岸地区为江东。</a:t>
            </a:r>
            <a:endParaRPr lang="en-US" altLang="zh-CN" sz="2600" b="1" dirty="0">
              <a:latin typeface="黑体" panose="02010609060101010101" pitchFamily="49" charset="-122"/>
              <a:ea typeface="黑体" panose="02010609060101010101" pitchFamily="49" charset="-122"/>
              <a:sym typeface="等线" panose="02010600030101010101" pitchFamily="2" charset="-122"/>
            </a:endParaRPr>
          </a:p>
        </p:txBody>
      </p:sp>
      <p:grpSp>
        <p:nvGrpSpPr>
          <p:cNvPr id="12" name="组合 14"/>
          <p:cNvGrpSpPr/>
          <p:nvPr/>
        </p:nvGrpSpPr>
        <p:grpSpPr>
          <a:xfrm>
            <a:off x="81492" y="197332"/>
            <a:ext cx="2420069" cy="823477"/>
            <a:chOff x="108655" y="263109"/>
            <a:chExt cx="3226759" cy="1097974"/>
          </a:xfrm>
          <a:solidFill>
            <a:schemeClr val="bg1"/>
          </a:solidFill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8655" y="263109"/>
              <a:ext cx="1038000" cy="1097974"/>
            </a:xfrm>
            <a:prstGeom prst="rect">
              <a:avLst/>
            </a:prstGeom>
            <a:grpFill/>
          </p:spPr>
        </p:pic>
        <p:grpSp>
          <p:nvGrpSpPr>
            <p:cNvPr id="14" name="组合 18"/>
            <p:cNvGrpSpPr/>
            <p:nvPr/>
          </p:nvGrpSpPr>
          <p:grpSpPr>
            <a:xfrm>
              <a:off x="1089656" y="536427"/>
              <a:ext cx="2245758" cy="679269"/>
              <a:chOff x="1938544" y="2511380"/>
              <a:chExt cx="2245758" cy="679269"/>
            </a:xfrm>
            <a:grpFill/>
          </p:grpSpPr>
          <p:sp>
            <p:nvSpPr>
              <p:cNvPr id="15" name="直接连接符 14"/>
              <p:cNvSpPr/>
              <p:nvPr/>
            </p:nvSpPr>
            <p:spPr>
              <a:xfrm>
                <a:off x="1966053" y="2511380"/>
                <a:ext cx="1874427" cy="0"/>
              </a:xfrm>
              <a:prstGeom prst="line">
                <a:avLst/>
              </a:prstGeom>
              <a:grpFill/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6" name="直接连接符 15"/>
              <p:cNvSpPr/>
              <p:nvPr/>
            </p:nvSpPr>
            <p:spPr>
              <a:xfrm>
                <a:off x="1974761" y="3190649"/>
                <a:ext cx="1875600" cy="0"/>
              </a:xfrm>
              <a:prstGeom prst="line">
                <a:avLst/>
              </a:prstGeom>
              <a:grpFill/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7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6155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/>
                <a:r>
                  <a:rPr lang="zh-CN" altLang="en-US" sz="2400" b="1" spc="375" noProof="1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自学指导</a:t>
                </a:r>
                <a:endParaRPr lang="zh-CN" altLang="en-US" sz="2400" b="1" spc="375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直接连接符 18"/>
              <p:cNvSpPr/>
              <p:nvPr/>
            </p:nv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grpFill/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1" name="直接连接符 20"/>
              <p:cNvSpPr/>
              <p:nvPr/>
            </p:nv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grpFill/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65455" y="1417320"/>
            <a:ext cx="8060055" cy="156273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just" fontAlgn="auto" latinLnBrk="1">
              <a:lnSpc>
                <a:spcPct val="120000"/>
              </a:lnSpc>
            </a:pPr>
            <a:r>
              <a:rPr lang="zh-CN" altLang="en-US" sz="2700" noProof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默读这首诗，看看你读懂什么？尤其注意抓住关键词语，注释来理解诗句，讨论完派小组代表进行汇报。</a:t>
            </a:r>
            <a:endParaRPr lang="en-US" altLang="zh-CN" sz="2100" b="1" noProof="1">
              <a:solidFill>
                <a:srgbClr val="1801FD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65535" y="1208485"/>
            <a:ext cx="8229600" cy="3521869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14" name="组合 14"/>
          <p:cNvGrpSpPr/>
          <p:nvPr/>
        </p:nvGrpSpPr>
        <p:grpSpPr bwMode="auto">
          <a:xfrm>
            <a:off x="25004" y="173832"/>
            <a:ext cx="2711053" cy="865585"/>
            <a:chOff x="32960" y="231632"/>
            <a:chExt cx="3614520" cy="1154080"/>
          </a:xfrm>
        </p:grpSpPr>
        <p:pic>
          <p:nvPicPr>
            <p:cNvPr id="16" name="图片 15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960" y="231632"/>
              <a:ext cx="1102179" cy="1154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7" name="组合 14"/>
            <p:cNvGrpSpPr/>
            <p:nvPr/>
          </p:nvGrpSpPr>
          <p:grpSpPr bwMode="auto">
            <a:xfrm>
              <a:off x="971116" y="568172"/>
              <a:ext cx="2676364" cy="679431"/>
              <a:chOff x="1845026" y="2511952"/>
              <a:chExt cx="2676364" cy="679431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2010116" y="2511952"/>
                <a:ext cx="1989018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2010116" y="3191383"/>
                <a:ext cx="1998543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3"/>
              <p:cNvSpPr txBox="1">
                <a:spLocks noChangeArrowheads="1"/>
              </p:cNvSpPr>
              <p:nvPr/>
            </p:nvSpPr>
            <p:spPr bwMode="auto">
              <a:xfrm>
                <a:off x="1845026" y="2551639"/>
                <a:ext cx="2676364" cy="61381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defRPr/>
                </a:pPr>
                <a:r>
                  <a:rPr lang="zh-CN" altLang="en-US" sz="2400" b="1" spc="30" noProof="1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小组讨论</a:t>
                </a:r>
                <a:endParaRPr lang="zh-CN" altLang="en-US" sz="2400" b="1" spc="3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3991197" y="2511952"/>
                <a:ext cx="306370" cy="334954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V="1">
                <a:off x="4008659" y="2829443"/>
                <a:ext cx="269859" cy="36194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65455" y="1417320"/>
            <a:ext cx="8060055" cy="106489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just" fontAlgn="auto" latinLnBrk="1">
              <a:lnSpc>
                <a:spcPct val="120000"/>
              </a:lnSpc>
            </a:pPr>
            <a:r>
              <a:rPr lang="zh-CN" altLang="en-US" sz="2700" noProof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en-US" altLang="zh-CN" sz="2700" noProof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2700" noProof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、生当作人杰，死亦为鬼雄。</a:t>
            </a:r>
            <a:endParaRPr lang="zh-CN" altLang="en-US" sz="2700" noProof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just" fontAlgn="auto" latinLnBrk="1">
              <a:lnSpc>
                <a:spcPct val="120000"/>
              </a:lnSpc>
            </a:pPr>
            <a:r>
              <a:rPr lang="zh-CN" altLang="en-US" sz="2700" b="1" noProof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endParaRPr lang="en-US" altLang="zh-CN" sz="2700" noProof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65535" y="1208485"/>
            <a:ext cx="8229600" cy="3521869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14" name="组合 14"/>
          <p:cNvGrpSpPr/>
          <p:nvPr/>
        </p:nvGrpSpPr>
        <p:grpSpPr bwMode="auto">
          <a:xfrm>
            <a:off x="25004" y="173832"/>
            <a:ext cx="2711053" cy="865585"/>
            <a:chOff x="32960" y="231632"/>
            <a:chExt cx="3614520" cy="1154080"/>
          </a:xfrm>
        </p:grpSpPr>
        <p:pic>
          <p:nvPicPr>
            <p:cNvPr id="16" name="图片 15">
              <a:hlinkClick r:id="rId1" tooltip="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960" y="231632"/>
              <a:ext cx="1102179" cy="1154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7" name="组合 14"/>
            <p:cNvGrpSpPr/>
            <p:nvPr/>
          </p:nvGrpSpPr>
          <p:grpSpPr bwMode="auto">
            <a:xfrm>
              <a:off x="971116" y="568172"/>
              <a:ext cx="2676364" cy="679431"/>
              <a:chOff x="1845026" y="2511952"/>
              <a:chExt cx="2676364" cy="679431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2010116" y="2511952"/>
                <a:ext cx="1989018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2010116" y="3191383"/>
                <a:ext cx="1998543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3"/>
              <p:cNvSpPr txBox="1">
                <a:spLocks noChangeArrowheads="1"/>
              </p:cNvSpPr>
              <p:nvPr/>
            </p:nvSpPr>
            <p:spPr bwMode="auto">
              <a:xfrm>
                <a:off x="1845026" y="2551639"/>
                <a:ext cx="2676364" cy="61381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defRPr/>
                </a:pPr>
                <a:r>
                  <a:rPr lang="zh-CN" altLang="en-US" sz="2400" b="1" spc="30" noProof="1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小组汇报</a:t>
                </a:r>
                <a:endParaRPr lang="zh-CN" altLang="en-US" sz="2400" b="1" spc="3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3991197" y="2511952"/>
                <a:ext cx="306370" cy="334954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V="1">
                <a:off x="4008659" y="2829443"/>
                <a:ext cx="269859" cy="36194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对角圆角矩形 1">
            <a:hlinkClick r:id="rId1" action="ppaction://hlinksldjump"/>
          </p:cNvPr>
          <p:cNvSpPr/>
          <p:nvPr/>
        </p:nvSpPr>
        <p:spPr>
          <a:xfrm>
            <a:off x="1341755" y="3052445"/>
            <a:ext cx="1823720" cy="711835"/>
          </a:xfrm>
          <a:prstGeom prst="round2Diag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2060"/>
                </a:solidFill>
              </a:rPr>
              <a:t>人杰</a:t>
            </a:r>
            <a:endParaRPr lang="zh-CN" altLang="en-US" sz="2800">
              <a:solidFill>
                <a:srgbClr val="002060"/>
              </a:solidFill>
            </a:endParaRPr>
          </a:p>
        </p:txBody>
      </p:sp>
      <p:sp>
        <p:nvSpPr>
          <p:cNvPr id="3" name="对角圆角矩形 2">
            <a:hlinkClick r:id="rId3" tooltip="" action="ppaction://hlinksldjump"/>
          </p:cNvPr>
          <p:cNvSpPr/>
          <p:nvPr/>
        </p:nvSpPr>
        <p:spPr>
          <a:xfrm>
            <a:off x="4030345" y="3052445"/>
            <a:ext cx="1823720" cy="711835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2060"/>
                </a:solidFill>
              </a:rPr>
              <a:t>鬼雄</a:t>
            </a:r>
            <a:endParaRPr lang="zh-CN" altLang="en-US" sz="2800">
              <a:solidFill>
                <a:srgbClr val="00206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2845" y="2171065"/>
            <a:ext cx="5415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、诗人是用哪两个词来称赞项羽的？</a:t>
            </a:r>
            <a:endParaRPr lang="zh-CN" altLang="en-US" sz="24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 animBg="1"/>
      <p:bldP spid="3" grpId="0" bldLvl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图片 5" descr="20160522113122316db_55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5828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157" y="463731"/>
            <a:ext cx="8049488" cy="44946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文本框 1"/>
          <p:cNvSpPr txBox="1"/>
          <p:nvPr/>
        </p:nvSpPr>
        <p:spPr>
          <a:xfrm>
            <a:off x="1286510" y="2807970"/>
            <a:ext cx="7783195" cy="105346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fontAlgn="auto"/>
            <a:r>
              <a:rPr lang="zh-CN" altLang="en-US" sz="3200" noProof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诗文大意：</a:t>
            </a:r>
            <a:r>
              <a:rPr lang="zh-CN" altLang="en-US" sz="32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活着的时候，应当做人中豪杰；就是死了，也要成为鬼中的英雄。</a:t>
            </a:r>
            <a:endParaRPr lang="zh-CN" altLang="en-US" sz="3200" b="1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半闭框 1">
            <a:hlinkClick r:id="rId3" tooltip="" action="ppaction://hlinksldjump"/>
          </p:cNvPr>
          <p:cNvSpPr/>
          <p:nvPr/>
        </p:nvSpPr>
        <p:spPr>
          <a:xfrm>
            <a:off x="8710930" y="0"/>
            <a:ext cx="447675" cy="860425"/>
          </a:xfrm>
          <a:prstGeom prst="halfFra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云形标注 10">
            <a:hlinkClick r:id="rId1" tooltip="" action="ppaction://hlinksldjump"/>
          </p:cNvPr>
          <p:cNvSpPr/>
          <p:nvPr/>
        </p:nvSpPr>
        <p:spPr>
          <a:xfrm>
            <a:off x="3146505" y="2185353"/>
            <a:ext cx="5330428" cy="2039541"/>
          </a:xfrm>
          <a:prstGeom prst="cloudCallout">
            <a:avLst>
              <a:gd name="adj1" fmla="val -75375"/>
              <a:gd name="adj2" fmla="val -843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68580" tIns="34290" rIns="68580" bIns="34290"/>
          <a:lstStyle/>
          <a:p>
            <a:pPr algn="ctr" fontAlgn="auto"/>
            <a:endParaRPr sz="1000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609658" y="2792493"/>
            <a:ext cx="4402931" cy="99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诗人李清照为什么“至今思项羽”？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 descr="pic_253082[1]">
            <a:hlinkClick r:id="rId2" tooltip="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3641" y="2500312"/>
            <a:ext cx="1256109" cy="2106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283460" y="1161415"/>
            <a:ext cx="49669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280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、至今思项羽，不肯过江东。</a:t>
            </a:r>
            <a:endParaRPr lang="zh-CN" altLang="en-US" sz="2800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3" name="组合 14"/>
          <p:cNvGrpSpPr/>
          <p:nvPr/>
        </p:nvGrpSpPr>
        <p:grpSpPr bwMode="auto">
          <a:xfrm>
            <a:off x="25004" y="173832"/>
            <a:ext cx="2711053" cy="865585"/>
            <a:chOff x="32960" y="231632"/>
            <a:chExt cx="3614520" cy="1154080"/>
          </a:xfrm>
        </p:grpSpPr>
        <p:pic>
          <p:nvPicPr>
            <p:cNvPr id="4" name="图片 3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960" y="231632"/>
              <a:ext cx="1102179" cy="1154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7" name="组合 14"/>
            <p:cNvGrpSpPr/>
            <p:nvPr/>
          </p:nvGrpSpPr>
          <p:grpSpPr bwMode="auto">
            <a:xfrm>
              <a:off x="971116" y="568172"/>
              <a:ext cx="2676364" cy="679431"/>
              <a:chOff x="1845026" y="2511952"/>
              <a:chExt cx="2676364" cy="679431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2010116" y="2511952"/>
                <a:ext cx="1989018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2010116" y="3191383"/>
                <a:ext cx="1998543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3"/>
              <p:cNvSpPr txBox="1">
                <a:spLocks noChangeArrowheads="1"/>
              </p:cNvSpPr>
              <p:nvPr/>
            </p:nvSpPr>
            <p:spPr bwMode="auto">
              <a:xfrm>
                <a:off x="1845026" y="2551639"/>
                <a:ext cx="2676364" cy="61381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defRPr/>
                </a:pPr>
                <a:r>
                  <a:rPr lang="zh-CN" altLang="en-US" sz="2400" b="1" spc="30" noProof="1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hlinkClick r:id="rId5" tooltip="" action="ppaction://hlinksldjump"/>
                  </a:rPr>
                  <a:t>小组</a:t>
                </a:r>
                <a:r>
                  <a:rPr lang="zh-CN" altLang="en-US" sz="2400" b="1" spc="30" noProof="1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汇报</a:t>
                </a:r>
                <a:endParaRPr lang="zh-CN" altLang="en-US" sz="2400" b="1" spc="3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3991197" y="2511952"/>
                <a:ext cx="306370" cy="334954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V="1">
                <a:off x="4008659" y="2829443"/>
                <a:ext cx="269859" cy="36194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"/>
          <p:cNvSpPr txBox="1"/>
          <p:nvPr/>
        </p:nvSpPr>
        <p:spPr>
          <a:xfrm>
            <a:off x="4419658" y="1027891"/>
            <a:ext cx="4353791" cy="1453515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lIns="68580" tIns="34290" rIns="68580" bIns="34290">
            <a:spAutoFit/>
          </a:bodyPr>
          <a:lstStyle/>
          <a:p>
            <a:pPr fontAlgn="auto"/>
            <a:r>
              <a:rPr lang="zh-CN" altLang="en-US" sz="3000" noProof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诗文大意：</a:t>
            </a:r>
            <a:r>
              <a:rPr lang="zh-CN" altLang="en-US" sz="3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直到今天人们还在思忆项羽，因为他不肯苟且偷生，退回江东。</a:t>
            </a:r>
            <a:endParaRPr lang="zh-CN" altLang="en-US" sz="2700" b="1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>
            <a:hlinkClick r:id="rId1" tooltip="" action="ppaction://hlinksldjump"/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" y="0"/>
            <a:ext cx="4057988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91490" y="951865"/>
            <a:ext cx="5495290" cy="246888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在北宋南迁的动荡年代，李清照亲眼看到当局面对强敌仓皇渡江逃窜的丑态，与“不肯过江东”的项羽形成了鲜明的对照。诗人借赞扬项羽来批判南宋王朝统治者投降、逃跑、苟且偷生的可鄙行径。</a:t>
            </a:r>
            <a:endParaRPr lang="zh-CN" altLang="en-US" sz="2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5" name="图片 7">
            <a:hlinkClick r:id="rId1" tooltip="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0345" y="767080"/>
            <a:ext cx="2277745" cy="30460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左大括号 13"/>
          <p:cNvSpPr/>
          <p:nvPr/>
        </p:nvSpPr>
        <p:spPr>
          <a:xfrm>
            <a:off x="1454944" y="2068116"/>
            <a:ext cx="311944" cy="1651397"/>
          </a:xfrm>
          <a:prstGeom prst="leftBrace">
            <a:avLst>
              <a:gd name="adj1" fmla="val 95833"/>
              <a:gd name="adj2" fmla="val 5000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5" name="左大括号 24"/>
          <p:cNvSpPr/>
          <p:nvPr/>
        </p:nvSpPr>
        <p:spPr>
          <a:xfrm flipH="1">
            <a:off x="4717257" y="1571625"/>
            <a:ext cx="103585" cy="848916"/>
          </a:xfrm>
          <a:prstGeom prst="leftBrace">
            <a:avLst>
              <a:gd name="adj1" fmla="val 95833"/>
              <a:gd name="adj2" fmla="val 5000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06042" y="1875235"/>
            <a:ext cx="478631" cy="1915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夏日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绝句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6629400" y="2372917"/>
            <a:ext cx="1683544" cy="992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借古讽今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壮怀激烈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738312" y="1813322"/>
            <a:ext cx="1587104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做人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82" name="文本框 18"/>
          <p:cNvSpPr txBox="1">
            <a:spLocks noChangeArrowheads="1"/>
          </p:cNvSpPr>
          <p:nvPr/>
        </p:nvSpPr>
        <p:spPr bwMode="auto">
          <a:xfrm>
            <a:off x="4873229" y="2094310"/>
            <a:ext cx="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" name="左大括号 19"/>
          <p:cNvSpPr/>
          <p:nvPr/>
        </p:nvSpPr>
        <p:spPr>
          <a:xfrm>
            <a:off x="2628900" y="1641873"/>
            <a:ext cx="103585" cy="820340"/>
          </a:xfrm>
          <a:prstGeom prst="leftBrace">
            <a:avLst>
              <a:gd name="adj1" fmla="val 95833"/>
              <a:gd name="adj2" fmla="val 5000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1" name="文本框 15"/>
          <p:cNvSpPr txBox="1">
            <a:spLocks noChangeArrowheads="1"/>
          </p:cNvSpPr>
          <p:nvPr/>
        </p:nvSpPr>
        <p:spPr bwMode="auto">
          <a:xfrm>
            <a:off x="2725342" y="1388269"/>
            <a:ext cx="2917031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生当作人杰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15"/>
          <p:cNvSpPr txBox="1">
            <a:spLocks noChangeArrowheads="1"/>
          </p:cNvSpPr>
          <p:nvPr/>
        </p:nvSpPr>
        <p:spPr bwMode="auto">
          <a:xfrm>
            <a:off x="2725342" y="2146697"/>
            <a:ext cx="2917031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死亦为鬼雄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15"/>
          <p:cNvSpPr txBox="1">
            <a:spLocks noChangeArrowheads="1"/>
          </p:cNvSpPr>
          <p:nvPr/>
        </p:nvSpPr>
        <p:spPr bwMode="auto">
          <a:xfrm>
            <a:off x="1738313" y="3445669"/>
            <a:ext cx="1524000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忆项羽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87" name="文本框 18"/>
          <p:cNvSpPr txBox="1">
            <a:spLocks noChangeArrowheads="1"/>
          </p:cNvSpPr>
          <p:nvPr/>
        </p:nvSpPr>
        <p:spPr bwMode="auto">
          <a:xfrm>
            <a:off x="4924425" y="3705225"/>
            <a:ext cx="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1" name="左大括号 30"/>
          <p:cNvSpPr/>
          <p:nvPr/>
        </p:nvSpPr>
        <p:spPr>
          <a:xfrm>
            <a:off x="2930129" y="3283744"/>
            <a:ext cx="103584" cy="820341"/>
          </a:xfrm>
          <a:prstGeom prst="leftBrace">
            <a:avLst>
              <a:gd name="adj1" fmla="val 95833"/>
              <a:gd name="adj2" fmla="val 5000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2" name="文本框 15"/>
          <p:cNvSpPr txBox="1">
            <a:spLocks noChangeArrowheads="1"/>
          </p:cNvSpPr>
          <p:nvPr/>
        </p:nvSpPr>
        <p:spPr bwMode="auto">
          <a:xfrm>
            <a:off x="3017044" y="3030141"/>
            <a:ext cx="2915841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至今思项羽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15"/>
          <p:cNvSpPr txBox="1">
            <a:spLocks noChangeArrowheads="1"/>
          </p:cNvSpPr>
          <p:nvPr/>
        </p:nvSpPr>
        <p:spPr bwMode="auto">
          <a:xfrm>
            <a:off x="3057526" y="3777854"/>
            <a:ext cx="2917031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不肯过江东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15"/>
          <p:cNvSpPr txBox="1">
            <a:spLocks noChangeArrowheads="1"/>
          </p:cNvSpPr>
          <p:nvPr/>
        </p:nvSpPr>
        <p:spPr bwMode="auto">
          <a:xfrm>
            <a:off x="4945856" y="1740694"/>
            <a:ext cx="12573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人生观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左大括号 27"/>
          <p:cNvSpPr/>
          <p:nvPr/>
        </p:nvSpPr>
        <p:spPr>
          <a:xfrm flipH="1">
            <a:off x="4925616" y="3202782"/>
            <a:ext cx="103584" cy="850106"/>
          </a:xfrm>
          <a:prstGeom prst="leftBrace">
            <a:avLst>
              <a:gd name="adj1" fmla="val 95833"/>
              <a:gd name="adj2" fmla="val 5000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4" name="文本框 15"/>
          <p:cNvSpPr txBox="1">
            <a:spLocks noChangeArrowheads="1"/>
          </p:cNvSpPr>
          <p:nvPr/>
        </p:nvSpPr>
        <p:spPr bwMode="auto">
          <a:xfrm>
            <a:off x="5132785" y="3373041"/>
            <a:ext cx="1173956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怀古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左大括号 34"/>
          <p:cNvSpPr/>
          <p:nvPr/>
        </p:nvSpPr>
        <p:spPr>
          <a:xfrm flipH="1">
            <a:off x="6213872" y="1966913"/>
            <a:ext cx="155972" cy="1784747"/>
          </a:xfrm>
          <a:prstGeom prst="leftBrace">
            <a:avLst>
              <a:gd name="adj1" fmla="val 95833"/>
              <a:gd name="adj2" fmla="val 5000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30" name="组合 11"/>
          <p:cNvGrpSpPr/>
          <p:nvPr/>
        </p:nvGrpSpPr>
        <p:grpSpPr bwMode="auto">
          <a:xfrm>
            <a:off x="9525" y="248841"/>
            <a:ext cx="2444354" cy="823913"/>
            <a:chOff x="12038" y="331387"/>
            <a:chExt cx="3261030" cy="1098952"/>
          </a:xfrm>
        </p:grpSpPr>
        <p:grpSp>
          <p:nvGrpSpPr>
            <p:cNvPr id="36" name="组合 55"/>
            <p:cNvGrpSpPr/>
            <p:nvPr/>
          </p:nvGrpSpPr>
          <p:grpSpPr bwMode="auto">
            <a:xfrm>
              <a:off x="1027038" y="568540"/>
              <a:ext cx="2246030" cy="677582"/>
              <a:chOff x="1938272" y="2512320"/>
              <a:chExt cx="2246030" cy="677582"/>
            </a:xfrm>
          </p:grpSpPr>
          <p:cxnSp>
            <p:nvCxnSpPr>
              <p:cNvPr id="38" name="直接连接符 6"/>
              <p:cNvCxnSpPr>
                <a:cxnSpLocks noChangeShapeType="1"/>
              </p:cNvCxnSpPr>
              <p:nvPr/>
            </p:nvCxnSpPr>
            <p:spPr bwMode="auto">
              <a:xfrm>
                <a:off x="1965107" y="2512320"/>
                <a:ext cx="1876151" cy="0"/>
              </a:xfrm>
              <a:prstGeom prst="line">
                <a:avLst/>
              </a:prstGeom>
              <a:noFill/>
              <a:ln w="31750">
                <a:solidFill>
                  <a:srgbClr val="92D05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9" name="直接连接符 7"/>
              <p:cNvCxnSpPr>
                <a:cxnSpLocks noChangeShapeType="1"/>
              </p:cNvCxnSpPr>
              <p:nvPr/>
            </p:nvCxnSpPr>
            <p:spPr bwMode="auto">
              <a:xfrm>
                <a:off x="1973577" y="3189902"/>
                <a:ext cx="1876151" cy="0"/>
              </a:xfrm>
              <a:prstGeom prst="line">
                <a:avLst/>
              </a:prstGeom>
              <a:noFill/>
              <a:ln w="31750">
                <a:solidFill>
                  <a:srgbClr val="92D05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0" name="TextBox 3"/>
              <p:cNvSpPr txBox="1">
                <a:spLocks noChangeArrowheads="1"/>
              </p:cNvSpPr>
              <p:nvPr/>
            </p:nvSpPr>
            <p:spPr bwMode="auto">
              <a:xfrm>
                <a:off x="1938272" y="2543551"/>
                <a:ext cx="2246030" cy="61577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r>
                  <a:rPr lang="zh-CN" altLang="en-US" sz="2400" b="1" kern="0" spc="375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层次梳理</a:t>
                </a:r>
                <a:endParaRPr lang="zh-CN" altLang="en-US" sz="2400" b="1" kern="0" spc="375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41" name="直接连接符 9"/>
              <p:cNvCxnSpPr>
                <a:cxnSpLocks noChangeShapeType="1"/>
              </p:cNvCxnSpPr>
              <p:nvPr/>
            </p:nvCxnSpPr>
            <p:spPr bwMode="auto">
              <a:xfrm>
                <a:off x="3830671" y="2512320"/>
                <a:ext cx="309163" cy="334556"/>
              </a:xfrm>
              <a:prstGeom prst="line">
                <a:avLst/>
              </a:prstGeom>
              <a:noFill/>
              <a:ln w="31750">
                <a:solidFill>
                  <a:srgbClr val="92D05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2" name="直接连接符 10"/>
              <p:cNvCxnSpPr>
                <a:cxnSpLocks noChangeShapeType="1"/>
              </p:cNvCxnSpPr>
              <p:nvPr/>
            </p:nvCxnSpPr>
            <p:spPr bwMode="auto">
              <a:xfrm flipV="1">
                <a:off x="3849729" y="2827819"/>
                <a:ext cx="268930" cy="362083"/>
              </a:xfrm>
              <a:prstGeom prst="line">
                <a:avLst/>
              </a:prstGeom>
              <a:noFill/>
              <a:ln w="31750">
                <a:solidFill>
                  <a:srgbClr val="92D05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37" name="图片 10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038" y="331387"/>
              <a:ext cx="1051489" cy="1098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5" grpId="0" animBg="1"/>
      <p:bldP spid="27" grpId="0"/>
      <p:bldP spid="29" grpId="0"/>
      <p:bldP spid="16" grpId="0"/>
      <p:bldP spid="20" grpId="0" animBg="1"/>
      <p:bldP spid="21" grpId="0"/>
      <p:bldP spid="22" grpId="0"/>
      <p:bldP spid="26" grpId="0"/>
      <p:bldP spid="31" grpId="0" animBg="1"/>
      <p:bldP spid="32" grpId="0"/>
      <p:bldP spid="33" grpId="0"/>
      <p:bldP spid="24" grpId="0"/>
      <p:bldP spid="28" grpId="0" animBg="1"/>
      <p:bldP spid="34" grpId="0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101937" y="0"/>
            <a:ext cx="4042064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6082" name="组合 16"/>
          <p:cNvGrpSpPr/>
          <p:nvPr/>
        </p:nvGrpSpPr>
        <p:grpSpPr bwMode="auto">
          <a:xfrm>
            <a:off x="33338" y="202406"/>
            <a:ext cx="2422921" cy="877491"/>
            <a:chOff x="43703" y="270164"/>
            <a:chExt cx="3231125" cy="1169038"/>
          </a:xfrm>
        </p:grpSpPr>
        <p:grpSp>
          <p:nvGrpSpPr>
            <p:cNvPr id="46083" name="组合 5"/>
            <p:cNvGrpSpPr/>
            <p:nvPr/>
          </p:nvGrpSpPr>
          <p:grpSpPr bwMode="auto">
            <a:xfrm>
              <a:off x="1090047" y="638165"/>
              <a:ext cx="2184781" cy="670968"/>
              <a:chOff x="2157482" y="2510716"/>
              <a:chExt cx="1981336" cy="679824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2174761" y="2510716"/>
                <a:ext cx="1665992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 3"/>
              <p:cNvSpPr txBox="1">
                <a:spLocks noChangeArrowheads="1"/>
              </p:cNvSpPr>
              <p:nvPr/>
            </p:nvSpPr>
            <p:spPr bwMode="auto">
              <a:xfrm>
                <a:off x="2230918" y="2542859"/>
                <a:ext cx="1884861" cy="62317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/>
                <a:r>
                  <a:rPr lang="zh-CN" altLang="en-US" sz="2400" b="1" spc="900" noProof="1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资料袋</a:t>
                </a:r>
                <a:endParaRPr lang="zh-CN" altLang="en-US" sz="2400" b="1" spc="9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3832114" y="2510716"/>
                <a:ext cx="306704" cy="335894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V="1">
                <a:off x="3849393" y="2828931"/>
                <a:ext cx="269266" cy="361609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157482" y="3190540"/>
                <a:ext cx="1696231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6089" name="图片 18" descr="I}[T}BTX]QSYGQ]4X(2)ITE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703" y="270164"/>
              <a:ext cx="1061279" cy="1169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内容占位符 2"/>
          <p:cNvSpPr>
            <a:spLocks noGrp="1"/>
          </p:cNvSpPr>
          <p:nvPr>
            <p:ph idx="1"/>
          </p:nvPr>
        </p:nvSpPr>
        <p:spPr>
          <a:xfrm>
            <a:off x="415635" y="1107599"/>
            <a:ext cx="4675911" cy="3869647"/>
          </a:xfrm>
        </p:spPr>
        <p:txBody>
          <a:bodyPr>
            <a:noAutofit/>
          </a:bodyPr>
          <a:lstStyle/>
          <a:p>
            <a:pPr algn="just" fontAlgn="auto">
              <a:lnSpc>
                <a:spcPct val="110000"/>
              </a:lnSpc>
            </a:pPr>
            <a:r>
              <a:rPr lang="zh-CN" altLang="en-US" sz="2700" noProof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项羽</a:t>
            </a:r>
            <a:r>
              <a:rPr lang="zh-CN" altLang="en-US" sz="2700" b="1" noProof="1"/>
              <a:t>（公元前</a:t>
            </a:r>
            <a:r>
              <a:rPr lang="en-US" altLang="zh-CN" sz="2700" b="1" noProof="1"/>
              <a:t>232</a:t>
            </a:r>
            <a:r>
              <a:rPr lang="zh-CN" altLang="en-US" sz="2700" b="1" noProof="1"/>
              <a:t>年</a:t>
            </a:r>
            <a:r>
              <a:rPr lang="en-US" altLang="zh-CN" sz="2700" b="1" noProof="1"/>
              <a:t>―</a:t>
            </a:r>
            <a:r>
              <a:rPr lang="zh-CN" altLang="en-US" sz="2700" b="1" noProof="1"/>
              <a:t>公元前</a:t>
            </a:r>
            <a:r>
              <a:rPr lang="en-US" altLang="zh-CN" sz="2700" b="1" noProof="1"/>
              <a:t>202</a:t>
            </a:r>
            <a:r>
              <a:rPr lang="zh-CN" altLang="en-US" sz="2700" b="1" noProof="1"/>
              <a:t>年），名籍，字羽，泗水下相（今江苏宿迁市区）人。秦末农民起义领袖，杰出军事家，楚国名将项燕之孙。</a:t>
            </a:r>
            <a:endParaRPr lang="en-US" altLang="zh-CN" sz="2700" b="1" noProof="1"/>
          </a:p>
          <a:p>
            <a:pPr fontAlgn="auto">
              <a:lnSpc>
                <a:spcPct val="110000"/>
              </a:lnSpc>
            </a:pPr>
            <a:r>
              <a:rPr lang="en-US" altLang="zh-CN" sz="2700" b="1" noProof="1"/>
              <a:t>    </a:t>
            </a:r>
            <a:r>
              <a:rPr lang="zh-CN" altLang="en-US" sz="2700" b="1" noProof="1"/>
              <a:t>公元前</a:t>
            </a:r>
            <a:r>
              <a:rPr lang="en-US" altLang="zh-CN" sz="2700" b="1" noProof="1"/>
              <a:t>202</a:t>
            </a:r>
            <a:r>
              <a:rPr lang="zh-CN" altLang="en-US" sz="2700" b="1" noProof="1"/>
              <a:t>年，项羽退守垓下，突围乌江。最后霸王别姬，自刎于乌江旁。</a:t>
            </a:r>
            <a:endParaRPr lang="zh-CN" altLang="en-US" sz="2700" b="1" noProof="1"/>
          </a:p>
        </p:txBody>
      </p:sp>
    </p:spTree>
  </p:cSld>
  <p:clrMapOvr>
    <a:masterClrMapping/>
  </p:clrMapOvr>
  <p:transition>
    <p:checke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图片 13" descr="timg (8)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" y="0"/>
            <a:ext cx="914638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流程图: 可选过程 10"/>
          <p:cNvSpPr/>
          <p:nvPr/>
        </p:nvSpPr>
        <p:spPr>
          <a:xfrm>
            <a:off x="536972" y="1373982"/>
            <a:ext cx="8091488" cy="2189560"/>
          </a:xfrm>
          <a:prstGeom prst="flowChartAlternateProcess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noProof="1">
              <a:solidFill>
                <a:prstClr val="white"/>
              </a:solidFill>
            </a:endParaRPr>
          </a:p>
        </p:txBody>
      </p:sp>
      <p:grpSp>
        <p:nvGrpSpPr>
          <p:cNvPr id="60419" name="组合 13"/>
          <p:cNvGrpSpPr/>
          <p:nvPr/>
        </p:nvGrpSpPr>
        <p:grpSpPr bwMode="auto">
          <a:xfrm>
            <a:off x="157163" y="229792"/>
            <a:ext cx="2440781" cy="735806"/>
            <a:chOff x="18662" y="357049"/>
            <a:chExt cx="3254406" cy="980919"/>
          </a:xfrm>
        </p:grpSpPr>
        <p:grpSp>
          <p:nvGrpSpPr>
            <p:cNvPr id="60420" name="组合 14"/>
            <p:cNvGrpSpPr/>
            <p:nvPr/>
          </p:nvGrpSpPr>
          <p:grpSpPr bwMode="auto">
            <a:xfrm>
              <a:off x="1026735" y="568153"/>
              <a:ext cx="2246333" cy="679342"/>
              <a:chOff x="1937969" y="2511933"/>
              <a:chExt cx="2246333" cy="679342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964956" y="2511933"/>
                <a:ext cx="1874856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974481" y="3191275"/>
                <a:ext cx="1876443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3"/>
              <p:cNvSpPr txBox="1">
                <a:spLocks noChangeArrowheads="1"/>
              </p:cNvSpPr>
              <p:nvPr/>
            </p:nvSpPr>
            <p:spPr bwMode="auto">
              <a:xfrm>
                <a:off x="1937969" y="2543678"/>
                <a:ext cx="2246333" cy="6154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spc="375" noProof="1">
                    <a:latin typeface="黑体" panose="02010609060101010101" pitchFamily="49" charset="-122"/>
                    <a:ea typeface="黑体" panose="02010609060101010101" pitchFamily="49" charset="-122"/>
                  </a:rPr>
                  <a:t>主旨归纳</a:t>
                </a:r>
                <a:endParaRPr lang="zh-CN" altLang="en-US" sz="2400" b="1" spc="375" noProof="1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3831874" y="2511933"/>
                <a:ext cx="306391" cy="33491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V="1">
                <a:off x="3849337" y="2829382"/>
                <a:ext cx="269878" cy="361892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0426" name="图片 15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662" y="357049"/>
              <a:ext cx="1090423" cy="980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0427" name="内容占位符 2"/>
          <p:cNvSpPr>
            <a:spLocks noGrp="1" noChangeArrowheads="1"/>
          </p:cNvSpPr>
          <p:nvPr>
            <p:ph idx="1"/>
          </p:nvPr>
        </p:nvSpPr>
        <p:spPr>
          <a:xfrm>
            <a:off x="677466" y="1544241"/>
            <a:ext cx="7886700" cy="1988344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altLang="zh-CN" sz="3000" b="1" dirty="0">
                <a:solidFill>
                  <a:srgbClr val="0000FF"/>
                </a:solidFill>
              </a:rPr>
              <a:t>    《</a:t>
            </a:r>
            <a:r>
              <a:rPr lang="zh-CN" altLang="en-US" sz="3000" b="1" dirty="0">
                <a:solidFill>
                  <a:srgbClr val="0000FF"/>
                </a:solidFill>
              </a:rPr>
              <a:t>夏日绝句</a:t>
            </a:r>
            <a:r>
              <a:rPr lang="en-US" altLang="zh-CN" sz="3000" b="1" dirty="0">
                <a:solidFill>
                  <a:srgbClr val="0000FF"/>
                </a:solidFill>
              </a:rPr>
              <a:t>》</a:t>
            </a:r>
            <a:r>
              <a:rPr lang="zh-CN" altLang="en-US" sz="3000" b="1" dirty="0">
                <a:solidFill>
                  <a:srgbClr val="0000FF"/>
                </a:solidFill>
              </a:rPr>
              <a:t>借项羽的宁死不屈反刺徽宗高宗父子的丧权辱国，烘托出诗人强烈的爱国情怀和不屈从于命运的铮铮风骨。</a:t>
            </a:r>
            <a:endParaRPr lang="zh-CN" altLang="en-US" sz="27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4085" y="2231231"/>
            <a:ext cx="1627584" cy="214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云形标注 13"/>
          <p:cNvSpPr>
            <a:spLocks noChangeArrowheads="1"/>
          </p:cNvSpPr>
          <p:nvPr/>
        </p:nvSpPr>
        <p:spPr bwMode="auto">
          <a:xfrm>
            <a:off x="2837260" y="1025129"/>
            <a:ext cx="5879306" cy="2016940"/>
          </a:xfrm>
          <a:prstGeom prst="cloudCallout">
            <a:avLst>
              <a:gd name="adj1" fmla="val -65361"/>
              <a:gd name="adj2" fmla="val 31319"/>
            </a:avLst>
          </a:prstGeom>
          <a:noFill/>
          <a:ln w="47625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你还知道其他的爱国诗篇吗？</a:t>
            </a:r>
            <a:endParaRPr lang="zh-CN" altLang="en-US" sz="3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1443" name="组合 10"/>
          <p:cNvGrpSpPr/>
          <p:nvPr/>
        </p:nvGrpSpPr>
        <p:grpSpPr bwMode="auto">
          <a:xfrm>
            <a:off x="52388" y="129779"/>
            <a:ext cx="2401491" cy="926306"/>
            <a:chOff x="70047" y="173893"/>
            <a:chExt cx="3203021" cy="1233082"/>
          </a:xfrm>
        </p:grpSpPr>
        <p:grpSp>
          <p:nvGrpSpPr>
            <p:cNvPr id="61444" name="组合 15"/>
            <p:cNvGrpSpPr/>
            <p:nvPr/>
          </p:nvGrpSpPr>
          <p:grpSpPr bwMode="auto">
            <a:xfrm>
              <a:off x="1027619" y="566958"/>
              <a:ext cx="2245449" cy="679938"/>
              <a:chOff x="1938853" y="2510738"/>
              <a:chExt cx="2245449" cy="679938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1965849" y="2510738"/>
                <a:ext cx="1875443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975377" y="3190676"/>
                <a:ext cx="1873854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3"/>
              <p:cNvSpPr txBox="1">
                <a:spLocks noChangeArrowheads="1"/>
              </p:cNvSpPr>
              <p:nvPr/>
            </p:nvSpPr>
            <p:spPr bwMode="auto">
              <a:xfrm>
                <a:off x="1938853" y="2542436"/>
                <a:ext cx="2245449" cy="61456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defRPr/>
                </a:pPr>
                <a:r>
                  <a:rPr lang="zh-CN" altLang="en-US" sz="2400" b="1" spc="375" noProof="1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拓展延伸</a:t>
                </a:r>
                <a:endParaRPr lang="zh-CN" altLang="en-US" sz="2400" b="1" spc="375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3830175" y="2510738"/>
                <a:ext cx="309663" cy="334422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3849231" y="2827725"/>
                <a:ext cx="269962" cy="362951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1450" name="图片 16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47" y="173893"/>
              <a:ext cx="1042365" cy="1233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1867" y="1958579"/>
            <a:ext cx="5954315" cy="2839239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000" kern="2000" spc="450" noProof="1">
                <a:latin typeface="黑体" panose="02010609060101010101" pitchFamily="49" charset="-122"/>
                <a:ea typeface="黑体" panose="02010609060101010101" pitchFamily="49" charset="-122"/>
              </a:rPr>
              <a:t>青海长云暗雪山，</a:t>
            </a:r>
            <a:endParaRPr lang="en-US" altLang="zh-CN" sz="3000" kern="2000" spc="450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000" kern="2000" spc="450" noProof="1">
                <a:latin typeface="黑体" panose="02010609060101010101" pitchFamily="49" charset="-122"/>
                <a:ea typeface="黑体" panose="02010609060101010101" pitchFamily="49" charset="-122"/>
              </a:rPr>
              <a:t>孤城遥望玉门关。</a:t>
            </a:r>
            <a:br>
              <a:rPr lang="zh-CN" altLang="en-US" sz="3000" kern="2000" spc="45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000" kern="2000" spc="450" noProof="1">
                <a:latin typeface="黑体" panose="02010609060101010101" pitchFamily="49" charset="-122"/>
                <a:ea typeface="黑体" panose="02010609060101010101" pitchFamily="49" charset="-122"/>
              </a:rPr>
              <a:t>黄沙百战穿金甲，</a:t>
            </a:r>
            <a:endParaRPr lang="en-US" altLang="zh-CN" sz="3000" kern="2000" spc="450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000" kern="2000" spc="450" noProof="1">
                <a:latin typeface="黑体" panose="02010609060101010101" pitchFamily="49" charset="-122"/>
                <a:ea typeface="黑体" panose="02010609060101010101" pitchFamily="49" charset="-122"/>
              </a:rPr>
              <a:t>不破楼兰终不还。 </a:t>
            </a:r>
            <a:endParaRPr lang="zh-CN" altLang="en-US" sz="3000" kern="2000" spc="450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52801" y="744141"/>
            <a:ext cx="1935956" cy="70019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/>
            <a:r>
              <a:rPr lang="zh-CN" altLang="en-US" sz="4100" kern="2000" spc="450" noProof="1">
                <a:latin typeface="黑体" panose="02010609060101010101" pitchFamily="49" charset="-122"/>
                <a:ea typeface="黑体" panose="02010609060101010101" pitchFamily="49" charset="-122"/>
              </a:rPr>
              <a:t>从军行</a:t>
            </a:r>
            <a:endParaRPr lang="zh-CN" altLang="en-US" sz="4100" kern="2000" spc="450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15866" y="1514475"/>
            <a:ext cx="2775347" cy="439341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/>
            <a:r>
              <a:rPr lang="zh-CN" altLang="en-US" sz="2400" kern="2000" spc="450" noProof="1">
                <a:latin typeface="黑体" panose="02010609060101010101" pitchFamily="49" charset="-122"/>
                <a:ea typeface="黑体" panose="02010609060101010101" pitchFamily="49" charset="-122"/>
              </a:rPr>
              <a:t>［唐］王昌龄</a:t>
            </a:r>
            <a:endParaRPr lang="zh-CN" altLang="en-US" sz="2400" kern="2000" spc="450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 bwMode="auto">
          <a:xfrm>
            <a:off x="3533775" y="236429"/>
            <a:ext cx="1453754" cy="646331"/>
            <a:chOff x="4711057" y="315733"/>
            <a:chExt cx="1939124" cy="860890"/>
          </a:xfrm>
        </p:grpSpPr>
        <p:sp>
          <p:nvSpPr>
            <p:cNvPr id="4" name="文本框 12"/>
            <p:cNvSpPr txBox="1"/>
            <p:nvPr/>
          </p:nvSpPr>
          <p:spPr>
            <a:xfrm>
              <a:off x="4711057" y="315733"/>
              <a:ext cx="844892" cy="86089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 fontAlgn="auto"/>
              <a:r>
                <a:rPr lang="zh-CN" altLang="en-US" sz="3600" noProof="1">
                  <a:latin typeface="黑体" panose="02010609060101010101" pitchFamily="49" charset="-122"/>
                  <a:ea typeface="黑体" panose="02010609060101010101" pitchFamily="49" charset="-122"/>
                </a:rPr>
                <a:t>赏</a:t>
              </a:r>
              <a:endParaRPr lang="zh-CN" altLang="en-US" sz="3600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文本框 12"/>
            <p:cNvSpPr txBox="1"/>
            <p:nvPr/>
          </p:nvSpPr>
          <p:spPr>
            <a:xfrm>
              <a:off x="5805289" y="315733"/>
              <a:ext cx="844892" cy="860890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 fontAlgn="auto"/>
              <a:r>
                <a:rPr lang="zh-CN" altLang="en-US" sz="3600" noProof="1">
                  <a:latin typeface="黑体" panose="02010609060101010101" pitchFamily="49" charset="-122"/>
                  <a:ea typeface="黑体" panose="02010609060101010101" pitchFamily="49" charset="-122"/>
                </a:rPr>
                <a:t>析</a:t>
              </a:r>
              <a:endParaRPr lang="zh-CN" altLang="en-US" sz="3600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415529" y="857250"/>
            <a:ext cx="8049815" cy="4058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    本诗起调高亢，鲜明地提出了人生的价值取向：人活着就要做人中的豪杰，为国家建功立业；死也要为国捐躯，成为鬼中的英雄。爱国之情，溢于言表。当时，南宋统治者不管百姓死活，只顾自己逃命，抛弃中原河山，苟且偷生。由此，诗人想到项羽因突围乌江，无脸见江东父老，苦战失败而自刎。诗歌借古讽今，批判了南宋当权派的无耻行径，慷慨激昂，正气凛然。</a:t>
            </a:r>
            <a:endParaRPr lang="zh-CN" altLang="en-US" sz="27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89" name="组合 44"/>
          <p:cNvGrpSpPr/>
          <p:nvPr/>
        </p:nvGrpSpPr>
        <p:grpSpPr bwMode="auto">
          <a:xfrm>
            <a:off x="54769" y="144066"/>
            <a:ext cx="2400300" cy="838200"/>
            <a:chOff x="73041" y="192552"/>
            <a:chExt cx="3200027" cy="1116663"/>
          </a:xfrm>
        </p:grpSpPr>
        <p:grpSp>
          <p:nvGrpSpPr>
            <p:cNvPr id="63490" name="组合 45"/>
            <p:cNvGrpSpPr/>
            <p:nvPr/>
          </p:nvGrpSpPr>
          <p:grpSpPr bwMode="auto">
            <a:xfrm>
              <a:off x="1027018" y="566888"/>
              <a:ext cx="2246050" cy="680466"/>
              <a:chOff x="1938252" y="2510668"/>
              <a:chExt cx="2246050" cy="680466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1965236" y="2510668"/>
                <a:ext cx="1874619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1974760" y="3191134"/>
                <a:ext cx="1876206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3"/>
              <p:cNvSpPr txBox="1">
                <a:spLocks noChangeArrowheads="1"/>
              </p:cNvSpPr>
              <p:nvPr/>
            </p:nvSpPr>
            <p:spPr bwMode="auto">
              <a:xfrm>
                <a:off x="1938252" y="2542391"/>
                <a:ext cx="2246050" cy="61503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/>
                <a:r>
                  <a:rPr lang="zh-CN" altLang="en-US" sz="2400" b="1" spc="375" noProof="1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课后作业</a:t>
                </a:r>
                <a:endParaRPr lang="zh-CN" altLang="en-US" sz="2400" b="1" spc="375" noProof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>
                <a:off x="3831918" y="2510668"/>
                <a:ext cx="306352" cy="336268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V="1">
                <a:off x="3849379" y="2827901"/>
                <a:ext cx="269844" cy="363232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3496" name="图片 4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3041" y="192552"/>
              <a:ext cx="976164" cy="1116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" name="组合 24"/>
          <p:cNvGrpSpPr/>
          <p:nvPr/>
        </p:nvGrpSpPr>
        <p:grpSpPr bwMode="auto">
          <a:xfrm>
            <a:off x="760810" y="1357475"/>
            <a:ext cx="7517606" cy="1133297"/>
            <a:chOff x="1058284" y="4144563"/>
            <a:chExt cx="10024299" cy="1510918"/>
          </a:xfrm>
        </p:grpSpPr>
        <p:sp>
          <p:nvSpPr>
            <p:cNvPr id="63498" name="矩形 13"/>
            <p:cNvSpPr>
              <a:spLocks noChangeArrowheads="1"/>
            </p:cNvSpPr>
            <p:nvPr/>
          </p:nvSpPr>
          <p:spPr bwMode="auto">
            <a:xfrm>
              <a:off x="1058284" y="4144563"/>
              <a:ext cx="593835" cy="8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571500" indent="-5715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Ø"/>
              </a:pPr>
              <a:r>
                <a:rPr lang="en-US" altLang="zh-CN" sz="36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63499" name="矩形 14"/>
            <p:cNvSpPr>
              <a:spLocks noChangeArrowheads="1"/>
            </p:cNvSpPr>
            <p:nvPr/>
          </p:nvSpPr>
          <p:spPr bwMode="auto">
            <a:xfrm>
              <a:off x="1897097" y="4233006"/>
              <a:ext cx="9185486" cy="142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ts val="3750"/>
                </a:lnSpc>
              </a:pPr>
              <a:r>
                <a:rPr lang="zh-CN" altLang="en-US" sz="29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有感情地朗读并背诵课文，默写</a:t>
              </a:r>
              <a:r>
                <a:rPr lang="en-US" altLang="zh-CN" sz="29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9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夏日绝句</a:t>
              </a:r>
              <a:r>
                <a:rPr lang="en-US" altLang="zh-CN" sz="29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r>
                <a:rPr lang="zh-CN" altLang="en-US" sz="29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en-US" sz="2900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770335" y="2557628"/>
            <a:ext cx="7517606" cy="1133327"/>
            <a:chOff x="1058284" y="4144563"/>
            <a:chExt cx="10024299" cy="1510292"/>
          </a:xfrm>
        </p:grpSpPr>
        <p:sp>
          <p:nvSpPr>
            <p:cNvPr id="63501" name="矩形 13"/>
            <p:cNvSpPr>
              <a:spLocks noChangeArrowheads="1"/>
            </p:cNvSpPr>
            <p:nvPr/>
          </p:nvSpPr>
          <p:spPr bwMode="auto">
            <a:xfrm>
              <a:off x="1058284" y="4144563"/>
              <a:ext cx="593835" cy="86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571500" indent="-5715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Ø"/>
              </a:pPr>
              <a:r>
                <a:rPr lang="en-US" altLang="zh-CN" sz="36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63502" name="矩形 15"/>
            <p:cNvSpPr>
              <a:spLocks noChangeArrowheads="1"/>
            </p:cNvSpPr>
            <p:nvPr/>
          </p:nvSpPr>
          <p:spPr bwMode="auto">
            <a:xfrm>
              <a:off x="1897097" y="4233006"/>
              <a:ext cx="9185486" cy="1421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ts val="3750"/>
                </a:lnSpc>
              </a:pPr>
              <a:r>
                <a:rPr lang="zh-CN" altLang="en-US" sz="29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结合注释，说说下面诗句的意思。你从中体会到了什么？</a:t>
              </a:r>
              <a:endParaRPr lang="zh-CN" altLang="en-US" sz="29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399393" y="3848675"/>
            <a:ext cx="6888956" cy="55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ts val="3750"/>
              </a:lnSpc>
            </a:pPr>
            <a:r>
              <a:rPr lang="zh-CN" altLang="en-US" sz="2900" b="1" dirty="0">
                <a:latin typeface="黑体" panose="02010609060101010101" pitchFamily="49" charset="-122"/>
                <a:ea typeface="黑体" panose="02010609060101010101" pitchFamily="49" charset="-122"/>
              </a:rPr>
              <a:t>◇ 生当作人杰，死亦为鬼雄。</a:t>
            </a:r>
            <a:endParaRPr lang="zh-CN" altLang="en-US" sz="29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谢 谢</a:t>
            </a:r>
            <a:endParaRPr lang="zh-CN" altLang="en-US" b="1" dirty="0"/>
          </a:p>
        </p:txBody>
      </p:sp>
    </p:spTree>
  </p:cSld>
  <p:clrMapOvr>
    <a:masterClrMapping/>
  </p:clrMapOvr>
  <p:transition>
    <p:checke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14" descr="timg (8)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" y="0"/>
            <a:ext cx="914638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157" y="359824"/>
            <a:ext cx="8049488" cy="44946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241823" y="888206"/>
            <a:ext cx="6830615" cy="1146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lnSpc>
                <a:spcPct val="140000"/>
              </a:lnSpc>
            </a:pPr>
            <a:r>
              <a:rPr lang="zh-CN" altLang="en-US" sz="5000" b="1" dirty="0">
                <a:latin typeface="黑体" panose="02010609060101010101" pitchFamily="49" charset="-122"/>
                <a:ea typeface="黑体" panose="02010609060101010101" pitchFamily="49" charset="-122"/>
              </a:rPr>
              <a:t>夏日绝句</a:t>
            </a:r>
            <a:endParaRPr lang="en-US" altLang="zh-CN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1143000" y="2065735"/>
            <a:ext cx="7117556" cy="237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题解：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“夏日”说明这首诗是夏天写的。“绝句”起源于两汉，成形于魏晋南北朝，兴盛于唐朝。是中国传统诗歌的一种体裁，绝句每首四句，通常有五言、七言两种，简称五绝、七绝。</a:t>
            </a:r>
            <a:endParaRPr lang="zh-CN" altLang="en-US" sz="27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0181" name="组合 6"/>
          <p:cNvGrpSpPr/>
          <p:nvPr/>
        </p:nvGrpSpPr>
        <p:grpSpPr bwMode="auto">
          <a:xfrm>
            <a:off x="80963" y="197644"/>
            <a:ext cx="2420541" cy="822722"/>
            <a:chOff x="108655" y="263109"/>
            <a:chExt cx="3226759" cy="1097974"/>
          </a:xfrm>
        </p:grpSpPr>
        <p:pic>
          <p:nvPicPr>
            <p:cNvPr id="50182" name="图片 7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8655" y="263109"/>
              <a:ext cx="1038000" cy="1097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0183" name="组合 18"/>
            <p:cNvGrpSpPr/>
            <p:nvPr/>
          </p:nvGrpSpPr>
          <p:grpSpPr bwMode="auto">
            <a:xfrm>
              <a:off x="1089539" y="536411"/>
              <a:ext cx="2245875" cy="680076"/>
              <a:chOff x="1938427" y="2511364"/>
              <a:chExt cx="2245875" cy="680076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965410" y="2511364"/>
                <a:ext cx="1874471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974933" y="3191440"/>
                <a:ext cx="1876059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extBox 3"/>
              <p:cNvSpPr txBox="1">
                <a:spLocks noChangeArrowheads="1"/>
              </p:cNvSpPr>
              <p:nvPr/>
            </p:nvSpPr>
            <p:spPr bwMode="auto">
              <a:xfrm>
                <a:off x="1938427" y="2543143"/>
                <a:ext cx="2245875" cy="6161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 b="1" spc="375" noProof="1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妙解课文</a:t>
                </a:r>
                <a:endParaRPr lang="zh-CN" altLang="en-US" sz="2400" b="1" spc="375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3831946" y="2511364"/>
                <a:ext cx="306327" cy="335271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V="1">
                <a:off x="3849404" y="2829156"/>
                <a:ext cx="269822" cy="362283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778790" y="1417417"/>
            <a:ext cx="5040119" cy="2894639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just" fontAlgn="auto" latinLnBrk="1">
              <a:lnSpc>
                <a:spcPct val="120000"/>
              </a:lnSpc>
            </a:pPr>
            <a:r>
              <a:rPr lang="zh-CN" altLang="en-US" sz="2700" noProof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李清照</a:t>
            </a:r>
            <a:r>
              <a:rPr lang="zh-CN" altLang="en-US" sz="2100" b="1" noProof="1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2100" b="1" noProof="1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1084—1155</a:t>
            </a:r>
            <a:r>
              <a:rPr lang="zh-CN" altLang="en-US" sz="2100" b="1" noProof="1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，号易安居士，山东省济南章丘人。宋代（南北宋之交）女词人，婉约词派代表，有“千古第一才女”之称。所作词，前期多写其悠闲生活，后期多悲叹身世，情调感伤。形式上善用白描手法，自辟途径，语言清丽。著有</a:t>
            </a:r>
            <a:r>
              <a:rPr lang="en-US" altLang="zh-CN" sz="2100" b="1" noProof="1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100" b="1" noProof="1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易安居士文集</a:t>
            </a:r>
            <a:r>
              <a:rPr lang="en-US" altLang="zh-CN" sz="2100" b="1" noProof="1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》《</a:t>
            </a:r>
            <a:r>
              <a:rPr lang="zh-CN" altLang="en-US" sz="2100" b="1" noProof="1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易安词</a:t>
            </a:r>
            <a:r>
              <a:rPr lang="en-US" altLang="zh-CN" sz="2100" b="1" noProof="1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100" b="1" noProof="1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en-US" altLang="zh-CN" sz="2100" b="1" noProof="1">
              <a:solidFill>
                <a:srgbClr val="1801FD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65535" y="1208485"/>
            <a:ext cx="8229600" cy="3521869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27416" y="1523097"/>
            <a:ext cx="2216485" cy="2727983"/>
          </a:xfrm>
          <a:prstGeom prst="roundRect">
            <a:avLst/>
          </a:prstGeom>
        </p:spPr>
      </p:pic>
      <p:grpSp>
        <p:nvGrpSpPr>
          <p:cNvPr id="14" name="组合 14"/>
          <p:cNvGrpSpPr/>
          <p:nvPr/>
        </p:nvGrpSpPr>
        <p:grpSpPr bwMode="auto">
          <a:xfrm>
            <a:off x="25004" y="173832"/>
            <a:ext cx="2711053" cy="865585"/>
            <a:chOff x="32960" y="231632"/>
            <a:chExt cx="3614520" cy="1154080"/>
          </a:xfrm>
        </p:grpSpPr>
        <p:pic>
          <p:nvPicPr>
            <p:cNvPr id="16" name="图片 15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960" y="231632"/>
              <a:ext cx="1102179" cy="1154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7" name="组合 14"/>
            <p:cNvGrpSpPr/>
            <p:nvPr/>
          </p:nvGrpSpPr>
          <p:grpSpPr bwMode="auto">
            <a:xfrm>
              <a:off x="971116" y="568172"/>
              <a:ext cx="2676364" cy="679431"/>
              <a:chOff x="1845026" y="2511952"/>
              <a:chExt cx="2676364" cy="679431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2010116" y="2511952"/>
                <a:ext cx="1989018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2010116" y="3191383"/>
                <a:ext cx="1998543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3"/>
              <p:cNvSpPr txBox="1">
                <a:spLocks noChangeArrowheads="1"/>
              </p:cNvSpPr>
              <p:nvPr/>
            </p:nvSpPr>
            <p:spPr bwMode="auto">
              <a:xfrm>
                <a:off x="1845026" y="2551639"/>
                <a:ext cx="2676364" cy="6155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defRPr/>
                </a:pPr>
                <a:r>
                  <a:rPr lang="zh-CN" altLang="en-US" sz="2400" b="1" spc="30" noProof="1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作者介绍</a:t>
                </a:r>
                <a:endParaRPr lang="zh-CN" altLang="en-US" sz="2400" b="1" spc="3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3991197" y="2511952"/>
                <a:ext cx="306370" cy="334954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V="1">
                <a:off x="4008659" y="2829443"/>
                <a:ext cx="269859" cy="36194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"/>
          <p:cNvSpPr txBox="1"/>
          <p:nvPr/>
        </p:nvSpPr>
        <p:spPr>
          <a:xfrm>
            <a:off x="4442022" y="1690166"/>
            <a:ext cx="1389490" cy="530915"/>
          </a:xfrm>
          <a:prstGeom prst="rect">
            <a:avLst/>
          </a:prstGeom>
          <a:noFill/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/>
            <a:r>
              <a:rPr lang="en-US" altLang="zh-CN" sz="3000" b="1" noProof="1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xiàng</a:t>
            </a:r>
            <a:endParaRPr lang="en-US" altLang="zh-CN" sz="3000" b="1" noProof="1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734335" y="2121982"/>
            <a:ext cx="804863" cy="110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Ctr="1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6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项</a:t>
            </a:r>
            <a:endParaRPr lang="zh-CN" altLang="en-US" sz="6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2589002" y="1690166"/>
            <a:ext cx="1389486" cy="530915"/>
          </a:xfrm>
          <a:prstGeom prst="rect">
            <a:avLst/>
          </a:prstGeom>
          <a:noFill/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/>
            <a:r>
              <a:rPr lang="en-US" altLang="zh-CN" sz="3000" b="1" noProof="1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jié</a:t>
            </a:r>
            <a:endParaRPr lang="en-US" altLang="zh-CN" sz="3000" b="1" noProof="1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897365" y="2121982"/>
            <a:ext cx="803672" cy="110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Ctr="1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6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杰</a:t>
            </a:r>
            <a:endParaRPr lang="zh-CN" altLang="en-US" sz="6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109142" y="209385"/>
            <a:ext cx="2360420" cy="950119"/>
            <a:chOff x="185285" y="269727"/>
            <a:chExt cx="3146209" cy="1266623"/>
          </a:xfrm>
        </p:grpSpPr>
        <p:grpSp>
          <p:nvGrpSpPr>
            <p:cNvPr id="14" name="组合 44"/>
            <p:cNvGrpSpPr/>
            <p:nvPr/>
          </p:nvGrpSpPr>
          <p:grpSpPr bwMode="auto">
            <a:xfrm>
              <a:off x="1158908" y="568130"/>
              <a:ext cx="2172586" cy="679342"/>
              <a:chOff x="1966232" y="2511910"/>
              <a:chExt cx="2172586" cy="679342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1966232" y="2511910"/>
                <a:ext cx="1874232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TextBox 3"/>
              <p:cNvSpPr txBox="1">
                <a:spLocks noChangeArrowheads="1"/>
              </p:cNvSpPr>
              <p:nvPr/>
            </p:nvSpPr>
            <p:spPr bwMode="auto">
              <a:xfrm>
                <a:off x="2058276" y="2543655"/>
                <a:ext cx="2063083" cy="6154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/>
                <a:r>
                  <a:rPr lang="zh-CN" altLang="en-US" sz="2400" b="1" spc="900" noProof="1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我会认</a:t>
                </a:r>
                <a:endParaRPr lang="zh-CN" altLang="en-US" sz="2400" b="1" spc="9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3832529" y="2511910"/>
                <a:ext cx="306289" cy="33491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V="1">
                <a:off x="3849986" y="2829359"/>
                <a:ext cx="269788" cy="361892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966232" y="3191252"/>
                <a:ext cx="1904385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5" name="图片 14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5285" y="269727"/>
              <a:ext cx="1065668" cy="1266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19" name="组合 16"/>
          <p:cNvGrpSpPr/>
          <p:nvPr/>
        </p:nvGrpSpPr>
        <p:grpSpPr bwMode="auto">
          <a:xfrm>
            <a:off x="1720372" y="2354195"/>
            <a:ext cx="1014413" cy="1025498"/>
            <a:chOff x="6020094" y="4560048"/>
            <a:chExt cx="1352894" cy="1367631"/>
          </a:xfrm>
        </p:grpSpPr>
        <p:grpSp>
          <p:nvGrpSpPr>
            <p:cNvPr id="7220" name="组合 97"/>
            <p:cNvGrpSpPr>
              <a:grpSpLocks noChangeAspect="1"/>
            </p:cNvGrpSpPr>
            <p:nvPr/>
          </p:nvGrpSpPr>
          <p:grpSpPr bwMode="auto">
            <a:xfrm>
              <a:off x="6020094" y="4560048"/>
              <a:ext cx="1352894" cy="1349671"/>
              <a:chOff x="5000955" y="529393"/>
              <a:chExt cx="2176324" cy="2171141"/>
            </a:xfrm>
          </p:grpSpPr>
          <p:sp>
            <p:nvSpPr>
              <p:cNvPr id="7221" name="矩形 98"/>
              <p:cNvSpPr>
                <a:spLocks noChangeArrowheads="1"/>
              </p:cNvSpPr>
              <p:nvPr/>
            </p:nvSpPr>
            <p:spPr bwMode="auto">
              <a:xfrm>
                <a:off x="5000955" y="529393"/>
                <a:ext cx="2171141" cy="2171141"/>
              </a:xfrm>
              <a:prstGeom prst="rect">
                <a:avLst/>
              </a:prstGeom>
              <a:noFill/>
              <a:ln w="19050">
                <a:solidFill>
                  <a:srgbClr val="70AD47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7222" name="组合 63"/>
              <p:cNvGrpSpPr/>
              <p:nvPr/>
            </p:nvGrpSpPr>
            <p:grpSpPr bwMode="auto">
              <a:xfrm>
                <a:off x="5000957" y="529395"/>
                <a:ext cx="2176322" cy="2171139"/>
                <a:chOff x="2965248" y="4797909"/>
                <a:chExt cx="1428079" cy="1428079"/>
              </a:xfrm>
            </p:grpSpPr>
            <p:cxnSp>
              <p:nvCxnSpPr>
                <p:cNvPr id="7223" name="直接连接符 64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19050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224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19050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7225" name="TextBox 31">
              <a:hlinkClick r:id="rId1" tooltip="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094446" y="4573164"/>
              <a:ext cx="1131200" cy="1354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/>
              <a:r>
                <a:rPr lang="zh-CN" altLang="en-US" sz="6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杰</a:t>
              </a:r>
              <a:endPara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226" name="组合 17"/>
          <p:cNvGrpSpPr/>
          <p:nvPr/>
        </p:nvGrpSpPr>
        <p:grpSpPr bwMode="auto">
          <a:xfrm>
            <a:off x="3340812" y="2354195"/>
            <a:ext cx="1014413" cy="1025498"/>
            <a:chOff x="8277712" y="4560048"/>
            <a:chExt cx="1352894" cy="1367631"/>
          </a:xfrm>
        </p:grpSpPr>
        <p:grpSp>
          <p:nvGrpSpPr>
            <p:cNvPr id="7227" name="组合 103"/>
            <p:cNvGrpSpPr>
              <a:grpSpLocks noChangeAspect="1"/>
            </p:cNvGrpSpPr>
            <p:nvPr/>
          </p:nvGrpSpPr>
          <p:grpSpPr bwMode="auto">
            <a:xfrm>
              <a:off x="8277712" y="4560048"/>
              <a:ext cx="1352894" cy="1349671"/>
              <a:chOff x="5000955" y="529393"/>
              <a:chExt cx="2176324" cy="2171141"/>
            </a:xfrm>
          </p:grpSpPr>
          <p:sp>
            <p:nvSpPr>
              <p:cNvPr id="7228" name="矩形 104">
                <a:hlinkClick r:id="rId2" tooltip="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5000955" y="529393"/>
                <a:ext cx="2171141" cy="2171141"/>
              </a:xfrm>
              <a:prstGeom prst="rect">
                <a:avLst/>
              </a:prstGeom>
              <a:noFill/>
              <a:ln w="19050">
                <a:solidFill>
                  <a:srgbClr val="70AD47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7229" name="组合 63"/>
              <p:cNvGrpSpPr/>
              <p:nvPr/>
            </p:nvGrpSpPr>
            <p:grpSpPr bwMode="auto">
              <a:xfrm>
                <a:off x="5000957" y="529395"/>
                <a:ext cx="2176322" cy="2171139"/>
                <a:chOff x="2965248" y="4797909"/>
                <a:chExt cx="1428079" cy="1428079"/>
              </a:xfrm>
            </p:grpSpPr>
            <p:cxnSp>
              <p:nvCxnSpPr>
                <p:cNvPr id="7230" name="直接连接符 64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19050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231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19050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7232" name="TextBox 31">
              <a:hlinkClick r:id="rId2" tooltip="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8352064" y="4573164"/>
              <a:ext cx="1131200" cy="1354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/>
              <a:r>
                <a:rPr lang="zh-CN" altLang="en-US" sz="6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亦</a:t>
              </a:r>
              <a:endPara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9" name="文本框 128"/>
          <p:cNvSpPr txBox="1">
            <a:spLocks noChangeArrowheads="1"/>
          </p:cNvSpPr>
          <p:nvPr/>
        </p:nvSpPr>
        <p:spPr bwMode="auto">
          <a:xfrm>
            <a:off x="1949871" y="1806753"/>
            <a:ext cx="52803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spcBef>
                <a:spcPts val="900"/>
              </a:spcBef>
            </a:pPr>
            <a:r>
              <a:rPr lang="en-US" altLang="zh-CN" sz="2700" b="1" dirty="0" err="1">
                <a:solidFill>
                  <a:srgbClr val="00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宋体" panose="02010600030101010101" pitchFamily="2" charset="-122"/>
              </a:rPr>
              <a:t>j</a:t>
            </a:r>
            <a:r>
              <a:rPr lang="en-US" altLang="zh-CN" sz="2700" b="1" dirty="0" err="1">
                <a:solidFill>
                  <a:srgbClr val="0000FF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ié</a:t>
            </a:r>
            <a:endParaRPr lang="en-US" altLang="zh-CN" sz="2700" b="1" dirty="0">
              <a:solidFill>
                <a:srgbClr val="0000FF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30" name="文本框 129">
            <a:hlinkClick r:id="rId2" tooltip="" action="ppaction://hlinksldjump"/>
          </p:cNvPr>
          <p:cNvSpPr txBox="1">
            <a:spLocks noChangeArrowheads="1"/>
          </p:cNvSpPr>
          <p:nvPr/>
        </p:nvSpPr>
        <p:spPr bwMode="auto">
          <a:xfrm>
            <a:off x="3647220" y="1806753"/>
            <a:ext cx="381356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spcBef>
                <a:spcPts val="900"/>
              </a:spcBef>
            </a:pPr>
            <a:r>
              <a:rPr lang="en-US" altLang="zh-CN" sz="2700" b="1">
                <a:solidFill>
                  <a:srgbClr val="00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宋体" panose="02010600030101010101" pitchFamily="2" charset="-122"/>
              </a:rPr>
              <a:t>yì</a:t>
            </a:r>
            <a:endParaRPr lang="en-US" altLang="zh-CN" sz="2700" b="1">
              <a:solidFill>
                <a:srgbClr val="00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7241" name="组合 133"/>
          <p:cNvGrpSpPr/>
          <p:nvPr/>
        </p:nvGrpSpPr>
        <p:grpSpPr bwMode="auto">
          <a:xfrm>
            <a:off x="4931487" y="2353004"/>
            <a:ext cx="1015604" cy="1025498"/>
            <a:chOff x="1794458" y="2269846"/>
            <a:chExt cx="1352894" cy="1367631"/>
          </a:xfrm>
        </p:grpSpPr>
        <p:grpSp>
          <p:nvGrpSpPr>
            <p:cNvPr id="7242" name="组合 134"/>
            <p:cNvGrpSpPr>
              <a:grpSpLocks noChangeAspect="1"/>
            </p:cNvGrpSpPr>
            <p:nvPr/>
          </p:nvGrpSpPr>
          <p:grpSpPr bwMode="auto">
            <a:xfrm>
              <a:off x="1794458" y="2269846"/>
              <a:ext cx="1352894" cy="1349671"/>
              <a:chOff x="5000955" y="529393"/>
              <a:chExt cx="2176324" cy="2171141"/>
            </a:xfrm>
          </p:grpSpPr>
          <p:sp>
            <p:nvSpPr>
              <p:cNvPr id="7243" name="矩形 136"/>
              <p:cNvSpPr>
                <a:spLocks noChangeArrowheads="1"/>
              </p:cNvSpPr>
              <p:nvPr/>
            </p:nvSpPr>
            <p:spPr bwMode="auto">
              <a:xfrm>
                <a:off x="5000955" y="529393"/>
                <a:ext cx="2171141" cy="2171141"/>
              </a:xfrm>
              <a:prstGeom prst="rect">
                <a:avLst/>
              </a:prstGeom>
              <a:noFill/>
              <a:ln w="19050">
                <a:solidFill>
                  <a:srgbClr val="70AD47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7244" name="组合 63"/>
              <p:cNvGrpSpPr/>
              <p:nvPr/>
            </p:nvGrpSpPr>
            <p:grpSpPr bwMode="auto">
              <a:xfrm>
                <a:off x="5000957" y="529395"/>
                <a:ext cx="2176322" cy="2171139"/>
                <a:chOff x="2965248" y="4797909"/>
                <a:chExt cx="1428079" cy="1428079"/>
              </a:xfrm>
            </p:grpSpPr>
            <p:cxnSp>
              <p:nvCxnSpPr>
                <p:cNvPr id="7245" name="直接连接符 64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19050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246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19050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7247" name="TextBox 31">
              <a:hlinkClick r:id="rId3" tooltip="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868810" y="2282962"/>
              <a:ext cx="1131201" cy="1354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/>
              <a:r>
                <a:rPr lang="zh-CN" altLang="en-US" sz="6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雄</a:t>
              </a:r>
              <a:endPara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248" name="组合 140"/>
          <p:cNvGrpSpPr/>
          <p:nvPr/>
        </p:nvGrpSpPr>
        <p:grpSpPr bwMode="auto">
          <a:xfrm>
            <a:off x="6553118" y="2353004"/>
            <a:ext cx="1014413" cy="1025498"/>
            <a:chOff x="3833605" y="2269846"/>
            <a:chExt cx="1352894" cy="1367631"/>
          </a:xfrm>
        </p:grpSpPr>
        <p:grpSp>
          <p:nvGrpSpPr>
            <p:cNvPr id="7249" name="组合 141"/>
            <p:cNvGrpSpPr>
              <a:grpSpLocks noChangeAspect="1"/>
            </p:cNvGrpSpPr>
            <p:nvPr/>
          </p:nvGrpSpPr>
          <p:grpSpPr bwMode="auto">
            <a:xfrm>
              <a:off x="3833605" y="2269846"/>
              <a:ext cx="1352894" cy="1349671"/>
              <a:chOff x="5000955" y="529393"/>
              <a:chExt cx="2176324" cy="2171141"/>
            </a:xfrm>
          </p:grpSpPr>
          <p:sp>
            <p:nvSpPr>
              <p:cNvPr id="7250" name="矩形 143"/>
              <p:cNvSpPr>
                <a:spLocks noChangeArrowheads="1"/>
              </p:cNvSpPr>
              <p:nvPr/>
            </p:nvSpPr>
            <p:spPr bwMode="auto">
              <a:xfrm>
                <a:off x="5000955" y="529393"/>
                <a:ext cx="2171141" cy="2171141"/>
              </a:xfrm>
              <a:prstGeom prst="rect">
                <a:avLst/>
              </a:prstGeom>
              <a:noFill/>
              <a:ln w="19050">
                <a:solidFill>
                  <a:srgbClr val="70AD47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7251" name="组合 63"/>
              <p:cNvGrpSpPr/>
              <p:nvPr/>
            </p:nvGrpSpPr>
            <p:grpSpPr bwMode="auto">
              <a:xfrm>
                <a:off x="5000957" y="529395"/>
                <a:ext cx="2176322" cy="2171139"/>
                <a:chOff x="2965248" y="4797909"/>
                <a:chExt cx="1428079" cy="1428079"/>
              </a:xfrm>
            </p:grpSpPr>
            <p:cxnSp>
              <p:nvCxnSpPr>
                <p:cNvPr id="7252" name="直接连接符 64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19050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253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19050">
                  <a:solidFill>
                    <a:srgbClr val="70AD47"/>
                  </a:solidFill>
                  <a:prstDash val="dash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7254" name="TextBox 31">
              <a:hlinkClick r:id="rId4" tooltip="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907957" y="2282962"/>
              <a:ext cx="1131200" cy="1354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/>
              <a:r>
                <a:rPr lang="zh-CN" altLang="en-US" sz="6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项</a:t>
              </a:r>
              <a:endPara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8" name="文本框 147"/>
          <p:cNvSpPr txBox="1">
            <a:spLocks noChangeArrowheads="1"/>
          </p:cNvSpPr>
          <p:nvPr/>
        </p:nvSpPr>
        <p:spPr bwMode="auto">
          <a:xfrm>
            <a:off x="4963608" y="1804372"/>
            <a:ext cx="965649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spcBef>
                <a:spcPts val="900"/>
              </a:spcBef>
            </a:pPr>
            <a:r>
              <a:rPr lang="en-US" altLang="zh-CN" sz="2700" b="1">
                <a:solidFill>
                  <a:srgbClr val="0000FF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xiónɡ</a:t>
            </a:r>
            <a:endParaRPr lang="en-US" altLang="zh-CN" sz="2700" b="1">
              <a:solidFill>
                <a:srgbClr val="0000FF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49" name="文本框 148"/>
          <p:cNvSpPr txBox="1">
            <a:spLocks noChangeArrowheads="1"/>
          </p:cNvSpPr>
          <p:nvPr/>
        </p:nvSpPr>
        <p:spPr bwMode="auto">
          <a:xfrm>
            <a:off x="6582830" y="1815087"/>
            <a:ext cx="97166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spcBef>
                <a:spcPts val="900"/>
              </a:spcBef>
            </a:pPr>
            <a:r>
              <a:rPr lang="en-US" altLang="zh-CN" sz="2700" b="1">
                <a:solidFill>
                  <a:srgbClr val="0000FF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xiànɡ</a:t>
            </a:r>
            <a:endParaRPr lang="en-US" altLang="zh-CN" sz="2700" b="1">
              <a:solidFill>
                <a:srgbClr val="0000FF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grpSp>
        <p:nvGrpSpPr>
          <p:cNvPr id="90" name="组合 1"/>
          <p:cNvGrpSpPr/>
          <p:nvPr/>
        </p:nvGrpSpPr>
        <p:grpSpPr bwMode="auto">
          <a:xfrm>
            <a:off x="172641" y="169069"/>
            <a:ext cx="2350294" cy="797719"/>
            <a:chOff x="398493" y="235133"/>
            <a:chExt cx="3133181" cy="1063729"/>
          </a:xfrm>
        </p:grpSpPr>
        <p:grpSp>
          <p:nvGrpSpPr>
            <p:cNvPr id="91" name="组合 2"/>
            <p:cNvGrpSpPr/>
            <p:nvPr/>
          </p:nvGrpSpPr>
          <p:grpSpPr bwMode="auto">
            <a:xfrm>
              <a:off x="1285751" y="505034"/>
              <a:ext cx="2245923" cy="679516"/>
              <a:chOff x="2196985" y="2511160"/>
              <a:chExt cx="2245923" cy="679516"/>
            </a:xfrm>
          </p:grpSpPr>
          <p:cxnSp>
            <p:nvCxnSpPr>
              <p:cNvPr id="93" name="直接连接符 92"/>
              <p:cNvCxnSpPr/>
              <p:nvPr/>
            </p:nvCxnSpPr>
            <p:spPr>
              <a:xfrm>
                <a:off x="2196985" y="2511160"/>
                <a:ext cx="1642778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>
                <a:off x="2196985" y="3190676"/>
                <a:ext cx="1653888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TextBox 3"/>
              <p:cNvSpPr txBox="1">
                <a:spLocks noChangeArrowheads="1"/>
              </p:cNvSpPr>
              <p:nvPr/>
            </p:nvSpPr>
            <p:spPr bwMode="auto">
              <a:xfrm>
                <a:off x="2196985" y="2536562"/>
                <a:ext cx="2245923" cy="61561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/>
                <a:r>
                  <a:rPr lang="zh-CN" altLang="en-US" sz="2400" b="1" spc="375" noProof="1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我会写</a:t>
                </a:r>
                <a:endParaRPr lang="zh-CN" altLang="en-US" sz="2400" b="1" spc="375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96" name="直接连接符 95"/>
              <p:cNvCxnSpPr/>
              <p:nvPr/>
            </p:nvCxnSpPr>
            <p:spPr>
              <a:xfrm>
                <a:off x="3831826" y="2511160"/>
                <a:ext cx="306335" cy="33499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V="1">
                <a:off x="3849286" y="2828691"/>
                <a:ext cx="269828" cy="361985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92" name="图片 8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8493" y="235133"/>
              <a:ext cx="873825" cy="1063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/>
      <p:bldP spid="130" grpId="0"/>
      <p:bldP spid="148" grpId="0"/>
      <p:bldP spid="1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39" name="文本框 49"/>
          <p:cNvSpPr txBox="1"/>
          <p:nvPr/>
        </p:nvSpPr>
        <p:spPr>
          <a:xfrm rot="-1160763">
            <a:off x="6824663" y="1388269"/>
            <a:ext cx="284560" cy="2527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zh-CN" sz="400" noProof="1" dirty="0">
                <a:solidFill>
                  <a:srgbClr val="DAEEB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lang="zh-CN" altLang="zh-CN" sz="400" noProof="1" dirty="0">
              <a:solidFill>
                <a:srgbClr val="DAEEBF"/>
              </a:solidFill>
              <a:latin typeface="Arial" panose="020B0604020202020204" pitchFamily="34" charset="0"/>
            </a:endParaRPr>
          </a:p>
        </p:txBody>
      </p:sp>
      <p:sp>
        <p:nvSpPr>
          <p:cNvPr id="10340" name="文本框 50"/>
          <p:cNvSpPr txBox="1"/>
          <p:nvPr/>
        </p:nvSpPr>
        <p:spPr>
          <a:xfrm rot="-1160763">
            <a:off x="6915150" y="5395913"/>
            <a:ext cx="391160" cy="12954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zh-CN" sz="400" noProof="1" dirty="0">
                <a:solidFill>
                  <a:srgbClr val="DAEEB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lang="zh-CN" altLang="zh-CN" sz="400" noProof="1" dirty="0">
              <a:solidFill>
                <a:srgbClr val="DAEEBF"/>
              </a:solidFill>
              <a:latin typeface="Arial" panose="020B0604020202020204" pitchFamily="34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88027" y="310754"/>
            <a:ext cx="1656160" cy="503635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en-US" altLang="zh-CN" sz="2100" strike="noStrike" noProof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0ed433e448945c4aa3fe5485bb74436a">
            <a:hlinkClick r:id="rId1" tooltip="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" y="1010285"/>
            <a:ext cx="2212975" cy="2100580"/>
          </a:xfrm>
          <a:prstGeom prst="rect">
            <a:avLst/>
          </a:prstGeom>
        </p:spPr>
      </p:pic>
      <p:pic>
        <p:nvPicPr>
          <p:cNvPr id="3" name="图片 2" descr="QQ浏览器截图202012020359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8745" y="1010285"/>
            <a:ext cx="4902835" cy="355219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39" name="文本框 49"/>
          <p:cNvSpPr txBox="1"/>
          <p:nvPr/>
        </p:nvSpPr>
        <p:spPr>
          <a:xfrm rot="-1160763">
            <a:off x="6824663" y="1388269"/>
            <a:ext cx="284560" cy="2527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zh-CN" sz="400" noProof="1" dirty="0">
                <a:solidFill>
                  <a:srgbClr val="DAEEB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lang="zh-CN" altLang="zh-CN" sz="400" noProof="1" dirty="0">
              <a:solidFill>
                <a:srgbClr val="DAEEBF"/>
              </a:solidFill>
              <a:latin typeface="Arial" panose="020B0604020202020204" pitchFamily="34" charset="0"/>
            </a:endParaRPr>
          </a:p>
        </p:txBody>
      </p:sp>
      <p:sp>
        <p:nvSpPr>
          <p:cNvPr id="10340" name="文本框 50"/>
          <p:cNvSpPr txBox="1"/>
          <p:nvPr/>
        </p:nvSpPr>
        <p:spPr>
          <a:xfrm rot="-1160763">
            <a:off x="6915150" y="5395913"/>
            <a:ext cx="391160" cy="12954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zh-CN" sz="400" noProof="1" dirty="0">
                <a:solidFill>
                  <a:srgbClr val="DAEEB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lang="zh-CN" altLang="zh-CN" sz="400" noProof="1" dirty="0">
              <a:solidFill>
                <a:srgbClr val="DAEEBF"/>
              </a:solidFill>
              <a:latin typeface="Arial" panose="020B0604020202020204" pitchFamily="34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88027" y="310754"/>
            <a:ext cx="1656160" cy="503635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en-US" altLang="zh-CN" sz="2100" strike="noStrike" noProof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C:\Users\Administrator\Desktop\四年级教学课件\59e9992932e9bc54b434ee7bfbf5507e.gif59e9992932e9bc54b434ee7bfbf5507e">
            <a:hlinkClick r:id="rId1" tooltip="" action="ppaction://hlinksldjump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4793" y="1010285"/>
            <a:ext cx="2100580" cy="2100580"/>
          </a:xfrm>
          <a:prstGeom prst="rect">
            <a:avLst/>
          </a:prstGeom>
        </p:spPr>
      </p:pic>
      <p:pic>
        <p:nvPicPr>
          <p:cNvPr id="3" name="图片 2" descr="C:\Users\Administrator\Desktop\四年级教学课件\QQ浏览器截图20201202040602.pngQQ浏览器截图2020120204060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658745" y="1010285"/>
            <a:ext cx="5224145" cy="317563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39" name="文本框 49"/>
          <p:cNvSpPr txBox="1"/>
          <p:nvPr/>
        </p:nvSpPr>
        <p:spPr>
          <a:xfrm rot="-1160763">
            <a:off x="6824663" y="1388269"/>
            <a:ext cx="284560" cy="2527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zh-CN" sz="400" noProof="1" dirty="0">
                <a:solidFill>
                  <a:srgbClr val="DAEEB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lang="zh-CN" altLang="zh-CN" sz="400" noProof="1" dirty="0">
              <a:solidFill>
                <a:srgbClr val="DAEEBF"/>
              </a:solidFill>
              <a:latin typeface="Arial" panose="020B0604020202020204" pitchFamily="34" charset="0"/>
            </a:endParaRPr>
          </a:p>
        </p:txBody>
      </p:sp>
      <p:sp>
        <p:nvSpPr>
          <p:cNvPr id="10340" name="文本框 50"/>
          <p:cNvSpPr txBox="1"/>
          <p:nvPr/>
        </p:nvSpPr>
        <p:spPr>
          <a:xfrm rot="-1160763">
            <a:off x="6915150" y="5395913"/>
            <a:ext cx="391160" cy="12954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zh-CN" sz="400" noProof="1" dirty="0">
                <a:solidFill>
                  <a:srgbClr val="DAEEB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lang="zh-CN" altLang="zh-CN" sz="400" noProof="1" dirty="0">
              <a:solidFill>
                <a:srgbClr val="DAEEBF"/>
              </a:solidFill>
              <a:latin typeface="Arial" panose="020B0604020202020204" pitchFamily="34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88027" y="310754"/>
            <a:ext cx="1656160" cy="503635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100" strike="noStrike" noProof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en-US" altLang="zh-CN" sz="2100" strike="noStrike" noProof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C:\Users\Administrator\Desktop\四年级教学课件\9940003d2724e4226a6ecfde997842b0.gif9940003d2724e4226a6ecfde997842b0">
            <a:hlinkClick r:id="rId1" tooltip="" action="ppaction://hlinksldjump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4793" y="1010285"/>
            <a:ext cx="2100580" cy="2100580"/>
          </a:xfrm>
          <a:prstGeom prst="rect">
            <a:avLst/>
          </a:prstGeom>
        </p:spPr>
      </p:pic>
      <p:pic>
        <p:nvPicPr>
          <p:cNvPr id="3" name="图片 2" descr="C:\Users\Administrator\Desktop\四年级教学课件\QQ浏览器截图20201202041949.pngQQ浏览器截图2020120204194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658745" y="916305"/>
            <a:ext cx="5051425" cy="332867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夏日绝句</Template>
  <TotalTime>0</TotalTime>
  <Words>1242</Words>
  <Application>WPS 演示</Application>
  <PresentationFormat>全屏显示(16:9)</PresentationFormat>
  <Paragraphs>176</Paragraphs>
  <Slides>25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50" baseType="lpstr">
      <vt:lpstr>Arial</vt:lpstr>
      <vt:lpstr>宋体</vt:lpstr>
      <vt:lpstr>Wingdings</vt:lpstr>
      <vt:lpstr>等线</vt:lpstr>
      <vt:lpstr>楷体</vt:lpstr>
      <vt:lpstr>Calibri Light</vt:lpstr>
      <vt:lpstr>黑体</vt:lpstr>
      <vt:lpstr>Century Gothic</vt:lpstr>
      <vt:lpstr>方正舒体</vt:lpstr>
      <vt:lpstr>Calibri</vt:lpstr>
      <vt:lpstr>微软雅黑</vt:lpstr>
      <vt:lpstr>Arial Unicode MS</vt:lpstr>
      <vt:lpstr>华文行楷</vt:lpstr>
      <vt:lpstr>Pinyin Adjust</vt:lpstr>
      <vt:lpstr>Segoe Print</vt:lpstr>
      <vt:lpstr>华文新魏</vt:lpstr>
      <vt:lpstr>华文中宋</vt:lpstr>
      <vt:lpstr>华文宋体</vt:lpstr>
      <vt:lpstr>华文彩云</vt:lpstr>
      <vt:lpstr>华文楷体</vt:lpstr>
      <vt:lpstr>华文琥珀</vt:lpstr>
      <vt:lpstr>华文细黑</vt:lpstr>
      <vt:lpstr>藏研簇玛丘体</vt:lpstr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 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audacity of hope</cp:lastModifiedBy>
  <cp:revision>8</cp:revision>
  <dcterms:created xsi:type="dcterms:W3CDTF">2019-10-07T04:12:00Z</dcterms:created>
  <dcterms:modified xsi:type="dcterms:W3CDTF">2020-12-01T21:43:17Z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