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59" r:id="rId6"/>
    <p:sldId id="261" r:id="rId7"/>
    <p:sldId id="262" r:id="rId8"/>
    <p:sldId id="271" r:id="rId9"/>
    <p:sldId id="272" r:id="rId10"/>
    <p:sldId id="273" r:id="rId11"/>
    <p:sldId id="274" r:id="rId12"/>
    <p:sldId id="264" r:id="rId13"/>
    <p:sldId id="275" r:id="rId14"/>
    <p:sldId id="265" r:id="rId15"/>
    <p:sldId id="276" r:id="rId16"/>
    <p:sldId id="266" r:id="rId17"/>
    <p:sldId id="277" r:id="rId18"/>
    <p:sldId id="268" r:id="rId19"/>
    <p:sldId id="278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95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istrator\&#26700;&#38754;\&#38899;&#20048;\&#23567;&#38632;&#27801;&#27801;.mp3" TargetMode="Externa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istrator\&#26700;&#38754;\&#38899;&#20048;\&#23567;&#38632;&#27801;&#27801;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u=4229662710,3418396249&amp;fm=0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910" y="428604"/>
            <a:ext cx="814393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        </a:t>
            </a:r>
            <a:endParaRPr lang="en-US" altLang="zh-CN" sz="4400" dirty="0" smtClean="0"/>
          </a:p>
          <a:p>
            <a:endParaRPr lang="en-US" altLang="zh-CN" sz="4400" dirty="0" smtClean="0"/>
          </a:p>
          <a:p>
            <a:r>
              <a:rPr lang="en-US" altLang="zh-CN" sz="4400" dirty="0" smtClean="0"/>
              <a:t>           </a:t>
            </a:r>
            <a:r>
              <a:rPr lang="zh-CN" altLang="en-US" sz="4400" dirty="0" smtClean="0"/>
              <a:t> </a:t>
            </a:r>
            <a:r>
              <a:rPr lang="zh-CN" altLang="en-US" sz="8800" dirty="0" smtClean="0">
                <a:solidFill>
                  <a:srgbClr val="FF0000"/>
                </a:solidFill>
              </a:rPr>
              <a:t>雨铃铛</a:t>
            </a:r>
            <a:endParaRPr lang="en-US" altLang="zh-CN" sz="8800" dirty="0" smtClean="0">
              <a:solidFill>
                <a:srgbClr val="FF0000"/>
              </a:solidFill>
            </a:endParaRPr>
          </a:p>
          <a:p>
            <a:endParaRPr lang="en-US" altLang="zh-CN" sz="4400" dirty="0" smtClean="0"/>
          </a:p>
          <a:p>
            <a:endParaRPr lang="en-US" altLang="zh-CN" sz="4400" dirty="0" smtClean="0"/>
          </a:p>
          <a:p>
            <a:r>
              <a:rPr lang="en-US" altLang="zh-CN" sz="4400" dirty="0" smtClean="0"/>
              <a:t> </a:t>
            </a:r>
            <a:r>
              <a:rPr lang="zh-CN" altLang="en-US" sz="4400" dirty="0" smtClean="0">
                <a:solidFill>
                  <a:srgbClr val="00B050"/>
                </a:solidFill>
              </a:rPr>
              <a:t>执教</a:t>
            </a:r>
            <a:r>
              <a:rPr lang="en-US" altLang="zh-CN" sz="4400" dirty="0" smtClean="0">
                <a:solidFill>
                  <a:srgbClr val="00B050"/>
                </a:solidFill>
              </a:rPr>
              <a:t>:</a:t>
            </a:r>
            <a:r>
              <a:rPr lang="zh-CN" altLang="en-US" sz="4400" dirty="0" smtClean="0">
                <a:solidFill>
                  <a:srgbClr val="00B050"/>
                </a:solidFill>
              </a:rPr>
              <a:t>光亚学校</a:t>
            </a:r>
            <a:r>
              <a:rPr lang="en-US" altLang="zh-CN" sz="4400" dirty="0" smtClean="0">
                <a:solidFill>
                  <a:srgbClr val="00B050"/>
                </a:solidFill>
              </a:rPr>
              <a:t>:</a:t>
            </a:r>
            <a:r>
              <a:rPr lang="zh-CN" altLang="en-US" sz="4400" dirty="0" smtClean="0">
                <a:solidFill>
                  <a:srgbClr val="00B050"/>
                </a:solidFill>
              </a:rPr>
              <a:t>李媛媛</a:t>
            </a:r>
            <a:endParaRPr lang="zh-CN" altLang="en-US" sz="4400" dirty="0">
              <a:solidFill>
                <a:srgbClr val="00B050"/>
              </a:solidFill>
            </a:endParaRPr>
          </a:p>
        </p:txBody>
      </p:sp>
      <p:pic>
        <p:nvPicPr>
          <p:cNvPr id="6" name="图片 5" descr="http_imgloadCARLRPC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728660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8728" y="1928802"/>
            <a:ext cx="600079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15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雨铃铛</a:t>
            </a:r>
            <a:endParaRPr lang="zh-CN" altLang="en-US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472" y="5934670"/>
            <a:ext cx="79192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执教</a:t>
            </a:r>
            <a:r>
              <a:rPr lang="en-US" altLang="zh-CN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</a:t>
            </a:r>
            <a:r>
              <a:rPr lang="zh-CN" alt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光亚学校</a:t>
            </a:r>
            <a:r>
              <a:rPr lang="en-US" altLang="zh-CN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</a:t>
            </a:r>
            <a:r>
              <a:rPr lang="zh-CN" alt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李媛媛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418454753,1845181146&amp;fm=0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TextBox 4"/>
          <p:cNvSpPr txBox="1"/>
          <p:nvPr/>
        </p:nvSpPr>
        <p:spPr>
          <a:xfrm>
            <a:off x="857224" y="1285860"/>
            <a:ext cx="72866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accent3">
                    <a:lumMod val="75000"/>
                  </a:schemeClr>
                </a:solidFill>
              </a:rPr>
              <a:t>沙沙响</a:t>
            </a:r>
            <a:r>
              <a:rPr lang="en-US" altLang="zh-CN" sz="7200" b="1" dirty="0" smtClean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zh-CN" altLang="en-US" sz="7200" b="1" dirty="0" smtClean="0">
                <a:solidFill>
                  <a:schemeClr val="accent3">
                    <a:lumMod val="75000"/>
                  </a:schemeClr>
                </a:solidFill>
              </a:rPr>
              <a:t>沙沙响</a:t>
            </a:r>
            <a:r>
              <a:rPr lang="en-US" altLang="zh-CN" sz="7200" b="1" dirty="0" smtClean="0">
                <a:solidFill>
                  <a:schemeClr val="accent3">
                    <a:lumMod val="75000"/>
                  </a:schemeClr>
                </a:solidFill>
              </a:rPr>
              <a:t>,</a:t>
            </a:r>
          </a:p>
          <a:p>
            <a:r>
              <a:rPr lang="zh-CN" altLang="en-US" sz="7200" b="1" dirty="0" smtClean="0">
                <a:solidFill>
                  <a:schemeClr val="accent3">
                    <a:lumMod val="75000"/>
                  </a:schemeClr>
                </a:solidFill>
              </a:rPr>
              <a:t>春雨洒在房檐上</a:t>
            </a:r>
            <a:r>
              <a:rPr lang="en-US" altLang="zh-CN" sz="7200" b="1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endParaRPr lang="zh-CN" altLang="en-US" sz="72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未标题-1"/>
          <p:cNvPicPr>
            <a:picLocks noChangeAspect="1" noChangeArrowheads="1"/>
          </p:cNvPicPr>
          <p:nvPr/>
        </p:nvPicPr>
        <p:blipFill>
          <a:blip r:embed="rId2">
            <a:lum bright="12000" contras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40963" name="Picture 3" descr="课文插图2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6DFDC"/>
              </a:clrFrom>
              <a:clrTo>
                <a:srgbClr val="D6DFD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3068638"/>
            <a:ext cx="277813" cy="287337"/>
          </a:xfrm>
          <a:prstGeom prst="rect">
            <a:avLst/>
          </a:prstGeom>
          <a:noFill/>
        </p:spPr>
      </p:pic>
      <p:pic>
        <p:nvPicPr>
          <p:cNvPr id="40964" name="Picture 4" descr="课文插图2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6DFDC"/>
              </a:clrFrom>
              <a:clrTo>
                <a:srgbClr val="D6DFD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2060575"/>
            <a:ext cx="277813" cy="287338"/>
          </a:xfrm>
          <a:prstGeom prst="rect">
            <a:avLst/>
          </a:prstGeom>
          <a:noFill/>
        </p:spPr>
      </p:pic>
      <p:pic>
        <p:nvPicPr>
          <p:cNvPr id="40965" name="Picture 5" descr="课文插图2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6DFDC"/>
              </a:clrFrom>
              <a:clrTo>
                <a:srgbClr val="D6DFD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5445125"/>
            <a:ext cx="277813" cy="287338"/>
          </a:xfrm>
          <a:prstGeom prst="rect">
            <a:avLst/>
          </a:prstGeom>
          <a:noFill/>
        </p:spPr>
      </p:pic>
      <p:pic>
        <p:nvPicPr>
          <p:cNvPr id="40966" name="Picture 6" descr="课文插图2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6DFDC"/>
              </a:clrFrom>
              <a:clrTo>
                <a:srgbClr val="D6DFD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2924175"/>
            <a:ext cx="277813" cy="287338"/>
          </a:xfrm>
          <a:prstGeom prst="rect">
            <a:avLst/>
          </a:prstGeom>
          <a:noFill/>
        </p:spPr>
      </p:pic>
      <p:pic>
        <p:nvPicPr>
          <p:cNvPr id="40967" name="Picture 7" descr="课文插图2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6DFDC"/>
              </a:clrFrom>
              <a:clrTo>
                <a:srgbClr val="D6DFD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2781300"/>
            <a:ext cx="277813" cy="287338"/>
          </a:xfrm>
          <a:prstGeom prst="rect">
            <a:avLst/>
          </a:prstGeom>
          <a:noFill/>
        </p:spPr>
      </p:pic>
      <p:pic>
        <p:nvPicPr>
          <p:cNvPr id="40968" name="Picture 8" descr="课文插图2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6DFDC"/>
              </a:clrFrom>
              <a:clrTo>
                <a:srgbClr val="D6DFD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4365625"/>
            <a:ext cx="277812" cy="287338"/>
          </a:xfrm>
          <a:prstGeom prst="rect">
            <a:avLst/>
          </a:prstGeom>
          <a:noFill/>
        </p:spPr>
      </p:pic>
      <p:pic>
        <p:nvPicPr>
          <p:cNvPr id="40969" name="Picture 9" descr="课文插图2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6DFDC"/>
              </a:clrFrom>
              <a:clrTo>
                <a:srgbClr val="D6DFD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3573463"/>
            <a:ext cx="277812" cy="287337"/>
          </a:xfrm>
          <a:prstGeom prst="rect">
            <a:avLst/>
          </a:prstGeom>
          <a:noFill/>
        </p:spPr>
      </p:pic>
      <p:pic>
        <p:nvPicPr>
          <p:cNvPr id="40970" name="Picture 10" descr="课文插图2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6DFDC"/>
              </a:clrFrom>
              <a:clrTo>
                <a:srgbClr val="D6DFD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1500" y="3933825"/>
            <a:ext cx="277813" cy="287338"/>
          </a:xfrm>
          <a:prstGeom prst="rect">
            <a:avLst/>
          </a:prstGeom>
          <a:noFill/>
        </p:spPr>
      </p:pic>
      <p:pic>
        <p:nvPicPr>
          <p:cNvPr id="40971" name="Picture 11" descr="课文插图2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6DFDC"/>
              </a:clrFrom>
              <a:clrTo>
                <a:srgbClr val="D6DFD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43888" y="2924175"/>
            <a:ext cx="277812" cy="287338"/>
          </a:xfrm>
          <a:prstGeom prst="rect">
            <a:avLst/>
          </a:prstGeom>
          <a:noFill/>
        </p:spPr>
      </p:pic>
      <p:sp>
        <p:nvSpPr>
          <p:cNvPr id="40972" name="AutoShape 12"/>
          <p:cNvSpPr>
            <a:spLocks noChangeArrowheads="1"/>
          </p:cNvSpPr>
          <p:nvPr/>
        </p:nvSpPr>
        <p:spPr bwMode="auto">
          <a:xfrm>
            <a:off x="5867400" y="2420938"/>
            <a:ext cx="73025" cy="287337"/>
          </a:xfrm>
          <a:prstGeom prst="flowChartConnector">
            <a:avLst/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73" name="AutoShape 13"/>
          <p:cNvSpPr>
            <a:spLocks noChangeArrowheads="1"/>
          </p:cNvSpPr>
          <p:nvPr/>
        </p:nvSpPr>
        <p:spPr bwMode="auto">
          <a:xfrm>
            <a:off x="6227763" y="4292600"/>
            <a:ext cx="144462" cy="144463"/>
          </a:xfrm>
          <a:prstGeom prst="flowChartConnector">
            <a:avLst/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>
            <a:off x="6300788" y="4005263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0975" name="AutoShape 15"/>
          <p:cNvSpPr>
            <a:spLocks noChangeArrowheads="1"/>
          </p:cNvSpPr>
          <p:nvPr/>
        </p:nvSpPr>
        <p:spPr bwMode="auto">
          <a:xfrm>
            <a:off x="6227763" y="4652963"/>
            <a:ext cx="73025" cy="360362"/>
          </a:xfrm>
          <a:prstGeom prst="wedgeEllipseCallout">
            <a:avLst>
              <a:gd name="adj1" fmla="val -36958"/>
              <a:gd name="adj2" fmla="val -167181"/>
            </a:avLst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40976" name="AutoShape 16"/>
          <p:cNvSpPr>
            <a:spLocks noChangeArrowheads="1"/>
          </p:cNvSpPr>
          <p:nvPr/>
        </p:nvSpPr>
        <p:spPr bwMode="auto">
          <a:xfrm>
            <a:off x="6659563" y="2133600"/>
            <a:ext cx="73025" cy="360363"/>
          </a:xfrm>
          <a:prstGeom prst="wedgeEllipseCallout">
            <a:avLst>
              <a:gd name="adj1" fmla="val 84782"/>
              <a:gd name="adj2" fmla="val -156606"/>
            </a:avLst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40977" name="AutoShape 17"/>
          <p:cNvSpPr>
            <a:spLocks noChangeArrowheads="1"/>
          </p:cNvSpPr>
          <p:nvPr/>
        </p:nvSpPr>
        <p:spPr bwMode="auto">
          <a:xfrm>
            <a:off x="6443663" y="4868863"/>
            <a:ext cx="73025" cy="360362"/>
          </a:xfrm>
          <a:prstGeom prst="wedgeEllipseCallout">
            <a:avLst>
              <a:gd name="adj1" fmla="val -36958"/>
              <a:gd name="adj2" fmla="val -167181"/>
            </a:avLst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40978" name="AutoShape 18"/>
          <p:cNvSpPr>
            <a:spLocks noChangeArrowheads="1"/>
          </p:cNvSpPr>
          <p:nvPr/>
        </p:nvSpPr>
        <p:spPr bwMode="auto">
          <a:xfrm>
            <a:off x="4211638" y="4365625"/>
            <a:ext cx="73025" cy="360363"/>
          </a:xfrm>
          <a:prstGeom prst="wedgeEllipseCallout">
            <a:avLst>
              <a:gd name="adj1" fmla="val -52176"/>
              <a:gd name="adj2" fmla="val -131500"/>
            </a:avLst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40979" name="AutoShape 19"/>
          <p:cNvSpPr>
            <a:spLocks noChangeArrowheads="1"/>
          </p:cNvSpPr>
          <p:nvPr/>
        </p:nvSpPr>
        <p:spPr bwMode="auto">
          <a:xfrm>
            <a:off x="6659563" y="5084763"/>
            <a:ext cx="73025" cy="360362"/>
          </a:xfrm>
          <a:prstGeom prst="wedgeEllipseCallout">
            <a:avLst>
              <a:gd name="adj1" fmla="val -36958"/>
              <a:gd name="adj2" fmla="val -167181"/>
            </a:avLst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40980" name="AutoShape 20"/>
          <p:cNvSpPr>
            <a:spLocks noChangeArrowheads="1"/>
          </p:cNvSpPr>
          <p:nvPr/>
        </p:nvSpPr>
        <p:spPr bwMode="auto">
          <a:xfrm>
            <a:off x="6659563" y="6092825"/>
            <a:ext cx="73025" cy="360363"/>
          </a:xfrm>
          <a:prstGeom prst="wedgeEllipseCallout">
            <a:avLst>
              <a:gd name="adj1" fmla="val 8694"/>
              <a:gd name="adj2" fmla="val -161894"/>
            </a:avLst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40981" name="AutoShape 21"/>
          <p:cNvSpPr>
            <a:spLocks noChangeArrowheads="1"/>
          </p:cNvSpPr>
          <p:nvPr/>
        </p:nvSpPr>
        <p:spPr bwMode="auto">
          <a:xfrm>
            <a:off x="5076825" y="4437063"/>
            <a:ext cx="73025" cy="360362"/>
          </a:xfrm>
          <a:prstGeom prst="wedgeEllipseCallout">
            <a:avLst>
              <a:gd name="adj1" fmla="val -52176"/>
              <a:gd name="adj2" fmla="val -131500"/>
            </a:avLst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40982" name="AutoShape 22"/>
          <p:cNvSpPr>
            <a:spLocks noChangeArrowheads="1"/>
          </p:cNvSpPr>
          <p:nvPr/>
        </p:nvSpPr>
        <p:spPr bwMode="auto">
          <a:xfrm>
            <a:off x="5076825" y="3429000"/>
            <a:ext cx="73025" cy="360363"/>
          </a:xfrm>
          <a:prstGeom prst="wedgeEllipseCallout">
            <a:avLst>
              <a:gd name="adj1" fmla="val -52176"/>
              <a:gd name="adj2" fmla="val -232819"/>
            </a:avLst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40983" name="AutoShape 23"/>
          <p:cNvSpPr>
            <a:spLocks noChangeArrowheads="1"/>
          </p:cNvSpPr>
          <p:nvPr/>
        </p:nvSpPr>
        <p:spPr bwMode="auto">
          <a:xfrm>
            <a:off x="5076825" y="2276475"/>
            <a:ext cx="73025" cy="360363"/>
          </a:xfrm>
          <a:prstGeom prst="wedgeEllipseCallout">
            <a:avLst>
              <a:gd name="adj1" fmla="val -2176"/>
              <a:gd name="adj2" fmla="val -149560"/>
            </a:avLst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40984" name="AutoShape 24"/>
          <p:cNvSpPr>
            <a:spLocks noChangeArrowheads="1"/>
          </p:cNvSpPr>
          <p:nvPr/>
        </p:nvSpPr>
        <p:spPr bwMode="auto">
          <a:xfrm>
            <a:off x="5076825" y="6021388"/>
            <a:ext cx="142875" cy="360362"/>
          </a:xfrm>
          <a:prstGeom prst="wedgeEllipseCallout">
            <a:avLst>
              <a:gd name="adj1" fmla="val -51111"/>
              <a:gd name="adj2" fmla="val -131500"/>
            </a:avLst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40985" name="AutoShape 25"/>
          <p:cNvSpPr>
            <a:spLocks noChangeArrowheads="1"/>
          </p:cNvSpPr>
          <p:nvPr/>
        </p:nvSpPr>
        <p:spPr bwMode="auto">
          <a:xfrm>
            <a:off x="5003800" y="5300663"/>
            <a:ext cx="73025" cy="215900"/>
          </a:xfrm>
          <a:prstGeom prst="wedgeEllipseCallout">
            <a:avLst>
              <a:gd name="adj1" fmla="val 65218"/>
              <a:gd name="adj2" fmla="val -230884"/>
            </a:avLst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40986" name="AutoShape 2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820150" y="6597650"/>
            <a:ext cx="323850" cy="26035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87" name="AutoShape 27"/>
          <p:cNvSpPr>
            <a:spLocks noChangeArrowheads="1"/>
          </p:cNvSpPr>
          <p:nvPr/>
        </p:nvSpPr>
        <p:spPr bwMode="auto">
          <a:xfrm>
            <a:off x="0" y="1557338"/>
            <a:ext cx="3059113" cy="1655762"/>
          </a:xfrm>
          <a:prstGeom prst="wedgeEllipseCallout">
            <a:avLst>
              <a:gd name="adj1" fmla="val 85236"/>
              <a:gd name="adj2" fmla="val -33222"/>
            </a:avLst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ea typeface="楷体_GB2312" pitchFamily="49" charset="-122"/>
              </a:rPr>
              <a:t>房檐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8000" dirty="0" smtClean="0">
                <a:solidFill>
                  <a:srgbClr val="00B050"/>
                </a:solidFill>
              </a:rPr>
              <a:t>_______,________,</a:t>
            </a:r>
            <a:br>
              <a:rPr lang="en-US" altLang="zh-CN" sz="8000" dirty="0" smtClean="0">
                <a:solidFill>
                  <a:srgbClr val="00B050"/>
                </a:solidFill>
              </a:rPr>
            </a:br>
            <a:r>
              <a:rPr lang="en-US" altLang="zh-CN" sz="8000" dirty="0" smtClean="0">
                <a:solidFill>
                  <a:srgbClr val="00B050"/>
                </a:solidFill>
              </a:rPr>
              <a:t>__</a:t>
            </a:r>
            <a:r>
              <a:rPr lang="zh-CN" altLang="en-US" sz="8000" dirty="0" smtClean="0">
                <a:solidFill>
                  <a:srgbClr val="00B050"/>
                </a:solidFill>
              </a:rPr>
              <a:t>雨</a:t>
            </a:r>
            <a:r>
              <a:rPr lang="en-US" altLang="zh-CN" sz="8000" smtClean="0">
                <a:solidFill>
                  <a:srgbClr val="00B050"/>
                </a:solidFill>
              </a:rPr>
              <a:t>__</a:t>
            </a:r>
            <a:r>
              <a:rPr lang="zh-CN" altLang="en-US" sz="8000" smtClean="0">
                <a:solidFill>
                  <a:srgbClr val="00B050"/>
                </a:solidFill>
              </a:rPr>
              <a:t>在</a:t>
            </a:r>
            <a:r>
              <a:rPr lang="en-US" altLang="zh-CN" sz="8000" dirty="0" smtClean="0">
                <a:solidFill>
                  <a:srgbClr val="00B050"/>
                </a:solidFill>
              </a:rPr>
              <a:t>_______.</a:t>
            </a:r>
            <a:endParaRPr lang="zh-CN" altLang="en-US" sz="8000" dirty="0">
              <a:solidFill>
                <a:srgbClr val="00B050"/>
              </a:solidFill>
            </a:endParaRPr>
          </a:p>
        </p:txBody>
      </p:sp>
      <p:pic>
        <p:nvPicPr>
          <p:cNvPr id="4" name="内容占位符 3" descr="u=499045723,4134215459&amp;fm=0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214686"/>
            <a:ext cx="9144000" cy="364331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418454753,1845181146&amp;fm=0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TextBox 4"/>
          <p:cNvSpPr txBox="1"/>
          <p:nvPr/>
        </p:nvSpPr>
        <p:spPr>
          <a:xfrm>
            <a:off x="857224" y="1643050"/>
            <a:ext cx="74295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chemeClr val="tx2">
                    <a:lumMod val="75000"/>
                  </a:schemeClr>
                </a:solidFill>
              </a:rPr>
              <a:t>房檐上</a:t>
            </a:r>
            <a:r>
              <a:rPr lang="en-US" altLang="zh-CN" sz="80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zh-CN" altLang="en-US" sz="8000" b="1" dirty="0" smtClean="0">
                <a:solidFill>
                  <a:schemeClr val="tx2">
                    <a:lumMod val="75000"/>
                  </a:schemeClr>
                </a:solidFill>
              </a:rPr>
              <a:t>挂水珠</a:t>
            </a:r>
            <a:r>
              <a:rPr lang="en-US" altLang="zh-CN" sz="8000" b="1" dirty="0" smtClean="0">
                <a:solidFill>
                  <a:schemeClr val="tx2">
                    <a:lumMod val="75000"/>
                  </a:schemeClr>
                </a:solidFill>
              </a:rPr>
              <a:t>,</a:t>
            </a:r>
          </a:p>
          <a:p>
            <a:r>
              <a:rPr lang="zh-CN" altLang="en-US" sz="8000" b="1" dirty="0" smtClean="0">
                <a:solidFill>
                  <a:schemeClr val="tx2">
                    <a:lumMod val="75000"/>
                  </a:schemeClr>
                </a:solidFill>
              </a:rPr>
              <a:t>好像串串小铃铛</a:t>
            </a:r>
            <a:r>
              <a:rPr lang="en-US" altLang="zh-CN" sz="80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zh-CN" altLang="en-US" sz="8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4281247071,2614595526&amp;fm=0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57223" y="0"/>
            <a:ext cx="9996115" cy="7215214"/>
          </a:xfrm>
        </p:spPr>
      </p:pic>
      <p:sp>
        <p:nvSpPr>
          <p:cNvPr id="5" name="TextBox 4"/>
          <p:cNvSpPr txBox="1"/>
          <p:nvPr/>
        </p:nvSpPr>
        <p:spPr>
          <a:xfrm>
            <a:off x="0" y="1500174"/>
            <a:ext cx="83582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/>
              <a:t>_______</a:t>
            </a:r>
            <a:r>
              <a:rPr lang="zh-CN" altLang="en-US" sz="8000" dirty="0" smtClean="0"/>
              <a:t>上</a:t>
            </a:r>
            <a:r>
              <a:rPr lang="en-US" altLang="zh-CN" sz="8000" dirty="0" smtClean="0"/>
              <a:t>,</a:t>
            </a:r>
            <a:r>
              <a:rPr lang="zh-CN" altLang="en-US" sz="8000" dirty="0" smtClean="0"/>
              <a:t>挂水珠</a:t>
            </a:r>
            <a:r>
              <a:rPr lang="en-US" altLang="zh-CN" sz="8000" dirty="0" smtClean="0"/>
              <a:t>,</a:t>
            </a:r>
          </a:p>
          <a:p>
            <a:r>
              <a:rPr lang="zh-CN" altLang="en-US" sz="8000" dirty="0" smtClean="0"/>
              <a:t>好像</a:t>
            </a:r>
            <a:r>
              <a:rPr lang="en-US" altLang="zh-CN" sz="8000" dirty="0" smtClean="0"/>
              <a:t>___________.</a:t>
            </a:r>
            <a:endParaRPr lang="zh-CN" alt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418454753,1845181146&amp;fm=0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TextBox 4"/>
          <p:cNvSpPr txBox="1"/>
          <p:nvPr/>
        </p:nvSpPr>
        <p:spPr>
          <a:xfrm>
            <a:off x="1214414" y="857232"/>
            <a:ext cx="70009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50000"/>
                  </a:schemeClr>
                </a:solidFill>
              </a:rPr>
              <a:t>丁零当啷</a:t>
            </a:r>
            <a:r>
              <a:rPr lang="en-US" altLang="zh-CN" sz="6000" b="1" dirty="0" smtClean="0">
                <a:solidFill>
                  <a:schemeClr val="accent6">
                    <a:lumMod val="50000"/>
                  </a:schemeClr>
                </a:solidFill>
              </a:rPr>
              <a:t>------</a:t>
            </a:r>
          </a:p>
          <a:p>
            <a:r>
              <a:rPr lang="zh-CN" altLang="en-US" sz="6000" b="1" dirty="0" smtClean="0">
                <a:solidFill>
                  <a:schemeClr val="accent6">
                    <a:lumMod val="50000"/>
                  </a:schemeClr>
                </a:solidFill>
              </a:rPr>
              <a:t>丁零当啷</a:t>
            </a:r>
            <a:r>
              <a:rPr lang="en-US" altLang="zh-CN" sz="6000" b="1" dirty="0" smtClean="0">
                <a:solidFill>
                  <a:schemeClr val="accent6">
                    <a:lumMod val="50000"/>
                  </a:schemeClr>
                </a:solidFill>
              </a:rPr>
              <a:t>------</a:t>
            </a:r>
          </a:p>
          <a:p>
            <a:r>
              <a:rPr lang="zh-CN" altLang="en-US" sz="6000" b="1" dirty="0" smtClean="0">
                <a:solidFill>
                  <a:schemeClr val="accent6">
                    <a:lumMod val="50000"/>
                  </a:schemeClr>
                </a:solidFill>
              </a:rPr>
              <a:t>它在招呼小燕子</a:t>
            </a:r>
            <a:r>
              <a:rPr lang="en-US" altLang="zh-CN" sz="6000" b="1" dirty="0" smtClean="0">
                <a:solidFill>
                  <a:schemeClr val="accent6">
                    <a:lumMod val="50000"/>
                  </a:schemeClr>
                </a:solidFill>
              </a:rPr>
              <a:t>,</a:t>
            </a:r>
          </a:p>
          <a:p>
            <a:r>
              <a:rPr lang="zh-CN" altLang="en-US" sz="6000" b="1" dirty="0" smtClean="0">
                <a:solidFill>
                  <a:schemeClr val="accent6">
                    <a:lumMod val="50000"/>
                  </a:schemeClr>
                </a:solidFill>
              </a:rPr>
              <a:t>快快回来盖新房</a:t>
            </a:r>
            <a:r>
              <a:rPr lang="en-US" altLang="zh-CN" sz="60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zh-CN" altLang="en-US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2300708459,1255359717&amp;fm=3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572660" cy="6858000"/>
          </a:xfrm>
        </p:spPr>
      </p:pic>
      <p:sp>
        <p:nvSpPr>
          <p:cNvPr id="6" name="TextBox 5"/>
          <p:cNvSpPr txBox="1"/>
          <p:nvPr/>
        </p:nvSpPr>
        <p:spPr>
          <a:xfrm>
            <a:off x="642910" y="1071546"/>
            <a:ext cx="692948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chemeClr val="accent6">
                    <a:lumMod val="50000"/>
                  </a:schemeClr>
                </a:solidFill>
              </a:rPr>
              <a:t>丁零当啷</a:t>
            </a:r>
            <a:r>
              <a:rPr lang="en-US" altLang="zh-CN" sz="6600" b="1" dirty="0" smtClean="0">
                <a:solidFill>
                  <a:schemeClr val="accent6">
                    <a:lumMod val="50000"/>
                  </a:schemeClr>
                </a:solidFill>
              </a:rPr>
              <a:t>······</a:t>
            </a:r>
          </a:p>
          <a:p>
            <a:r>
              <a:rPr lang="zh-CN" altLang="en-US" sz="6600" b="1" dirty="0" smtClean="0">
                <a:solidFill>
                  <a:schemeClr val="accent6">
                    <a:lumMod val="50000"/>
                  </a:schemeClr>
                </a:solidFill>
              </a:rPr>
              <a:t>丁零当啷</a:t>
            </a:r>
            <a:r>
              <a:rPr lang="en-US" altLang="zh-CN" sz="6600" b="1" dirty="0" smtClean="0">
                <a:solidFill>
                  <a:schemeClr val="accent6">
                    <a:lumMod val="50000"/>
                  </a:schemeClr>
                </a:solidFill>
              </a:rPr>
              <a:t>······</a:t>
            </a:r>
          </a:p>
          <a:p>
            <a:r>
              <a:rPr lang="zh-CN" altLang="en-US" sz="6600" b="1" dirty="0" smtClean="0">
                <a:solidFill>
                  <a:schemeClr val="accent6">
                    <a:lumMod val="50000"/>
                  </a:schemeClr>
                </a:solidFill>
              </a:rPr>
              <a:t>它在招呼</a:t>
            </a:r>
            <a:r>
              <a:rPr lang="en-US" altLang="zh-CN" sz="6600" b="1" dirty="0" smtClean="0">
                <a:solidFill>
                  <a:schemeClr val="accent6">
                    <a:lumMod val="50000"/>
                  </a:schemeClr>
                </a:solidFill>
              </a:rPr>
              <a:t>________,</a:t>
            </a:r>
          </a:p>
          <a:p>
            <a:r>
              <a:rPr lang="en-US" altLang="zh-CN" sz="6600" b="1" dirty="0" smtClean="0">
                <a:solidFill>
                  <a:schemeClr val="accent6">
                    <a:lumMod val="50000"/>
                  </a:schemeClr>
                </a:solidFill>
              </a:rPr>
              <a:t>________________.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1598371458,3946456463&amp;fm=0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TextBox 4"/>
          <p:cNvSpPr txBox="1"/>
          <p:nvPr/>
        </p:nvSpPr>
        <p:spPr>
          <a:xfrm>
            <a:off x="714348" y="642918"/>
            <a:ext cx="757242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accent3">
                    <a:lumMod val="50000"/>
                  </a:schemeClr>
                </a:solidFill>
              </a:rPr>
              <a:t>   </a:t>
            </a:r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</a:rPr>
              <a:t>         雨</a:t>
            </a:r>
            <a:r>
              <a:rPr lang="en-US" altLang="zh-CN" sz="4000" b="1" dirty="0" smtClean="0">
                <a:solidFill>
                  <a:schemeClr val="accent3">
                    <a:lumMod val="50000"/>
                  </a:schemeClr>
                </a:solidFill>
              </a:rPr>
              <a:t>________</a:t>
            </a:r>
          </a:p>
          <a:p>
            <a:r>
              <a:rPr lang="en-US" altLang="zh-CN" sz="4000" b="1" dirty="0" smtClean="0">
                <a:solidFill>
                  <a:schemeClr val="accent3">
                    <a:lumMod val="50000"/>
                  </a:schemeClr>
                </a:solidFill>
              </a:rPr>
              <a:t>__________,________,</a:t>
            </a:r>
          </a:p>
          <a:p>
            <a:r>
              <a:rPr lang="en-US" altLang="zh-CN" sz="4000" b="1" dirty="0" smtClean="0">
                <a:solidFill>
                  <a:schemeClr val="accent3">
                    <a:lumMod val="50000"/>
                  </a:schemeClr>
                </a:solidFill>
              </a:rPr>
              <a:t>___</a:t>
            </a:r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</a:rPr>
              <a:t>雨</a:t>
            </a:r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</a:rPr>
              <a:t>洒在</a:t>
            </a:r>
            <a:r>
              <a:rPr lang="en-US" altLang="zh-CN" sz="4000" b="1" dirty="0" smtClean="0">
                <a:solidFill>
                  <a:schemeClr val="accent3">
                    <a:lumMod val="50000"/>
                  </a:schemeClr>
                </a:solidFill>
              </a:rPr>
              <a:t>__________.</a:t>
            </a:r>
          </a:p>
          <a:p>
            <a:r>
              <a:rPr lang="en-US" altLang="zh-CN" sz="4000" b="1" dirty="0" smtClean="0">
                <a:solidFill>
                  <a:schemeClr val="accent3">
                    <a:lumMod val="50000"/>
                  </a:schemeClr>
                </a:solidFill>
              </a:rPr>
              <a:t>________,</a:t>
            </a:r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</a:rPr>
              <a:t>挂</a:t>
            </a:r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</a:rPr>
              <a:t>水珠</a:t>
            </a:r>
            <a:r>
              <a:rPr lang="en-US" altLang="zh-CN" sz="4000" b="1" dirty="0" smtClean="0">
                <a:solidFill>
                  <a:schemeClr val="accent3">
                    <a:lumMod val="50000"/>
                  </a:schemeClr>
                </a:solidFill>
              </a:rPr>
              <a:t>,</a:t>
            </a:r>
            <a:endParaRPr lang="en-US" altLang="zh-CN" sz="4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</a:rPr>
              <a:t>好像</a:t>
            </a:r>
            <a:r>
              <a:rPr lang="en-US" altLang="zh-CN" sz="4000" b="1" dirty="0" smtClean="0">
                <a:solidFill>
                  <a:schemeClr val="accent3">
                    <a:lumMod val="50000"/>
                  </a:schemeClr>
                </a:solidFill>
              </a:rPr>
              <a:t>______________.</a:t>
            </a:r>
          </a:p>
          <a:p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</a:rPr>
              <a:t>丁零当啷</a:t>
            </a:r>
            <a:r>
              <a:rPr lang="en-US" altLang="zh-CN" sz="4000" b="1" dirty="0" smtClean="0">
                <a:solidFill>
                  <a:schemeClr val="accent3">
                    <a:lumMod val="50000"/>
                  </a:schemeClr>
                </a:solidFill>
              </a:rPr>
              <a:t>------</a:t>
            </a:r>
          </a:p>
          <a:p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</a:rPr>
              <a:t>丁零当啷</a:t>
            </a:r>
            <a:r>
              <a:rPr lang="en-US" altLang="zh-CN" sz="4000" b="1" dirty="0" smtClean="0">
                <a:solidFill>
                  <a:schemeClr val="accent3">
                    <a:lumMod val="50000"/>
                  </a:schemeClr>
                </a:solidFill>
              </a:rPr>
              <a:t>------</a:t>
            </a:r>
            <a:endParaRPr lang="zh-CN" altLang="en-US" sz="4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</a:rPr>
              <a:t>它在招呼</a:t>
            </a:r>
            <a:r>
              <a:rPr lang="en-US" altLang="zh-CN" sz="4000" b="1" dirty="0" smtClean="0">
                <a:solidFill>
                  <a:schemeClr val="accent3">
                    <a:lumMod val="50000"/>
                  </a:schemeClr>
                </a:solidFill>
              </a:rPr>
              <a:t>______,</a:t>
            </a:r>
          </a:p>
          <a:p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</a:rPr>
              <a:t>快快</a:t>
            </a:r>
            <a:r>
              <a:rPr lang="en-US" altLang="zh-CN" sz="4000" b="1" dirty="0" smtClean="0">
                <a:solidFill>
                  <a:schemeClr val="accent3">
                    <a:lumMod val="50000"/>
                  </a:schemeClr>
                </a:solidFill>
              </a:rPr>
              <a:t>___________.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4194406281,3707317024&amp;fm=0&amp;gp=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071670" y="671691"/>
            <a:ext cx="5000660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        </a:t>
            </a:r>
            <a:r>
              <a:rPr lang="zh-CN" altLang="en-US" sz="4800" b="1" dirty="0" smtClean="0"/>
              <a:t>雨铃铛</a:t>
            </a:r>
            <a:endParaRPr lang="en-US" altLang="zh-CN" sz="4800" b="1" dirty="0" smtClean="0"/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沙沙</a:t>
            </a:r>
            <a:r>
              <a:rPr lang="zh-CN" altLang="en-US" sz="4000" b="1" dirty="0" smtClean="0"/>
              <a:t>响</a:t>
            </a:r>
            <a:r>
              <a:rPr lang="en-US" altLang="zh-CN" sz="4000" b="1" dirty="0" smtClean="0"/>
              <a:t>,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沙沙</a:t>
            </a:r>
            <a:r>
              <a:rPr lang="zh-CN" altLang="en-US" sz="4000" b="1" dirty="0" smtClean="0"/>
              <a:t>响</a:t>
            </a:r>
            <a:r>
              <a:rPr lang="en-US" altLang="zh-CN" sz="4000" b="1" dirty="0" smtClean="0"/>
              <a:t>,</a:t>
            </a:r>
          </a:p>
          <a:p>
            <a:r>
              <a:rPr lang="zh-CN" altLang="en-US" sz="4000" b="1" dirty="0" smtClean="0"/>
              <a:t>春雨洒在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房檐</a:t>
            </a:r>
            <a:r>
              <a:rPr lang="zh-CN" altLang="en-US" sz="4000" b="1" dirty="0" smtClean="0"/>
              <a:t>上</a:t>
            </a:r>
            <a:r>
              <a:rPr lang="en-US" altLang="zh-CN" sz="4000" b="1" dirty="0" smtClean="0"/>
              <a:t>.</a:t>
            </a:r>
          </a:p>
          <a:p>
            <a:r>
              <a:rPr lang="zh-CN" altLang="en-US" sz="4000" b="1" dirty="0" smtClean="0"/>
              <a:t>房檐上</a:t>
            </a:r>
            <a:r>
              <a:rPr lang="en-US" altLang="zh-CN" sz="4000" b="1" dirty="0" smtClean="0"/>
              <a:t>,</a:t>
            </a:r>
            <a:r>
              <a:rPr lang="zh-CN" altLang="en-US" sz="4000" b="1" dirty="0" smtClean="0"/>
              <a:t>挂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水珠</a:t>
            </a:r>
            <a:r>
              <a:rPr lang="en-US" altLang="zh-CN" sz="4000" b="1" dirty="0" smtClean="0"/>
              <a:t>,</a:t>
            </a:r>
          </a:p>
          <a:p>
            <a:r>
              <a:rPr lang="zh-CN" altLang="en-US" sz="4000" b="1" dirty="0" smtClean="0"/>
              <a:t>好像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串串</a:t>
            </a:r>
            <a:r>
              <a:rPr lang="zh-CN" altLang="en-US" sz="4000" b="1" dirty="0" smtClean="0"/>
              <a:t>小铃铛</a:t>
            </a:r>
            <a:r>
              <a:rPr lang="en-US" altLang="zh-CN" sz="4000" b="1" dirty="0" smtClean="0"/>
              <a:t>.</a:t>
            </a:r>
          </a:p>
          <a:p>
            <a:r>
              <a:rPr lang="zh-CN" altLang="en-US" sz="4000" b="1" dirty="0" smtClean="0"/>
              <a:t>丁零当啷</a:t>
            </a:r>
            <a:r>
              <a:rPr lang="en-US" altLang="zh-CN" sz="4000" b="1" dirty="0" smtClean="0"/>
              <a:t>······</a:t>
            </a:r>
          </a:p>
          <a:p>
            <a:r>
              <a:rPr lang="zh-CN" altLang="en-US" sz="4000" b="1" dirty="0" smtClean="0"/>
              <a:t>丁零当啷</a:t>
            </a:r>
            <a:r>
              <a:rPr lang="en-US" altLang="zh-CN" sz="4000" b="1" dirty="0" smtClean="0"/>
              <a:t>······</a:t>
            </a:r>
          </a:p>
          <a:p>
            <a:r>
              <a:rPr lang="zh-CN" altLang="en-US" sz="4000" b="1" dirty="0" smtClean="0"/>
              <a:t>它在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招呼</a:t>
            </a:r>
            <a:r>
              <a:rPr lang="zh-CN" altLang="en-US" sz="4000" b="1" dirty="0" smtClean="0"/>
              <a:t>小燕子</a:t>
            </a:r>
            <a:r>
              <a:rPr lang="en-US" altLang="zh-CN" sz="4000" b="1" dirty="0" smtClean="0"/>
              <a:t>,</a:t>
            </a:r>
          </a:p>
          <a:p>
            <a:r>
              <a:rPr lang="zh-CN" altLang="en-US" sz="4000" b="1" dirty="0" smtClean="0"/>
              <a:t>快快回来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盖</a:t>
            </a:r>
            <a:r>
              <a:rPr lang="zh-CN" altLang="en-US" sz="4000" b="1" dirty="0" smtClean="0"/>
              <a:t>新房</a:t>
            </a:r>
            <a:r>
              <a:rPr lang="en-US" altLang="zh-CN" b="1" dirty="0" smtClean="0"/>
              <a:t>.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7" name="小雨沙沙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929586" y="5857892"/>
            <a:ext cx="590552" cy="590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2241890628,470964771&amp;fm=0&amp;gp=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图片 4" descr="u=966650318,3823487325&amp;fm=0&amp;gp=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-642966"/>
            <a:ext cx="9143999" cy="75009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3108" y="-357214"/>
            <a:ext cx="628654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C00000"/>
                </a:solidFill>
              </a:rPr>
              <a:t>雨的形成</a:t>
            </a:r>
            <a:r>
              <a:rPr lang="en-US" altLang="zh-CN" sz="4800" b="1" dirty="0" smtClean="0">
                <a:solidFill>
                  <a:srgbClr val="C00000"/>
                </a:solidFill>
              </a:rPr>
              <a:t>:</a:t>
            </a:r>
          </a:p>
          <a:p>
            <a:r>
              <a:rPr lang="zh-CN" altLang="en-US" sz="4800" b="1" dirty="0" smtClean="0">
                <a:solidFill>
                  <a:srgbClr val="C00000"/>
                </a:solidFill>
              </a:rPr>
              <a:t>         江河湖海中的水在太阳的照射下变热</a:t>
            </a:r>
            <a:r>
              <a:rPr lang="en-US" altLang="zh-CN" sz="4800" b="1" dirty="0" smtClean="0">
                <a:solidFill>
                  <a:srgbClr val="C00000"/>
                </a:solidFill>
              </a:rPr>
              <a:t>,</a:t>
            </a:r>
            <a:r>
              <a:rPr lang="zh-CN" altLang="en-US" sz="4800" b="1" dirty="0" smtClean="0">
                <a:solidFill>
                  <a:srgbClr val="C00000"/>
                </a:solidFill>
              </a:rPr>
              <a:t>蒸发</a:t>
            </a:r>
            <a:r>
              <a:rPr lang="en-US" altLang="zh-CN" sz="4800" b="1" dirty="0" smtClean="0">
                <a:solidFill>
                  <a:srgbClr val="C00000"/>
                </a:solidFill>
              </a:rPr>
              <a:t>,</a:t>
            </a:r>
            <a:r>
              <a:rPr lang="zh-CN" altLang="en-US" sz="4800" b="1" dirty="0" smtClean="0">
                <a:solidFill>
                  <a:srgbClr val="C00000"/>
                </a:solidFill>
              </a:rPr>
              <a:t>上升遇到冷空气就会变凉</a:t>
            </a:r>
            <a:r>
              <a:rPr lang="en-US" altLang="zh-CN" sz="4800" b="1" dirty="0" smtClean="0">
                <a:solidFill>
                  <a:srgbClr val="C00000"/>
                </a:solidFill>
              </a:rPr>
              <a:t>,</a:t>
            </a:r>
            <a:r>
              <a:rPr lang="zh-CN" altLang="en-US" sz="4800" b="1" dirty="0" smtClean="0">
                <a:solidFill>
                  <a:srgbClr val="C00000"/>
                </a:solidFill>
              </a:rPr>
              <a:t>冷凝成小水珠</a:t>
            </a:r>
            <a:r>
              <a:rPr lang="en-US" altLang="zh-CN" sz="4800" b="1" dirty="0" smtClean="0">
                <a:solidFill>
                  <a:srgbClr val="C00000"/>
                </a:solidFill>
              </a:rPr>
              <a:t>.</a:t>
            </a:r>
            <a:r>
              <a:rPr lang="zh-CN" altLang="en-US" sz="4800" b="1" dirty="0" smtClean="0">
                <a:solidFill>
                  <a:srgbClr val="C00000"/>
                </a:solidFill>
              </a:rPr>
              <a:t>水珠越聚越多</a:t>
            </a:r>
            <a:r>
              <a:rPr lang="en-US" altLang="zh-CN" sz="4800" b="1" dirty="0" smtClean="0">
                <a:solidFill>
                  <a:srgbClr val="C00000"/>
                </a:solidFill>
              </a:rPr>
              <a:t>,</a:t>
            </a:r>
            <a:r>
              <a:rPr lang="zh-CN" altLang="en-US" sz="4800" b="1" dirty="0" smtClean="0">
                <a:solidFill>
                  <a:srgbClr val="C00000"/>
                </a:solidFill>
              </a:rPr>
              <a:t>最后形成雨</a:t>
            </a:r>
            <a:r>
              <a:rPr lang="en-US" altLang="zh-CN" sz="4800" b="1" dirty="0" smtClean="0">
                <a:solidFill>
                  <a:srgbClr val="C00000"/>
                </a:solidFill>
              </a:rPr>
              <a:t>,</a:t>
            </a:r>
            <a:r>
              <a:rPr lang="zh-CN" altLang="en-US" sz="4800" b="1" dirty="0" smtClean="0">
                <a:solidFill>
                  <a:srgbClr val="C00000"/>
                </a:solidFill>
              </a:rPr>
              <a:t>再落回到地面</a:t>
            </a:r>
            <a:r>
              <a:rPr lang="en-US" altLang="zh-CN" sz="4800" dirty="0" smtClean="0">
                <a:solidFill>
                  <a:srgbClr val="C00000"/>
                </a:solidFill>
              </a:rPr>
              <a:t>.</a:t>
            </a:r>
            <a:endParaRPr lang="zh-CN" altLang="en-US" sz="4800" dirty="0">
              <a:solidFill>
                <a:srgbClr val="C00000"/>
              </a:solidFill>
            </a:endParaRPr>
          </a:p>
        </p:txBody>
      </p:sp>
      <p:pic>
        <p:nvPicPr>
          <p:cNvPr id="7" name="小雨沙沙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001024" y="5357826"/>
            <a:ext cx="795342" cy="795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99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u=897885431,2046594006&amp;fm=0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0166" y="2071678"/>
            <a:ext cx="61436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楷体_GB2312" pitchFamily="49" charset="-122"/>
                <a:ea typeface="楷体_GB2312" pitchFamily="49" charset="-122"/>
              </a:rPr>
              <a:t>千条线</a:t>
            </a:r>
            <a:r>
              <a:rPr lang="en-US" altLang="zh-CN" sz="60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6000" dirty="0" smtClean="0">
                <a:latin typeface="楷体_GB2312" pitchFamily="49" charset="-122"/>
                <a:ea typeface="楷体_GB2312" pitchFamily="49" charset="-122"/>
              </a:rPr>
              <a:t>万条线</a:t>
            </a:r>
            <a:r>
              <a:rPr lang="en-US" altLang="zh-CN" sz="60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6000" dirty="0" smtClean="0">
                <a:latin typeface="楷体_GB2312" pitchFamily="49" charset="-122"/>
                <a:ea typeface="楷体_GB2312" pitchFamily="49" charset="-122"/>
              </a:rPr>
              <a:t>掉进水里看不见</a:t>
            </a:r>
            <a:r>
              <a:rPr lang="en-US" altLang="zh-CN" sz="6000" dirty="0" smtClean="0"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2976" y="642918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rPr>
              <a:t>猜一猜</a:t>
            </a:r>
            <a:r>
              <a:rPr lang="en-US" altLang="zh-CN" sz="4800" dirty="0" smtClean="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rPr>
              <a:t>:</a:t>
            </a:r>
            <a:endParaRPr lang="zh-CN" altLang="en-US" sz="4800" dirty="0">
              <a:solidFill>
                <a:schemeClr val="tx2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 descr="u=499045723,4134215459&amp;fm=0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53217" cy="6858000"/>
          </a:xfrm>
          <a:prstGeom prst="rect">
            <a:avLst/>
          </a:prstGeom>
        </p:spPr>
      </p:pic>
      <p:pic>
        <p:nvPicPr>
          <p:cNvPr id="5" name="图片 4" descr="u=966650318,3823487325&amp;fm=0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0"/>
            <a:ext cx="4143372" cy="7330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112611288,1944117534&amp;fm=0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628" y="357166"/>
            <a:ext cx="3786214" cy="4214842"/>
          </a:xfrm>
        </p:spPr>
      </p:pic>
      <p:pic>
        <p:nvPicPr>
          <p:cNvPr id="5" name="图片 4" descr="u=2260790923,1650898590&amp;fm=0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643438" cy="3143272"/>
          </a:xfrm>
          <a:prstGeom prst="rect">
            <a:avLst/>
          </a:prstGeom>
        </p:spPr>
      </p:pic>
      <p:pic>
        <p:nvPicPr>
          <p:cNvPr id="6" name="图片 5" descr="u=3692368985,2145410188&amp;fm=0&amp;gp=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7356" y="3643314"/>
            <a:ext cx="4929222" cy="2928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1598371458,3946456463&amp;fm=0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357422" y="3071810"/>
            <a:ext cx="43577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/>
              <a:t>铃      铛</a:t>
            </a:r>
            <a:endParaRPr lang="zh-CN" altLang="en-US" sz="8800" dirty="0"/>
          </a:p>
        </p:txBody>
      </p:sp>
      <p:sp>
        <p:nvSpPr>
          <p:cNvPr id="6" name="TextBox 5"/>
          <p:cNvSpPr txBox="1"/>
          <p:nvPr/>
        </p:nvSpPr>
        <p:spPr>
          <a:xfrm>
            <a:off x="1785918" y="2285992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00298" y="2148480"/>
            <a:ext cx="1571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err="1" smtClean="0"/>
              <a:t>lÍng</a:t>
            </a:r>
            <a:endParaRPr lang="zh-CN" altLang="en-US" sz="5400" dirty="0"/>
          </a:p>
        </p:txBody>
      </p:sp>
      <p:sp>
        <p:nvSpPr>
          <p:cNvPr id="8" name="TextBox 7"/>
          <p:cNvSpPr txBox="1"/>
          <p:nvPr/>
        </p:nvSpPr>
        <p:spPr>
          <a:xfrm>
            <a:off x="5072066" y="2148480"/>
            <a:ext cx="2143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err="1" smtClean="0"/>
              <a:t>dāng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1598371458,3946456463&amp;fm=0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286116" y="3071810"/>
            <a:ext cx="43577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/>
              <a:t>铃   铛</a:t>
            </a:r>
            <a:endParaRPr lang="zh-CN" altLang="en-US" sz="8800" dirty="0"/>
          </a:p>
        </p:txBody>
      </p:sp>
      <p:sp>
        <p:nvSpPr>
          <p:cNvPr id="6" name="TextBox 5"/>
          <p:cNvSpPr txBox="1"/>
          <p:nvPr/>
        </p:nvSpPr>
        <p:spPr>
          <a:xfrm>
            <a:off x="1785918" y="2285992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428992" y="2148480"/>
            <a:ext cx="1571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err="1" smtClean="0"/>
              <a:t>lÍng</a:t>
            </a:r>
            <a:endParaRPr lang="zh-CN" altLang="en-US" sz="5400" dirty="0"/>
          </a:p>
        </p:txBody>
      </p:sp>
      <p:sp>
        <p:nvSpPr>
          <p:cNvPr id="8" name="TextBox 7"/>
          <p:cNvSpPr txBox="1"/>
          <p:nvPr/>
        </p:nvSpPr>
        <p:spPr>
          <a:xfrm>
            <a:off x="5072066" y="2148480"/>
            <a:ext cx="2143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err="1" smtClean="0"/>
              <a:t>dāng</a:t>
            </a:r>
            <a:endParaRPr lang="zh-CN" altLang="en-US" sz="5400" dirty="0"/>
          </a:p>
        </p:txBody>
      </p:sp>
      <p:sp>
        <p:nvSpPr>
          <p:cNvPr id="9" name="TextBox 8"/>
          <p:cNvSpPr txBox="1"/>
          <p:nvPr/>
        </p:nvSpPr>
        <p:spPr>
          <a:xfrm>
            <a:off x="1928794" y="3071810"/>
            <a:ext cx="15001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/>
              <a:t>雨</a:t>
            </a:r>
            <a:endParaRPr lang="zh-CN" alt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4194406281,3707317024&amp;fm=0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071670" y="671691"/>
            <a:ext cx="5000660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        </a:t>
            </a:r>
            <a:r>
              <a:rPr lang="zh-CN" altLang="en-US" sz="4800" b="1" dirty="0" smtClean="0"/>
              <a:t>雨铃铛</a:t>
            </a:r>
            <a:endParaRPr lang="en-US" altLang="zh-CN" sz="4800" b="1" dirty="0" smtClean="0"/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沙沙</a:t>
            </a:r>
            <a:r>
              <a:rPr lang="zh-CN" altLang="en-US" sz="4000" b="1" dirty="0" smtClean="0"/>
              <a:t>响</a:t>
            </a:r>
            <a:r>
              <a:rPr lang="zh-CN" altLang="en-US" sz="4000" b="1" dirty="0" smtClean="0"/>
              <a:t>，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沙沙</a:t>
            </a:r>
            <a:r>
              <a:rPr lang="zh-CN" altLang="en-US" sz="4000" b="1" dirty="0" smtClean="0"/>
              <a:t>响</a:t>
            </a:r>
            <a:r>
              <a:rPr lang="zh-CN" altLang="en-US" sz="4000" b="1" dirty="0" smtClean="0"/>
              <a:t>，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春雨洒在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房檐</a:t>
            </a:r>
            <a:r>
              <a:rPr lang="zh-CN" altLang="en-US" sz="4000" b="1" dirty="0" smtClean="0"/>
              <a:t>上</a:t>
            </a:r>
            <a:r>
              <a:rPr lang="zh-CN" altLang="en-US" sz="4000" b="1" dirty="0" smtClean="0"/>
              <a:t>。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房檐</a:t>
            </a:r>
            <a:r>
              <a:rPr lang="zh-CN" altLang="en-US" sz="4000" b="1" dirty="0" smtClean="0"/>
              <a:t>上</a:t>
            </a:r>
            <a:r>
              <a:rPr lang="zh-CN" altLang="en-US" sz="4000" b="1" dirty="0" smtClean="0"/>
              <a:t>，</a:t>
            </a:r>
            <a:r>
              <a:rPr lang="zh-CN" altLang="en-US" sz="4000" b="1" dirty="0" smtClean="0"/>
              <a:t>挂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水珠</a:t>
            </a:r>
            <a:r>
              <a:rPr lang="zh-CN" altLang="en-US" sz="4000" b="1" dirty="0" smtClean="0"/>
              <a:t>，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好像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串串</a:t>
            </a:r>
            <a:r>
              <a:rPr lang="zh-CN" altLang="en-US" sz="4000" b="1" dirty="0" smtClean="0"/>
              <a:t>小</a:t>
            </a:r>
            <a:r>
              <a:rPr lang="zh-CN" altLang="en-US" sz="4000" b="1" dirty="0" smtClean="0"/>
              <a:t>铃铛</a:t>
            </a:r>
            <a:r>
              <a:rPr lang="zh-CN" altLang="en-US" sz="4000" b="1" dirty="0" smtClean="0"/>
              <a:t>。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丁零当啷</a:t>
            </a:r>
            <a:r>
              <a:rPr lang="en-US" altLang="zh-CN" sz="4000" b="1" dirty="0" smtClean="0"/>
              <a:t>······</a:t>
            </a:r>
          </a:p>
          <a:p>
            <a:r>
              <a:rPr lang="zh-CN" altLang="en-US" sz="4000" b="1" dirty="0" smtClean="0"/>
              <a:t>丁零当啷</a:t>
            </a:r>
            <a:r>
              <a:rPr lang="en-US" altLang="zh-CN" sz="4000" b="1" dirty="0" smtClean="0"/>
              <a:t>······</a:t>
            </a:r>
          </a:p>
          <a:p>
            <a:r>
              <a:rPr lang="zh-CN" altLang="en-US" sz="4000" b="1" dirty="0" smtClean="0"/>
              <a:t>它在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招呼</a:t>
            </a:r>
            <a:r>
              <a:rPr lang="zh-CN" altLang="en-US" sz="4000" b="1" dirty="0" smtClean="0"/>
              <a:t>小燕子</a:t>
            </a:r>
            <a:r>
              <a:rPr lang="zh-CN" altLang="en-US" sz="4000" b="1" dirty="0" smtClean="0"/>
              <a:t>，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快快回来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盖</a:t>
            </a:r>
            <a:r>
              <a:rPr lang="zh-CN" altLang="en-US" sz="4000" b="1" dirty="0" smtClean="0"/>
              <a:t>新房</a:t>
            </a:r>
            <a:r>
              <a:rPr lang="zh-CN" altLang="en-US" sz="4000" b="1" dirty="0" smtClean="0"/>
              <a:t>。</a:t>
            </a:r>
            <a:endParaRPr lang="en-US" altLang="zh-CN" b="1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 descr="u=909782924,2426093127&amp;fm=0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TextBox 6"/>
          <p:cNvSpPr txBox="1"/>
          <p:nvPr/>
        </p:nvSpPr>
        <p:spPr>
          <a:xfrm>
            <a:off x="571472" y="1357298"/>
            <a:ext cx="1428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C00000"/>
                </a:solidFill>
              </a:rPr>
              <a:t>铃铛</a:t>
            </a:r>
            <a:endParaRPr lang="zh-CN" altLang="en-US" sz="4800" dirty="0">
              <a:solidFill>
                <a:srgbClr val="C00000"/>
              </a:solidFill>
            </a:endParaRPr>
          </a:p>
        </p:txBody>
      </p:sp>
      <p:pic>
        <p:nvPicPr>
          <p:cNvPr id="8" name="图片 7" descr="u=112611288,1944117534&amp;fm=0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285860"/>
            <a:ext cx="1333500" cy="12382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86050" y="1714488"/>
            <a:ext cx="3071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C00000"/>
                </a:solidFill>
              </a:rPr>
              <a:t>房檐</a:t>
            </a:r>
            <a:endParaRPr lang="zh-CN" altLang="en-US" sz="4800" dirty="0">
              <a:solidFill>
                <a:srgbClr val="C00000"/>
              </a:solidFill>
            </a:endParaRPr>
          </a:p>
        </p:txBody>
      </p:sp>
      <p:pic>
        <p:nvPicPr>
          <p:cNvPr id="10" name="图片 9" descr="u=112611288,1944117534&amp;fm=0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12" y="1214422"/>
            <a:ext cx="1333500" cy="123825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14876" y="1500174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C00000"/>
                </a:solidFill>
              </a:rPr>
              <a:t>水珠</a:t>
            </a:r>
            <a:endParaRPr lang="zh-CN" altLang="en-US" sz="4800" dirty="0">
              <a:solidFill>
                <a:srgbClr val="C00000"/>
              </a:solidFill>
            </a:endParaRPr>
          </a:p>
        </p:txBody>
      </p:sp>
      <p:pic>
        <p:nvPicPr>
          <p:cNvPr id="12" name="图片 11" descr="u=112611288,1944117534&amp;fm=0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214422"/>
            <a:ext cx="1333500" cy="123825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786578" y="1428736"/>
            <a:ext cx="23574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C00000"/>
                </a:solidFill>
              </a:rPr>
              <a:t>盖新房</a:t>
            </a:r>
            <a:endParaRPr lang="zh-CN" altLang="en-US" sz="4800" dirty="0">
              <a:solidFill>
                <a:srgbClr val="C00000"/>
              </a:solidFill>
            </a:endParaRPr>
          </a:p>
        </p:txBody>
      </p:sp>
      <p:pic>
        <p:nvPicPr>
          <p:cNvPr id="14" name="图片 13" descr="u=112611288,1944117534&amp;fm=0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1142984"/>
            <a:ext cx="1714512" cy="123825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00034" y="3500438"/>
            <a:ext cx="1785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accent5">
                    <a:lumMod val="50000"/>
                  </a:schemeClr>
                </a:solidFill>
              </a:rPr>
              <a:t>春雨</a:t>
            </a:r>
            <a:endParaRPr lang="zh-CN" altLang="en-US" sz="4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6" name="图片 15" descr="u=112611288,1944117534&amp;fm=0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500438"/>
            <a:ext cx="1333500" cy="123825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357422" y="3571876"/>
            <a:ext cx="1571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accent5">
                    <a:lumMod val="50000"/>
                  </a:schemeClr>
                </a:solidFill>
              </a:rPr>
              <a:t>挂上</a:t>
            </a:r>
            <a:endParaRPr lang="zh-CN" altLang="en-US" sz="4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8" name="图片 17" descr="u=112611288,1944117534&amp;fm=0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60" y="3357562"/>
            <a:ext cx="1333500" cy="123825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286248" y="3714752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572000" y="357187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accent5">
                    <a:lumMod val="50000"/>
                  </a:schemeClr>
                </a:solidFill>
              </a:rPr>
              <a:t>串串</a:t>
            </a:r>
            <a:endParaRPr lang="zh-CN" altLang="en-US" sz="4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1" name="图片 20" descr="u=112611288,1944117534&amp;fm=0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143248"/>
            <a:ext cx="1333500" cy="12382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786578" y="3429000"/>
            <a:ext cx="1857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accent5">
                    <a:lumMod val="50000"/>
                  </a:schemeClr>
                </a:solidFill>
              </a:rPr>
              <a:t>招呼</a:t>
            </a:r>
            <a:endParaRPr lang="zh-CN" altLang="en-US" sz="4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3" name="图片 22" descr="u=112611288,1944117534&amp;fm=0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16" y="3214686"/>
            <a:ext cx="1333500" cy="123825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00034" y="5572140"/>
            <a:ext cx="2143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7030A0"/>
                </a:solidFill>
              </a:rPr>
              <a:t>快快</a:t>
            </a:r>
            <a:endParaRPr lang="zh-CN" altLang="en-US" sz="5400" dirty="0">
              <a:solidFill>
                <a:srgbClr val="7030A0"/>
              </a:solidFill>
            </a:endParaRPr>
          </a:p>
        </p:txBody>
      </p:sp>
      <p:pic>
        <p:nvPicPr>
          <p:cNvPr id="25" name="图片 24" descr="u=112611288,1944117534&amp;fm=0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5214950"/>
            <a:ext cx="1333500" cy="123825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428860" y="5143512"/>
            <a:ext cx="4143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2060"/>
                </a:solidFill>
              </a:rPr>
              <a:t>沙沙响</a:t>
            </a:r>
            <a:endParaRPr lang="zh-CN" altLang="en-US" sz="5400" dirty="0">
              <a:solidFill>
                <a:srgbClr val="002060"/>
              </a:solidFill>
            </a:endParaRPr>
          </a:p>
        </p:txBody>
      </p:sp>
      <p:pic>
        <p:nvPicPr>
          <p:cNvPr id="28" name="图片 27" descr="u=112611288,1944117534&amp;fm=0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60" y="5000636"/>
            <a:ext cx="2071702" cy="123825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286380" y="5214950"/>
            <a:ext cx="3143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2060"/>
                </a:solidFill>
              </a:rPr>
              <a:t>丁零当啷</a:t>
            </a:r>
            <a:endParaRPr lang="zh-CN" altLang="en-US" sz="5400" dirty="0">
              <a:solidFill>
                <a:srgbClr val="002060"/>
              </a:solidFill>
            </a:endParaRPr>
          </a:p>
        </p:txBody>
      </p:sp>
      <p:pic>
        <p:nvPicPr>
          <p:cNvPr id="30" name="图片 29" descr="u=3692368985,2145410188&amp;fm=0&amp;gp=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4942" y="4786322"/>
            <a:ext cx="2928958" cy="1571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1102069336,1591716965&amp;fm=0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78908" y="1"/>
            <a:ext cx="9722908" cy="7077892"/>
          </a:xfrm>
        </p:spPr>
      </p:pic>
      <p:sp>
        <p:nvSpPr>
          <p:cNvPr id="5" name="TextBox 4"/>
          <p:cNvSpPr txBox="1"/>
          <p:nvPr/>
        </p:nvSpPr>
        <p:spPr>
          <a:xfrm>
            <a:off x="0" y="1428736"/>
            <a:ext cx="864396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C00000"/>
                </a:solidFill>
              </a:rPr>
              <a:t>铃铛     房檐    水珠    盖新房</a:t>
            </a:r>
            <a:endParaRPr lang="en-US" altLang="zh-CN" sz="5400" dirty="0" smtClean="0">
              <a:solidFill>
                <a:srgbClr val="C00000"/>
              </a:solidFill>
            </a:endParaRPr>
          </a:p>
          <a:p>
            <a:endParaRPr lang="en-US" altLang="zh-CN" sz="5400" dirty="0" smtClean="0">
              <a:solidFill>
                <a:srgbClr val="C00000"/>
              </a:solidFill>
            </a:endParaRPr>
          </a:p>
          <a:p>
            <a:r>
              <a:rPr lang="zh-CN" altLang="en-US" sz="5400" dirty="0" smtClean="0">
                <a:solidFill>
                  <a:srgbClr val="002060"/>
                </a:solidFill>
              </a:rPr>
              <a:t>春雨     挂上    串串    招呼</a:t>
            </a:r>
            <a:endParaRPr lang="en-US" altLang="zh-CN" sz="5400" dirty="0" smtClean="0">
              <a:solidFill>
                <a:srgbClr val="002060"/>
              </a:solidFill>
            </a:endParaRPr>
          </a:p>
          <a:p>
            <a:endParaRPr lang="en-US" altLang="zh-CN" sz="5400" dirty="0" smtClean="0">
              <a:solidFill>
                <a:srgbClr val="002060"/>
              </a:solidFill>
            </a:endParaRPr>
          </a:p>
          <a:p>
            <a:r>
              <a:rPr lang="zh-CN" altLang="en-US" sz="5400" dirty="0" smtClean="0">
                <a:solidFill>
                  <a:srgbClr val="0070C0"/>
                </a:solidFill>
              </a:rPr>
              <a:t>快快     沙沙响    丁零当啷</a:t>
            </a:r>
            <a:endParaRPr lang="zh-CN" altLang="en-US" sz="5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6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278</Words>
  <PresentationFormat>全屏显示(4:3)</PresentationFormat>
  <Paragraphs>79</Paragraphs>
  <Slides>19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 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_______,________, __雨__在_______.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雨林木风</cp:lastModifiedBy>
  <cp:revision>48</cp:revision>
  <dcterms:modified xsi:type="dcterms:W3CDTF">2011-05-17T01:40:51Z</dcterms:modified>
</cp:coreProperties>
</file>