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5"/>
  </p:notesMasterIdLst>
  <p:sldIdLst>
    <p:sldId id="641" r:id="rId4"/>
    <p:sldId id="665" r:id="rId6"/>
    <p:sldId id="642" r:id="rId7"/>
    <p:sldId id="666" r:id="rId8"/>
    <p:sldId id="657" r:id="rId9"/>
    <p:sldId id="662" r:id="rId10"/>
    <p:sldId id="667" r:id="rId11"/>
    <p:sldId id="668" r:id="rId12"/>
    <p:sldId id="669" r:id="rId13"/>
    <p:sldId id="671" r:id="rId14"/>
    <p:sldId id="664" r:id="rId15"/>
    <p:sldId id="672" r:id="rId16"/>
    <p:sldId id="663" r:id="rId17"/>
    <p:sldId id="675" r:id="rId18"/>
    <p:sldId id="673" r:id="rId19"/>
    <p:sldId id="676" r:id="rId20"/>
    <p:sldId id="677" r:id="rId21"/>
    <p:sldId id="617" r:id="rId22"/>
    <p:sldId id="574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1" clrIdx="0"/>
  <p:cmAuthor id="2" name="User" initials="U" lastIdx="1" clrIdx="1"/>
  <p:cmAuthor id="3" name="绿色圃中小学教育网" initials="绿" lastIdx="2" clrIdx="0"/>
  <p:cmAuthor id="4" name="www.xkb1.com" initials="w" lastIdx="3" clrIdx="1"/>
  <p:cmAuthor id="5" name="lenovo" initials="l" lastIdx="2" clrIdx="0"/>
  <p:cmAuthor id="6" name="xkb1.com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961E"/>
    <a:srgbClr val="C7E228"/>
    <a:srgbClr val="3A8F96"/>
    <a:srgbClr val="80CFE8"/>
    <a:srgbClr val="1E4B4E"/>
    <a:srgbClr val="E44BA6"/>
    <a:srgbClr val="C1E6EF"/>
    <a:srgbClr val="10575C"/>
    <a:srgbClr val="0D2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5119" autoAdjust="0"/>
  </p:normalViewPr>
  <p:slideViewPr>
    <p:cSldViewPr>
      <p:cViewPr varScale="1">
        <p:scale>
          <a:sx n="143" d="100"/>
          <a:sy n="143" d="100"/>
        </p:scale>
        <p:origin x="576" y="114"/>
      </p:cViewPr>
      <p:guideLst>
        <p:guide orient="horz" pos="1620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4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C68926C-B98F-4376-B3B8-9A8CF8EA0BB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D8F5430-FEBE-49C9-BEFC-8ECCBB4BC4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8F5430-FEBE-49C9-BEFC-8ECCBB4BC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"/>
          <p:cNvSpPr/>
          <p:nvPr userDrawn="1"/>
        </p:nvSpPr>
        <p:spPr>
          <a:xfrm>
            <a:off x="107504" y="2133152"/>
            <a:ext cx="9144000" cy="300355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499475" y="4321179"/>
            <a:ext cx="31273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750181" y="4891092"/>
            <a:ext cx="2063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6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7994650" y="4648201"/>
            <a:ext cx="18415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rot="19936268" flipH="1">
            <a:off x="8264533" y="4792665"/>
            <a:ext cx="360363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4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58844-5DC7-4666-9AE4-41C2069CB48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B98A8-C5B5-4FFB-A31D-D01EFE20FB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6D97E-6803-43F2-B989-8E343E75E07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37989-F802-4DC1-A2DC-136A120E36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332422"/>
            <a:ext cx="8139178" cy="33147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332422"/>
            <a:ext cx="8139178" cy="33147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332422"/>
            <a:ext cx="8139178" cy="33147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4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DAC44-2997-41CE-9C7C-5959AB854A0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CB73B-AF9D-4BB5-B828-0A52C20F65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3EEE9-9930-420C-8850-B81306A4DAF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1E302-CCF9-4CC1-9524-1371C1300C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C2AFE-B7A7-4C00-A3B5-3C38368E500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E2296-1164-4864-8C35-00489C18AF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808FC-93CD-410B-AB30-FF77DCA2C87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229DA-D182-41C6-A2A0-47D2DB16CD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9D3E1-306F-4B7C-81FE-919A39F20C9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976AB-D951-466F-8956-FEEA24AF51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425CE-E026-4395-8CBD-DF1335CEC0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617DA-1A09-4F5B-8AEA-E6C30B115F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04790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2F7EC-D513-4794-85DC-7EB1758941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138E4-96B2-4386-928B-EF3B3F80CA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9291E-F715-4009-B0E2-C2C83B7420E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C1BAB-F005-43AA-BE59-B6C0A9037E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5.png"/><Relationship Id="rId20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png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8"/>
          <p:cNvSpPr/>
          <p:nvPr userDrawn="1"/>
        </p:nvSpPr>
        <p:spPr>
          <a:xfrm>
            <a:off x="0" y="2085979"/>
            <a:ext cx="9144000" cy="3003550"/>
          </a:xfrm>
          <a:prstGeom prst="rect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2" name="图片 4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8499475" y="4321179"/>
            <a:ext cx="31273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5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7750181" y="4891092"/>
            <a:ext cx="2063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6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7994650" y="4648201"/>
            <a:ext cx="18415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7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 rot="19936268" flipH="1">
            <a:off x="8264533" y="4792665"/>
            <a:ext cx="360363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77E7AF9-2E93-4897-B62D-6545E8884A9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0FC0103-7C0B-404C-B892-03E2545C5E64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2745" y="600075"/>
            <a:ext cx="3741420" cy="3877310"/>
          </a:xfrm>
          <a:prstGeom prst="teardrop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43095" y="288290"/>
            <a:ext cx="4274185" cy="450024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这样的场面，对同学们来说一定不陌生。公开课上，同学们在讨论问题时，难免意见不统一。这时候，应该怎么办呢？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07820" y="77460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温馨提示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pic>
        <p:nvPicPr>
          <p:cNvPr id="5" name="图片 4" descr="12c30a8b84254b35effd3422_meitu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60" y="970280"/>
            <a:ext cx="8472805" cy="38754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53460" y="80518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务必客观 </a:t>
            </a:r>
            <a:endParaRPr lang="zh-CN" altLang="en-US" sz="3600" b="1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3600" b="1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实事求是</a:t>
            </a:r>
            <a:endParaRPr lang="zh-CN" altLang="en-US" sz="3600" b="1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76695" y="291909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有理有据</a:t>
            </a:r>
            <a:endParaRPr lang="zh-CN" altLang="en-US" sz="3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语气委婉</a:t>
            </a:r>
            <a:endParaRPr lang="zh-CN" altLang="en-US" sz="3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07820" y="77460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分配角色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01465" y="876300"/>
            <a:ext cx="4692015" cy="3538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根据课本中的材料，选择一个角色，从这个角色出发阐述自己的观点。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首先亮明身份，说清观点，再选择重点讲述自己的理由，要把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协商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这一点表现出来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" y="805180"/>
            <a:ext cx="3634740" cy="368109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21790" y="75555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交流范例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pic>
        <p:nvPicPr>
          <p:cNvPr id="4" name="图片 3" descr="12c30a8b84254b35effd3422_meitu_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55" y="805180"/>
            <a:ext cx="8300720" cy="335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21790" y="75555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交流范例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pic>
        <p:nvPicPr>
          <p:cNvPr id="13" name="图片 12" descr="12c30a8b84254b35effd3422_meitu_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230" y="979805"/>
            <a:ext cx="7748270" cy="3183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21790" y="75555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交流范例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pic>
        <p:nvPicPr>
          <p:cNvPr id="4" name="图片 3" descr="12c30a8b84254b35effd3422_meitu_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90" y="766445"/>
            <a:ext cx="8152765" cy="3609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21790" y="75555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交流范例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pic>
        <p:nvPicPr>
          <p:cNvPr id="5" name="图片 4" descr="7_meitu_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65" y="1179195"/>
            <a:ext cx="2181225" cy="2790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25470" y="802640"/>
            <a:ext cx="5668010" cy="3538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我是消防队员。确实如此。燃放烟花爆竹会引发许多安全事故。每逢春节，由于燃放烟花爆竹而引起的火灾及炸伤手臂、面部或眼睛的事故屡见不鲜。所以我觉得春节应该禁止燃放烟花爆竹。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21790" y="75555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交流范例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pic>
        <p:nvPicPr>
          <p:cNvPr id="4" name="图片 3" descr="12c30a8b84254b35effd3422_meitu_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5" y="701675"/>
            <a:ext cx="8887460" cy="4251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21790" y="75555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老师总结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1140" y="942975"/>
            <a:ext cx="8562340" cy="35286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春节该不该燃放烟花爆竹，是近年来的社会热点话题，问题的解决关乎到每一个公民。从上述观点的阐述来看，每一位发言人观点明确，能从角色实际情况出发，从不同方面、选取不同事例阐述观点，表达有理有据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同学们，生活中我们总会遇到和自己观点不一致的情况，这时，就要学会换位思考，积极沟通，耐心听取他人意见，协商解决问题。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6"/>
          <p:cNvSpPr>
            <a:spLocks noChangeArrowheads="1"/>
          </p:cNvSpPr>
          <p:nvPr/>
        </p:nvSpPr>
        <p:spPr bwMode="auto">
          <a:xfrm>
            <a:off x="5348605" y="1932305"/>
            <a:ext cx="1835150" cy="191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>
            <a:lvl1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文本内容</a:t>
            </a:r>
            <a:endParaRPr kumimoji="0" lang="zh-CN" altLang="en-US" sz="6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84213" y="566738"/>
            <a:ext cx="7427912" cy="0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9465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07820" y="77460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其他话题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pic>
        <p:nvPicPr>
          <p:cNvPr id="7" name="Picture 2" descr="http://img8.zol.com.cn/bbs/upload/24240/24239401.jpg"/>
          <p:cNvPicPr>
            <a:picLocks noChangeAspect="1" noChangeArrowheads="1"/>
          </p:cNvPicPr>
          <p:nvPr/>
        </p:nvPicPr>
        <p:blipFill>
          <a:blip r:embed="rId3" cstate="email"/>
          <a:srcRect l="715"/>
          <a:stretch>
            <a:fillRect/>
          </a:stretch>
        </p:blipFill>
        <p:spPr bwMode="auto">
          <a:xfrm>
            <a:off x="4758690" y="1741170"/>
            <a:ext cx="4141470" cy="2298700"/>
          </a:xfrm>
          <a:prstGeom prst="ellipse">
            <a:avLst/>
          </a:prstGeom>
          <a:noFill/>
        </p:spPr>
      </p:pic>
      <p:pic>
        <p:nvPicPr>
          <p:cNvPr id="12292" name="Picture 4" descr="http://pic22.nipic.com/20120716/10282155_135201064382_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255" y="805180"/>
            <a:ext cx="4358640" cy="2451735"/>
          </a:xfrm>
          <a:prstGeom prst="round2Diag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2"/>
            <a:ext cx="9134253" cy="51380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8748" y="1919548"/>
            <a:ext cx="3672408" cy="11068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dirty="0" smtClean="0">
                <a:ln w="19050">
                  <a:solidFill>
                    <a:srgbClr val="92D050"/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32000" endPos="67000" dir="5400000" sy="-100000" algn="bl" rotWithShape="0"/>
                </a:effectLst>
                <a:latin typeface="Comic Sans MS" panose="030F0702030302020204" pitchFamily="66" charset="0"/>
                <a:ea typeface="Adobe 仿宋 Std R" pitchFamily="18" charset="-122"/>
              </a:rPr>
              <a:t>下课啦！</a:t>
            </a:r>
            <a:endParaRPr lang="zh-CN" altLang="en-US" sz="6600" dirty="0">
              <a:ln w="19050">
                <a:solidFill>
                  <a:srgbClr val="92D050"/>
                </a:solidFill>
                <a:prstDash val="solid"/>
              </a:ln>
              <a:solidFill>
                <a:srgbClr val="9BBB5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32000" endPos="67000" dir="5400000" sy="-100000" algn="bl" rotWithShape="0"/>
              </a:effectLst>
              <a:latin typeface="Comic Sans MS" panose="030F0702030302020204" pitchFamily="66" charset="0"/>
              <a:ea typeface="Adobe 仿宋 Std R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888" y="3885086"/>
            <a:ext cx="685896" cy="3715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108255"/>
            <a:ext cx="685896" cy="3715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9585" y="426720"/>
            <a:ext cx="8164830" cy="39077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6096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有这样一句俗语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公说公有理，婆说婆有理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。就是在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告诉我们：生活中的同一件事，在不同的人那里，因为立场不同，利益不同，关注点不同，就有了不同的理解和看法。意见产生了分歧，怎么办呢？我们这节口语交际课，就来进行一次解决问题的讨论会。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67944" y="411510"/>
            <a:ext cx="4392488" cy="4248472"/>
            <a:chOff x="4067944" y="411510"/>
            <a:chExt cx="4392488" cy="4248472"/>
          </a:xfrm>
        </p:grpSpPr>
        <p:pic>
          <p:nvPicPr>
            <p:cNvPr id="14338" name="Picture 2" descr="http://p1.so.qhmsg.com/t017e77c9e11b9d895c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1960" y="411510"/>
              <a:ext cx="4248472" cy="4248472"/>
            </a:xfrm>
            <a:prstGeom prst="rect">
              <a:avLst/>
            </a:prstGeom>
            <a:noFill/>
          </p:spPr>
        </p:pic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67944" y="4371949"/>
              <a:ext cx="2160240" cy="288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圆角矩形 12"/>
          <p:cNvSpPr/>
          <p:nvPr/>
        </p:nvSpPr>
        <p:spPr>
          <a:xfrm>
            <a:off x="93980" y="1499235"/>
            <a:ext cx="4118610" cy="2001520"/>
          </a:xfrm>
          <a:prstGeom prst="roundRect">
            <a:avLst/>
          </a:prstGeom>
          <a:solidFill>
            <a:srgbClr val="00B050"/>
          </a:solidFill>
          <a:ln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600" dirty="0">
                <a:solidFill>
                  <a:schemeClr val="bg1"/>
                </a:solidFill>
              </a:rPr>
              <a:t>口语交际</a:t>
            </a:r>
            <a:endParaRPr lang="zh-CN" altLang="en-US" sz="3600" dirty="0">
              <a:solidFill>
                <a:schemeClr val="bg1"/>
              </a:solidFill>
            </a:endParaRPr>
          </a:p>
          <a:p>
            <a:pPr algn="l"/>
            <a:endParaRPr lang="zh-CN" altLang="en-US" sz="3600" dirty="0">
              <a:solidFill>
                <a:schemeClr val="bg1"/>
              </a:solidFill>
            </a:endParaRPr>
          </a:p>
          <a:p>
            <a:pPr algn="ctr"/>
            <a:r>
              <a:rPr lang="zh-CN" altLang="en-US" sz="4000" b="1" dirty="0">
                <a:solidFill>
                  <a:schemeClr val="tx1"/>
                </a:solidFill>
              </a:rPr>
              <a:t>意见不同怎么办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090" y="167005"/>
            <a:ext cx="354965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部编小学语文六年级上册</a:t>
            </a:r>
            <a:endParaRPr lang="zh-CN" altLang="en-US" sz="2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07820" y="77460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交际内容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6725" y="1086485"/>
            <a:ext cx="8224520" cy="3415030"/>
          </a:xfrm>
          <a:prstGeom prst="rect">
            <a:avLst/>
          </a:prstGeom>
        </p:spPr>
        <p:txBody>
          <a:bodyPr wrap="square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/>
              <a:t>       </a:t>
            </a:r>
            <a:r>
              <a:rPr lang="zh-CN" altLang="en-US" sz="2800" b="1" dirty="0"/>
              <a:t>分小组，从课本的材料中选择一则进行讨论。在讨论时，小组成员分别选择一个角色，从这个角色出发阐述对这个问题的看法。</a:t>
            </a:r>
            <a:endParaRPr lang="en-US" altLang="zh-CN" sz="2800" b="1" dirty="0"/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/>
              <a:t>       讨论时，听到不同意见，要换位思考，积极沟通。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6"/>
          <p:cNvSpPr>
            <a:spLocks noChangeArrowheads="1"/>
          </p:cNvSpPr>
          <p:nvPr/>
        </p:nvSpPr>
        <p:spPr bwMode="auto">
          <a:xfrm>
            <a:off x="5348605" y="1932305"/>
            <a:ext cx="1835150" cy="191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>
            <a:lvl1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文本内容</a:t>
            </a:r>
            <a:endParaRPr kumimoji="0" lang="zh-CN" altLang="en-US" sz="6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07820" y="77460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事例一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0670" y="701675"/>
            <a:ext cx="5951855" cy="4170045"/>
          </a:xfrm>
          <a:prstGeom prst="rect">
            <a:avLst/>
          </a:prstGeom>
        </p:spPr>
        <p:txBody>
          <a:bodyPr wrap="square">
            <a:spAutoFit/>
          </a:bodyPr>
          <a:p>
            <a:pPr eaLnBrk="1" latinLnBrk="0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爆竹声声辞旧岁，银花朵朵贺新年。噼里啪啦的爆竹、五彩缤纷的烟花，给人们带来了浓浓的年味和喜庆气氛，也在环保、安全等方面带来诸多问题和隐患。一些城市在燃放鞭炮方面的政策也在不断摇摆。那么，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春节到底该不该燃放烟花爆竹呢？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2525" y="805180"/>
            <a:ext cx="2790190" cy="400939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有关方面的人：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普通市民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环保局局长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消防队员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眼科医生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环卫工人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鞭炮厂工人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6"/>
          <p:cNvSpPr>
            <a:spLocks noChangeArrowheads="1"/>
          </p:cNvSpPr>
          <p:nvPr/>
        </p:nvSpPr>
        <p:spPr bwMode="auto">
          <a:xfrm>
            <a:off x="5348605" y="1932305"/>
            <a:ext cx="1835150" cy="191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>
            <a:lvl1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文本内容</a:t>
            </a:r>
            <a:endParaRPr kumimoji="0" lang="zh-CN" altLang="en-US" sz="6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07820" y="77460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事例二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050" y="701675"/>
            <a:ext cx="5873750" cy="4008120"/>
          </a:xfrm>
          <a:prstGeom prst="rect">
            <a:avLst/>
          </a:prstGeom>
        </p:spPr>
        <p:txBody>
          <a:bodyPr wrap="square">
            <a:spAutoFit/>
          </a:bodyPr>
          <a:p>
            <a:pPr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十几年前，我国南方的某座城市，为了拓宽城市道路，虽遭反对，仍砍掉了道路两边生长了几十年的大树。这件事在当地引起了热议。有人认为，为拓宽城市道路，促进经济繁荣，砍树是值得的；有人认为，砍树容易栽树难，政府应该另想办法发展交通，不应该砍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要路还是要树呢？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2525" y="805180"/>
            <a:ext cx="2790190" cy="344995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有关方面的人：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司机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行人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交通局局长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道路附近居民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环保局局长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07820" y="77460"/>
            <a:ext cx="1602105" cy="480070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交际要求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072130" y="127000"/>
            <a:ext cx="349885" cy="5257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6725" y="1048385"/>
            <a:ext cx="8224520" cy="3046095"/>
          </a:xfrm>
          <a:prstGeom prst="rect">
            <a:avLst/>
          </a:prstGeom>
        </p:spPr>
        <p:txBody>
          <a:bodyPr wrap="square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/>
              <a:t>       这次口语交际要求我们从给定材料中选择一则，分别从不同决策者的角度出发，阐述对问题的看法，大家一起讨论，争取协商解决问题。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07820" y="77470"/>
            <a:ext cx="2315210" cy="480064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提取信息示例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4185920" y="127000"/>
            <a:ext cx="349885" cy="525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0263" y="805180"/>
            <a:ext cx="630364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分歧</a:t>
            </a:r>
            <a:r>
              <a:rPr lang="en-US" altLang="zh-CN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春节该不该燃放烟花爆竹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18" y="1991360"/>
            <a:ext cx="385762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燃放烟花爆竹的好处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718" y="2901950"/>
            <a:ext cx="385762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燃放烟花爆竹的坏处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流程图: 资料带 7"/>
          <p:cNvSpPr/>
          <p:nvPr/>
        </p:nvSpPr>
        <p:spPr>
          <a:xfrm>
            <a:off x="4516755" y="1811655"/>
            <a:ext cx="1845310" cy="72009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浓浓的年味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9" name="流程图: 资料带 8"/>
          <p:cNvSpPr/>
          <p:nvPr/>
        </p:nvSpPr>
        <p:spPr>
          <a:xfrm>
            <a:off x="6816090" y="1811655"/>
            <a:ext cx="1845310" cy="72009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喜庆气氛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0" name="流程图: 资料带 9"/>
          <p:cNvSpPr/>
          <p:nvPr/>
        </p:nvSpPr>
        <p:spPr>
          <a:xfrm>
            <a:off x="4516755" y="2833370"/>
            <a:ext cx="1845310" cy="72009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安全隐患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1" name="流程图: 资料带 10"/>
          <p:cNvSpPr/>
          <p:nvPr/>
        </p:nvSpPr>
        <p:spPr>
          <a:xfrm>
            <a:off x="6816090" y="2833370"/>
            <a:ext cx="1845310" cy="72009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环保问题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4478" y="3881755"/>
            <a:ext cx="549084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目前针对燃放烟花爆竹的政策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流程图: 资料带 12"/>
          <p:cNvSpPr/>
          <p:nvPr/>
        </p:nvSpPr>
        <p:spPr>
          <a:xfrm>
            <a:off x="5994400" y="3813175"/>
            <a:ext cx="2799080" cy="72009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有争议 态度不坚定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697230" y="555625"/>
            <a:ext cx="7763510" cy="1905"/>
          </a:xfrm>
          <a:prstGeom prst="line">
            <a:avLst/>
          </a:prstGeom>
          <a:noFill/>
          <a:ln w="12700" algn="ctr">
            <a:solidFill>
              <a:srgbClr val="92D050"/>
            </a:solidFill>
            <a:round/>
          </a:ln>
        </p:spPr>
      </p:cxnSp>
      <p:sp>
        <p:nvSpPr>
          <p:cNvPr id="27" name="矩形 26"/>
          <p:cNvSpPr/>
          <p:nvPr/>
        </p:nvSpPr>
        <p:spPr>
          <a:xfrm>
            <a:off x="696913" y="384177"/>
            <a:ext cx="133350" cy="1730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8838" y="384177"/>
            <a:ext cx="133350" cy="1730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0763" y="384177"/>
            <a:ext cx="131762" cy="173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1100" y="384177"/>
            <a:ext cx="133350" cy="173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025" y="384177"/>
            <a:ext cx="133350" cy="173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18508" y="260354"/>
            <a:ext cx="4746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淘宝网Chenying0907出品 7"/>
          <p:cNvGrpSpPr/>
          <p:nvPr/>
        </p:nvGrpSpPr>
        <p:grpSpPr bwMode="auto">
          <a:xfrm>
            <a:off x="1607820" y="77470"/>
            <a:ext cx="2315210" cy="480064"/>
            <a:chOff x="3098764" y="1225351"/>
            <a:chExt cx="3778536" cy="369487"/>
          </a:xfrm>
        </p:grpSpPr>
        <p:sp>
          <p:nvSpPr>
            <p:cNvPr id="3" name="圆角淘宝网Chenying0907出品 4"/>
            <p:cNvSpPr/>
            <p:nvPr/>
          </p:nvSpPr>
          <p:spPr>
            <a:xfrm>
              <a:off x="3098764" y="1225351"/>
              <a:ext cx="3778536" cy="369487"/>
            </a:xfrm>
            <a:prstGeom prst="roundRect">
              <a:avLst>
                <a:gd name="adj" fmla="val 24409"/>
              </a:avLst>
            </a:prstGeom>
            <a:solidFill>
              <a:schemeClr val="accent4">
                <a:alpha val="34000"/>
              </a:schemeClr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24" name="淘宝网Chenying0907出品 6"/>
            <p:cNvSpPr>
              <a:spLocks noChangeArrowheads="1"/>
            </p:cNvSpPr>
            <p:nvPr/>
          </p:nvSpPr>
          <p:spPr bwMode="auto">
            <a:xfrm>
              <a:off x="3250907" y="1225359"/>
              <a:ext cx="3626393" cy="3543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提取信息示例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4185920" y="127000"/>
            <a:ext cx="349885" cy="525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9946" y="805180"/>
            <a:ext cx="426212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分歧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要路？要树？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18" y="1811655"/>
            <a:ext cx="222440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要路的理由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718" y="3122295"/>
            <a:ext cx="222440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要树的理由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流程图: 资料带 7"/>
          <p:cNvSpPr/>
          <p:nvPr/>
        </p:nvSpPr>
        <p:spPr>
          <a:xfrm>
            <a:off x="3183255" y="1675130"/>
            <a:ext cx="2216785" cy="72009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拓宽城市道路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9" name="流程图: 资料带 8"/>
          <p:cNvSpPr/>
          <p:nvPr/>
        </p:nvSpPr>
        <p:spPr>
          <a:xfrm>
            <a:off x="6224905" y="1675130"/>
            <a:ext cx="2235200" cy="72009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促进经济繁荣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0" name="流程图: 资料带 9"/>
          <p:cNvSpPr/>
          <p:nvPr/>
        </p:nvSpPr>
        <p:spPr>
          <a:xfrm>
            <a:off x="3154680" y="2985770"/>
            <a:ext cx="2834640" cy="72009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砍树容易栽树难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ULTRA_SCORM_COURSE_ID" val="DBBD4511-2103-4D9D-B9BA-F01DAB2B359D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Mqlpk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KpaZ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Mqlpk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yqWm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yqWm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yqWm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yqWm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yqWm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yqWmSG7UU1AADQAAvxwAABcAAAB1bml2ZXJzYWwvdW5pdmVyc2FsLnBuZ+2YeVyS+fbHn8pW0/k5jWmmch2nvJXjVmpm6pRbNeOWmSuQmaOloia4Iert1miTS7cyZ8Jkrjaoqag5biw6jaMYKKiIGwIZgySIpoSoINyHu71+f9+//YMXz3k/3+0czjnfz4v7gf6+evtM9gEAoHfxgtdlANhRBgDb3+/ZBZL3MSOZ4Ne2tMu+5wECw3QeNHTizvmdA4CWUl1V9E7Q3ptyITwNAPR7tZ9t1OTaGwBgeuWi17krmTApN6D+C/kUdTbLrzufnJ94z/rO4VQri/C6/7M4531K99DOc58afxp6yesz50+3p/5Nx1LnMwOvL4j2h/Z4ZfhUjwYsCmRYFZ7B1XRjsitYaYZRH12gIVAom1ujZIVwRbRbJu4alYxthct5tfG+upRBVvDQ4IlmZn0sr9pedWb0FteqqB7qEcZ+kLaKqfYV3sIaXO60/x7Qfi4eaK1VrdBtOXtB69pj8ZsTqG8SnT8FDae6SvLK692QXyy3/fsNVztj8l6tDgD86ehxkBbevwSS61Xg8PwftvAW3sJbeAtv4S28hbfwFt7CW3gLb+Et/D/jUPXmUl4T+PQni/9hDe+g9ak4XCMsb1POTmO6dWS/u2919RO3j8NJNYRQaA+xEoUhycGZ2bIE9aJ8NTZoooe8QjuBRp3zi5QVrZPo3dbiDUjrg9USmmSiqSlXLcN1hK6mh0x0EDI63AHg1yF39ZqAky4asXipe4tLRFWyT5U3ZqUHdczbSHqaKNUr94xg8U1vpQTt+ILsdWE5Eyl4ap67Nsv2hWCQiyoPzTqzPg6HWR1MzpVh0wQulRl8jKK/XcNdys1gda6n183PpbYSh/qRGpXII9nEmcGXp0MzIF2FsYnYxTdWuJnOyoJnfCm50OqYryXwa+oY44fg/bTZiR41isRrfYbHKj4bS0KPuM6APtAjFlAUktzFi3K6R0IgMWC1GYLyRdJSd5oo5OH4uqGdUMnXqKfmb58pqW7H9N1IkuFUf1g5//bqt6SZg8LdHmuvp511bnWfacxKINoTFo0MbzkiVGeZnPlFS6OWIj8WmzgunMB09TNl0CcxkNnAcmm8DnA6ihKElovZq+urT5ASd8mcyxHUYfgf2BW0b2zGzzYPEJjL8s/JsJmJm5QLS/gfQx4ibdcSmGOq8902CeV0QUobV/RVPQVp+EgucyCL9e4SG8WibMtrM99aXqIiUXnGaMKJ0TnK93wlTzFtZzbO9R2NHTtThHP2C5WcXWRSv6dFpt7tbSnxAfJdL5ptG3NjVj5DcOO4Z2vwCAmCe6DK4ZT+gRnH7ScuzdmFUStpkTWIx8Kk0OWQGvpkE44K+31fjwHKMC7mmcPiJ4aJdEqJXInnpHMxX0B9NqMUrCRWcWcFkxTf8W5PQYxpMQBkPNpogCpM0d8T5TiUrOJZthQZhGv6rGy3ie0HUmrr9IFTS8fEVwaKKNGm8AxOcW3Urqub5P2tDnhIf2w6K/lBO0rxN8/yFgmSQ+BbEKkCeyR9F9Be72kRsJ725Guu0w/golVn9rdHajD3aTuKjda4nVMr3psN56v6dWmR9SRpN712waankMZFaSe6Cm3x80jOtfGhtJdiPh58glStfCXYmeuMqPU0mfALPheOi5W4f01NZVs0pA0wcXUNMqoFIVb9jbABDykofbqcRT2THDXePH+yDLtoWWATMzHvdQSY+ZGXIxtazZI/QXGiwbVpvFylNN11Qez6gCZslnR6IiVptdCqV3dSuT23agMPwR86WMMX0kzbnp8g9CcFd/TtoX7fToQe3/BdKx1oYBnAZWdRLmkNIQNDMuteRLvU/ZF19WK5Mqqc8+XxPI2S3yFK3sAOf3kYCFua5A/nksTtfQ1Y0ROzDb8N0B35dgw5DB6X9X7WTh8NnU7PiqqYHkdl3jxk4NIfMlCc2paRUuGRF8Tcw7Dn5nCKgQaZBBnczJbynsPBZIktCeQKiYn7OJ6oUipKXDrNV692tJVuokTliCng1+wClfJh9o7M+XURrse+GxY5KIChpW1s27x1OpsV4EGR36Yl5yk5h8uDPJiyJ8QGk9AaeioHybk+PtTqBy2PoK6TU80S3MSKiNINSrAgQclmytKtUV2oXIr/M1H4pfa+lAHRCe8jKUiuoCU4b4+HRiXT5P2B05DscOnE2B0AZcMaqsgh1qN699Rnw+DO2r84I21reDcIy4K217dLxWDRKlplvs3Sao55K6Iyqd+uAHqPl8PLFJAP38rZmaHXxojBnLBLMObEsALp9Tcvz/9nv9TJU9Y12ABX7qtt+TJenmZztQsJcSwaPmb4WJZleVw0XAeoPrICmAyIfVhvjsvXeZsSOBP/o2L7ONnxShiDtfiSc/SfOwZKnBmRRmUxOXGDwRJotEtV9iFmjBIxnX6fmIzk3DgQtNcUqsg0ddKLycmYnn+qB1RkGPBXI3od4vt5vRtdD2grVA/18oLKIMIxcV91iwKhP2DQzI1uIb1vf9OAjcNmGUsqvGIPcVK/6Zn5ThgWFK4oRmATPz/+l2qJeWkvPrpoyf9fThBFIxh24HJwarCP9Xhlm4mHb4B3ULj/SZuaw3MPTdDOVJG9L/LLT+5zQzr8vuWe5YwFSiImGsebVq0J2tTd32sw6jiIdo8DG8do0mM/L+EuCNitxaE9G+wps+tXRexOhPlb8uLy6UST/rXFX1hgTp5uQptzJ4jROW8GCysN7jpeSWSLjkkc5TkuqNy+kUSersv1X/wTeCbiD8P2uXCu048oWWKwJ3SphddWKam6DWNeljjCx3MmE4pxVL2qlZ6nvQSB/khjQM2dlsUGMCqloT1rfbZXmWdlg37meapl9qaCn+dU3HlXCvaH5pvGAhLLvyMReEu2qsyswthwffVklTQD/97CyhZqqs64w0+3Jg/6yIwmizzh5fyHxFIEdpCY1V4X3UBdM43fhPVOOgkUWd3+O2/qWQ6ImI/1Y5Qw5JVxTDXnKLaQdk/7k9fvNs98a20qKSEy2hImGPi6mwmVi6/yk8GCiWY1VyDcpdouxUALip2nRaOYseZj8U+Dwvuj6+nJedwjRXNulRL9vf+NuN14DI8V1useFI6OT6i9KfrBvECtD8b735nSFYj+PG+DhWu3mPp/+zAyd6ftl3UuK0//c69sppsiSgkWhYnTTj+jMsEw28Qnnj1spiaSF1oKXn0n5DEwKE6MtgT1ZCjCVeNeh+MilOlxkwTlWPuf5WlDJ8dJd3Ki0l18QE+rOOacQtrFTYHiTAPqUAlnBtQK9aFwDErOcF1KeUP+OPp1XIFLK2zzLxJzW+V781LJGGRgmQFzzuWu/xzpBAwrF1qZ72yJxwxPYt8RYJ5jp+jJ8Y0XXsp8E8eZkkFZyI1imW/Kz0SpvWRuCk+YuI0ei25GqSfpYQLqGWv2qTY/sUg4SxDcfunWnxWjNDeZ9OQaid1HkkqTvIQvuvNr3D27ivqJqZqPNR7P63DlAgh6oYVtWXp21Ee3o8fmRWe4InPKV5E580Jdy4a8Qczge/Zqi0Fu804TAvPhtmsvDWIHP5fEPUhaY1StkIYbmQu+HhsjU7BHLsYS6J3Yu2NZslNt2LUCD9Vs13ynKbHw3bdcQSyEK1g21vYgLEW9IZHKxMck7b3azkv58JuuNH2yrLZiBhQszn3X5z9/YV1DUi6SOPOdmyiDviEile7+3/uLlC2/pZzJfklMsgMFQIg8qWk+uumvtRWFNNdgo6CZBjR5oRp91twTTONrJFBqQT6u0+h4zi6wtwTLl6mQDu29dXvUTB2B+3uUz8BKWpl+HmXmP4fseHfx5dMRsBIn/TB4ArrEzZu7wSRm+Y9gk7unCJpuMIhqxwsKb7e8tV4IQufCJtkUDh8L1kTc0De0KbWp+lf8zGr4bkdtR/+O2wkAiKG0VelPkYpwZ2Zd18CEP9pXGMv9spsOK+pRCW3jbH8qH+kcoih4pOzlPiPOtdnV1fHI5Oe6f0asvv3rJ+2l5RhT5cNnxIUIH61DHgVqDY0DxXzXHLkU7scaQh8f1fh2MXhBWeF8ymTb73mrrbhGbWE7mbs6Jg2xoAc/eKDIavvKF2IH23etoMzs8N+UlZGQr48ttbj1Y5e1pyE/lrbOuq//8biVedV94311kpf+BAHqisXjG7OI9O1APr2W1+zW1zzTpuvv2JDwvGT5WxUvKLykjTpr/IhibHhfvk47s9DkX35ufSw44LnZwTCBzhEAqHnvQJnj93VDU2qaNO5VteRg8nL/4XorXM7KArx4UEw2mRjaAQApVgZloG7+HZQCAGAftBcAvlqgGcFzRkpAO9/vpVUTqFY1N323g4c/yn4c2r0+h03/AnyXeNktK1bOf83TCvbVILPw3vAr4x/YofC2A9qxDRup+52rXn3X1KPOlgvL4e0nQRmfElcPa0Co+M0Rm5DJXy+rPV2/OQ/OBi56+3sRzl+78w9QSwMEFAACAAgAyqWmSLE0Q2lKAAAAagAAABsAAAB1bml2ZXJzYWwvdW5pdmVyc2FsLnBuZy54bWyzsa/IzVEoSy0qzszPs1Uy1DNQsrfj5bIpKEoty0wtV6gAihnpGUCAkkIlKrc8M6Ukw1bJwtIYIZaRmpmeUWKrZGZuABfUBxoJAFBLAQIAABQAAgAIAMqlpkgVDq0oZAQAAAcRAAAdAAAAAAAAAAEAAAAAAAAAAAB1bml2ZXJzYWwvY29tbW9uX21lc3NhZ2VzLmxuZ1BLAQIAABQAAgAIAMqlpkgIfgsjKQMAAIYMAAAnAAAAAAAAAAEAAAAAAJ8EAAB1bml2ZXJzYWwvZmxhc2hfcHVibGlzaGluZ19zZXR0aW5ncy54bWxQSwECAAAUAAIACADKpaZItfwJZLoCAABVCgAAIQAAAAAAAAABAAAAAAANCAAAdW5pdmVyc2FsL2ZsYXNoX3NraW5fc2V0dGluZ3MueG1sUEsBAgAAFAACAAgAyqWmSCqWD2f+AgAAlwsAACYAAAAAAAAAAQAAAAAABgsAAHVuaXZlcnNhbC9odG1sX3B1Ymxpc2hpbmdfc2V0dGluZ3MueG1sUEsBAgAAFAACAAgAyqWmSGhxUpGaAQAAHwYAAB8AAAAAAAAAAQAAAAAASA4AAHVuaXZlcnNhbC9odG1sX3NraW5fc2V0dGluZ3MuanNQSwECAAAUAAIACADKpaZIPTwv0cEAAADlAQAAGgAAAAAAAAABAAAAAAAfEAAAdW5pdmVyc2FsL2kxOG5fcHJlc2V0cy54bWxQSwECAAAUAAIACADKpaZImvmWZGsAAABrAAAAHAAAAAAAAAABAAAAAAAYEQAAdW5pdmVyc2FsL2xvY2FsX3NldHRpbmdzLnhtbFBLAQIAABQAAgAIAESUV0cjtE77+wIAALAIAAAUAAAAAAAAAAEAAAAAAL0RAAB1bml2ZXJzYWwvcGxheWVyLnhtbFBLAQIAABQAAgAIAMqlpkiwhyP0bAEAAPcCAAApAAAAAAAAAAEAAAAAAOoUAAB1bml2ZXJzYWwvc2tpbl9jdXN0b21pemF0aW9uX3NldHRpbmdzLnhtbFBLAQIAABQAAgAIAMqlpkhu1FNQAA0AAL8cAAAXAAAAAAAAAAAAAAAAAJ0WAAB1bml2ZXJzYWwvdW5pdmVyc2FsLnBuZ1BLAQIAABQAAgAIAMqlpkixNENpSgAAAGoAAAAbAAAAAAAAAAEAAAAAANIjAAB1bml2ZXJzYWwvdW5pdmVyc2FsLnBuZy54bWxQSwUGAAAAAAsACwBJAwAAVSQAAAAA"/>
  <p:tag name="ISPRING_PRESENTATION_TITLE" val="HG00043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64961E"/>
      </a:dk2>
      <a:lt2>
        <a:srgbClr val="96E623"/>
      </a:lt2>
      <a:accent1>
        <a:srgbClr val="EB7D1E"/>
      </a:accent1>
      <a:accent2>
        <a:srgbClr val="FFBE00"/>
      </a:accent2>
      <a:accent3>
        <a:srgbClr val="64961E"/>
      </a:accent3>
      <a:accent4>
        <a:srgbClr val="96E623"/>
      </a:accent4>
      <a:accent5>
        <a:srgbClr val="D7190F"/>
      </a:accent5>
      <a:accent6>
        <a:srgbClr val="F05F5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1209</Words>
  <Application>WPS 演示</Application>
  <PresentationFormat>全屏显示(16:9)</PresentationFormat>
  <Paragraphs>116</Paragraphs>
  <Slides>19</Slides>
  <Notes>42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</vt:lpstr>
      <vt:lpstr>楷体</vt:lpstr>
      <vt:lpstr>Kaiti SC</vt:lpstr>
      <vt:lpstr>微软雅黑</vt:lpstr>
      <vt:lpstr>黑体</vt:lpstr>
      <vt:lpstr>Times New Roman</vt:lpstr>
      <vt:lpstr>Arial Unicode MS</vt:lpstr>
      <vt:lpstr>Comic Sans MS</vt:lpstr>
      <vt:lpstr>Adobe 仿宋 Std R</vt:lpstr>
      <vt:lpstr>仿宋</vt:lpstr>
      <vt:lpstr>等线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keywords>chenying0907</cp:keywords>
  <dc:description>chenying0907</dc:description>
  <cp:lastModifiedBy>毛线的暖居</cp:lastModifiedBy>
  <cp:revision>802</cp:revision>
  <dcterms:created xsi:type="dcterms:W3CDTF">2013-02-20T08:47:00Z</dcterms:created>
  <dcterms:modified xsi:type="dcterms:W3CDTF">2020-10-18T05:43:06Z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