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tags/tag18.xml" ContentType="application/vnd.openxmlformats-officedocument.presentationml.tags+xml"/>
  <Override PartName="/ppt/notesSlides/notesSlide8.xml" ContentType="application/vnd.openxmlformats-officedocument.presentationml.notesSlide+xml"/>
  <Override PartName="/ppt/tags/tag19.xml" ContentType="application/vnd.openxmlformats-officedocument.presentationml.tags+xml"/>
  <Override PartName="/ppt/notesSlides/notesSlide9.xml" ContentType="application/vnd.openxmlformats-officedocument.presentationml.notesSlide+xml"/>
  <Override PartName="/ppt/tags/tag20.xml" ContentType="application/vnd.openxmlformats-officedocument.presentationml.tags+xml"/>
  <Override PartName="/ppt/notesSlides/notesSlide10.xml" ContentType="application/vnd.openxmlformats-officedocument.presentationml.notesSlide+xml"/>
  <Override PartName="/ppt/tags/tag21.xml" ContentType="application/vnd.openxmlformats-officedocument.presentationml.tags+xml"/>
  <Override PartName="/ppt/notesSlides/notesSlide11.xml" ContentType="application/vnd.openxmlformats-officedocument.presentationml.notesSlide+xml"/>
  <Override PartName="/ppt/tags/tag22.xml" ContentType="application/vnd.openxmlformats-officedocument.presentationml.tags+xml"/>
  <Override PartName="/ppt/notesSlides/notesSlide12.xml" ContentType="application/vnd.openxmlformats-officedocument.presentationml.notesSlide+xml"/>
  <Override PartName="/ppt/tags/tag23.xml" ContentType="application/vnd.openxmlformats-officedocument.presentationml.tags+xml"/>
  <Override PartName="/ppt/notesSlides/notesSlide13.xml" ContentType="application/vnd.openxmlformats-officedocument.presentationml.notesSlide+xml"/>
  <Override PartName="/ppt/tags/tag24.xml" ContentType="application/vnd.openxmlformats-officedocument.presentationml.tags+xml"/>
  <Override PartName="/ppt/notesSlides/notesSlide14.xml" ContentType="application/vnd.openxmlformats-officedocument.presentationml.notesSlide+xml"/>
  <Override PartName="/ppt/tags/tag25.xml" ContentType="application/vnd.openxmlformats-officedocument.presentationml.tags+xml"/>
  <Override PartName="/ppt/notesSlides/notesSlide15.xml" ContentType="application/vnd.openxmlformats-officedocument.presentationml.notesSlide+xml"/>
  <Override PartName="/ppt/tags/tag2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18" r:id="rId1"/>
  </p:sldMasterIdLst>
  <p:notesMasterIdLst>
    <p:notesMasterId r:id="rId27"/>
  </p:notesMasterIdLst>
  <p:handoutMasterIdLst>
    <p:handoutMasterId r:id="rId28"/>
  </p:handoutMasterIdLst>
  <p:sldIdLst>
    <p:sldId id="272" r:id="rId2"/>
    <p:sldId id="447" r:id="rId3"/>
    <p:sldId id="403" r:id="rId4"/>
    <p:sldId id="300" r:id="rId5"/>
    <p:sldId id="404" r:id="rId6"/>
    <p:sldId id="405" r:id="rId7"/>
    <p:sldId id="464" r:id="rId8"/>
    <p:sldId id="473" r:id="rId9"/>
    <p:sldId id="460" r:id="rId10"/>
    <p:sldId id="472" r:id="rId11"/>
    <p:sldId id="474" r:id="rId12"/>
    <p:sldId id="475" r:id="rId13"/>
    <p:sldId id="476" r:id="rId14"/>
    <p:sldId id="458" r:id="rId15"/>
    <p:sldId id="461" r:id="rId16"/>
    <p:sldId id="451" r:id="rId17"/>
    <p:sldId id="441" r:id="rId18"/>
    <p:sldId id="467" r:id="rId19"/>
    <p:sldId id="468" r:id="rId20"/>
    <p:sldId id="470" r:id="rId21"/>
    <p:sldId id="471" r:id="rId22"/>
    <p:sldId id="477" r:id="rId23"/>
    <p:sldId id="469" r:id="rId24"/>
    <p:sldId id="457" r:id="rId25"/>
    <p:sldId id="361" r:id="rId26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orient="horz">
          <p15:clr>
            <a:srgbClr val="A4A3A4"/>
          </p15:clr>
        </p15:guide>
        <p15:guide id="3" orient="horz" pos="843">
          <p15:clr>
            <a:srgbClr val="A4A3A4"/>
          </p15:clr>
        </p15:guide>
        <p15:guide id="4" orient="horz" pos="773">
          <p15:clr>
            <a:srgbClr val="A4A3A4"/>
          </p15:clr>
        </p15:guide>
        <p15:guide id="5" pos="257">
          <p15:clr>
            <a:srgbClr val="A4A3A4"/>
          </p15:clr>
        </p15:guide>
        <p15:guide id="6" pos="487">
          <p15:clr>
            <a:srgbClr val="A4A3A4"/>
          </p15:clr>
        </p15:guide>
        <p15:guide id="7" pos="46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E8F8"/>
    <a:srgbClr val="F4EDF9"/>
    <a:srgbClr val="FE9802"/>
    <a:srgbClr val="F3F4D6"/>
    <a:srgbClr val="FEBC28"/>
    <a:srgbClr val="BABD3D"/>
    <a:srgbClr val="FECC2B"/>
    <a:srgbClr val="EE57F8"/>
    <a:srgbClr val="294A97"/>
    <a:srgbClr val="4050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3" autoAdjust="0"/>
    <p:restoredTop sz="94660"/>
  </p:normalViewPr>
  <p:slideViewPr>
    <p:cSldViewPr snapToGrid="0" showGuides="1">
      <p:cViewPr varScale="1">
        <p:scale>
          <a:sx n="152" d="100"/>
          <a:sy n="152" d="100"/>
        </p:scale>
        <p:origin x="456" y="184"/>
      </p:cViewPr>
      <p:guideLst>
        <p:guide orient="horz" pos="2147"/>
        <p:guide orient="horz"/>
        <p:guide orient="horz" pos="843"/>
        <p:guide orient="horz" pos="773"/>
        <p:guide pos="257"/>
        <p:guide pos="487"/>
        <p:guide pos="464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2020/9/7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445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4CCA6-6EA6-4EEA-A4EB-59FEDC1331C9}" type="datetimeFigureOut">
              <a:rPr lang="zh-CN" altLang="en-US" smtClean="0"/>
              <a:pPr/>
              <a:t>2020/9/7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A43CB-8CD8-481B-826F-9EA9627E8B1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436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C318B-334E-44D8-8BA3-DF6B5A0F2C2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C318B-334E-44D8-8BA3-DF6B5A0F2C2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C318B-334E-44D8-8BA3-DF6B5A0F2C2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C318B-334E-44D8-8BA3-DF6B5A0F2C2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C318B-334E-44D8-8BA3-DF6B5A0F2C2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C318B-334E-44D8-8BA3-DF6B5A0F2C2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C318B-334E-44D8-8BA3-DF6B5A0F2C2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2020/9/7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  <a:pPr/>
              <a:t>2020/9/7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0C199-9B26-4737-B8B6-B04E5C26E70C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CB13E-2F2E-456D-8DC9-65E1ED24D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4.jpe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5" Type="http://schemas.openxmlformats.org/officeDocument/2006/relationships/image" Target="../media/image35.jpe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5" Type="http://schemas.openxmlformats.org/officeDocument/2006/relationships/image" Target="../media/image39.jpe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55114772579988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8588" y="1290048"/>
            <a:ext cx="8886349" cy="1714500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119675" y="1651009"/>
            <a:ext cx="2904173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spc="225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楷体" panose="02010609060101010101" charset="-122"/>
              </a:rPr>
              <a:t>桂花雨</a:t>
            </a:r>
            <a:endParaRPr lang="zh-CN" altLang="en-US" sz="3300" b="1" spc="225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3"/>
          <p:cNvSpPr txBox="1"/>
          <p:nvPr/>
        </p:nvSpPr>
        <p:spPr>
          <a:xfrm>
            <a:off x="717251" y="299822"/>
            <a:ext cx="1103498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33BEF2"/>
                </a:solidFill>
              </a:rPr>
              <a:t>我会写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22" y="0"/>
            <a:ext cx="726948" cy="809244"/>
          </a:xfrm>
          <a:prstGeom prst="rect">
            <a:avLst/>
          </a:prstGeom>
        </p:spPr>
      </p:pic>
      <p:pic>
        <p:nvPicPr>
          <p:cNvPr id="14" name="图片 13" descr="t01ba5c91b5b52ff77a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0316" y="869632"/>
            <a:ext cx="1620203" cy="1620203"/>
          </a:xfrm>
          <a:prstGeom prst="rect">
            <a:avLst/>
          </a:prstGeom>
        </p:spPr>
      </p:pic>
      <p:pic>
        <p:nvPicPr>
          <p:cNvPr id="15" name="图片 14" descr="t01ded88c9ca41fca51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1454" y="869632"/>
            <a:ext cx="1620203" cy="1620203"/>
          </a:xfrm>
          <a:prstGeom prst="rect">
            <a:avLst/>
          </a:prstGeom>
        </p:spPr>
      </p:pic>
      <p:pic>
        <p:nvPicPr>
          <p:cNvPr id="16" name="图片 15" descr="t0136cdf80cb54ef901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5092" y="3039903"/>
            <a:ext cx="1620203" cy="1620203"/>
          </a:xfrm>
          <a:prstGeom prst="rect">
            <a:avLst/>
          </a:prstGeom>
        </p:spPr>
      </p:pic>
      <p:pic>
        <p:nvPicPr>
          <p:cNvPr id="17" name="图片 16" descr="t0147238c40c20b02f7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4462" y="3039903"/>
            <a:ext cx="1620203" cy="1620203"/>
          </a:xfrm>
          <a:prstGeom prst="rect">
            <a:avLst/>
          </a:prstGeom>
        </p:spPr>
      </p:pic>
      <p:pic>
        <p:nvPicPr>
          <p:cNvPr id="18" name="图片 17" descr="t017154184db116364d.pn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2591" y="869632"/>
            <a:ext cx="1620203" cy="1620203"/>
          </a:xfrm>
          <a:prstGeom prst="rect">
            <a:avLst/>
          </a:prstGeom>
        </p:spPr>
      </p:pic>
      <p:pic>
        <p:nvPicPr>
          <p:cNvPr id="20" name="图片 19" descr="6720d975fc36d158416ddc3f9b22d08d"/>
          <p:cNvPicPr>
            <a:picLocks noChangeAspect="1"/>
          </p:cNvPicPr>
          <p:nvPr/>
        </p:nvPicPr>
        <p:blipFill>
          <a:blip r:embed="rId9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79954" y="3409651"/>
            <a:ext cx="1520405" cy="1733849"/>
          </a:xfrm>
          <a:prstGeom prst="ellipse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424793" cy="536959"/>
          </a:xfrm>
          <a:prstGeom prst="rect">
            <a:avLst/>
          </a:prstGeom>
        </p:spPr>
      </p:pic>
      <p:sp>
        <p:nvSpPr>
          <p:cNvPr id="14" name="文本框 3"/>
          <p:cNvSpPr txBox="1"/>
          <p:nvPr/>
        </p:nvSpPr>
        <p:spPr>
          <a:xfrm>
            <a:off x="291874" y="53958"/>
            <a:ext cx="129812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/>
              <a:t>多音字</a:t>
            </a:r>
          </a:p>
        </p:txBody>
      </p:sp>
      <p:sp>
        <p:nvSpPr>
          <p:cNvPr id="16" name="文本框 4"/>
          <p:cNvSpPr txBox="1"/>
          <p:nvPr/>
        </p:nvSpPr>
        <p:spPr>
          <a:xfrm>
            <a:off x="2106735" y="1652622"/>
            <a:ext cx="999754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dirty="0"/>
              <a:t>盛</a:t>
            </a:r>
          </a:p>
        </p:txBody>
      </p:sp>
      <p:sp>
        <p:nvSpPr>
          <p:cNvPr id="18" name="文本框 6"/>
          <p:cNvSpPr txBox="1"/>
          <p:nvPr/>
        </p:nvSpPr>
        <p:spPr>
          <a:xfrm>
            <a:off x="3441409" y="1137165"/>
            <a:ext cx="354965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b="1" spc="225" dirty="0" err="1">
                <a:solidFill>
                  <a:srgbClr val="FF0000"/>
                </a:solidFill>
                <a:latin typeface="+mn-ea"/>
              </a:rPr>
              <a:t>shèng</a:t>
            </a:r>
            <a:r>
              <a:rPr lang="en-US" altLang="zh-CN" sz="3600" b="1" spc="225" dirty="0">
                <a:latin typeface="+mn-ea"/>
              </a:rPr>
              <a:t> </a:t>
            </a:r>
            <a:r>
              <a:rPr lang="zh-CN" altLang="en-US" sz="3600" b="1" spc="225" dirty="0">
                <a:latin typeface="+mn-ea"/>
              </a:rPr>
              <a:t>（盛开）</a:t>
            </a:r>
          </a:p>
        </p:txBody>
      </p:sp>
      <p:sp>
        <p:nvSpPr>
          <p:cNvPr id="22" name="文本框 7"/>
          <p:cNvSpPr txBox="1"/>
          <p:nvPr/>
        </p:nvSpPr>
        <p:spPr>
          <a:xfrm>
            <a:off x="3441409" y="2501680"/>
            <a:ext cx="331423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b="1" spc="225" dirty="0" err="1">
                <a:solidFill>
                  <a:srgbClr val="FF0000"/>
                </a:solidFill>
                <a:latin typeface="+mn-ea"/>
              </a:rPr>
              <a:t>chéng</a:t>
            </a:r>
            <a:r>
              <a:rPr lang="en-US" altLang="zh-CN" sz="3600" b="1" spc="225" dirty="0">
                <a:latin typeface="+mn-ea"/>
              </a:rPr>
              <a:t> </a:t>
            </a:r>
            <a:r>
              <a:rPr lang="zh-CN" altLang="en-US" sz="3600" b="1" spc="225" dirty="0">
                <a:latin typeface="+mn-ea"/>
              </a:rPr>
              <a:t>（盛饭）</a:t>
            </a:r>
          </a:p>
        </p:txBody>
      </p:sp>
      <p:sp>
        <p:nvSpPr>
          <p:cNvPr id="23" name="左大括号 22"/>
          <p:cNvSpPr/>
          <p:nvPr/>
        </p:nvSpPr>
        <p:spPr>
          <a:xfrm>
            <a:off x="3106489" y="1344551"/>
            <a:ext cx="189431" cy="1674000"/>
          </a:xfrm>
          <a:prstGeom prst="leftBrace">
            <a:avLst>
              <a:gd name="adj1" fmla="val 32034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41a80e5dffea89e1b285b17fac2d4b9b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D">
                  <a:alpha val="100000"/>
                </a:srgbClr>
              </a:clrFrom>
              <a:clrTo>
                <a:srgbClr val="FFFFFD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6939887" y="2855794"/>
            <a:ext cx="1781033" cy="181174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198938" y="720456"/>
            <a:ext cx="1382831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spc="225" dirty="0">
                <a:solidFill>
                  <a:srgbClr val="FE9802"/>
                </a:solidFill>
                <a:latin typeface="+mn-ea"/>
              </a:rPr>
              <a:t>前鼻音</a:t>
            </a:r>
          </a:p>
        </p:txBody>
      </p:sp>
      <p:sp>
        <p:nvSpPr>
          <p:cNvPr id="23" name="矩形 22"/>
          <p:cNvSpPr/>
          <p:nvPr/>
        </p:nvSpPr>
        <p:spPr>
          <a:xfrm>
            <a:off x="5916244" y="720456"/>
            <a:ext cx="1382831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spc="225" dirty="0">
                <a:solidFill>
                  <a:srgbClr val="FE9802"/>
                </a:solidFill>
                <a:latin typeface="+mn-ea"/>
              </a:rPr>
              <a:t>后鼻音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4923431" y="1504665"/>
            <a:ext cx="3132000" cy="2067637"/>
          </a:xfrm>
          <a:prstGeom prst="roundRect">
            <a:avLst/>
          </a:prstGeom>
          <a:noFill/>
          <a:ln w="19050">
            <a:solidFill>
              <a:schemeClr val="accent3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1025956" y="1504665"/>
            <a:ext cx="3510000" cy="2067637"/>
          </a:xfrm>
          <a:prstGeom prst="roundRect">
            <a:avLst/>
          </a:prstGeom>
          <a:noFill/>
          <a:ln w="19050">
            <a:solidFill>
              <a:schemeClr val="accent3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591295" y="1701382"/>
            <a:ext cx="1031051" cy="1575993"/>
            <a:chOff x="2121726" y="2268508"/>
            <a:chExt cx="1374735" cy="2101323"/>
          </a:xfrm>
        </p:grpSpPr>
        <p:sp>
          <p:nvSpPr>
            <p:cNvPr id="15" name="矩形 14"/>
            <p:cNvSpPr/>
            <p:nvPr/>
          </p:nvSpPr>
          <p:spPr>
            <a:xfrm>
              <a:off x="2121726" y="2892503"/>
              <a:ext cx="1374735" cy="147732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latin typeface="楷体" panose="02010609060101010101" charset="-122"/>
                  <a:ea typeface="楷体" panose="02010609060101010101" charset="-122"/>
                </a:rPr>
                <a:t>欣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2358703" y="2268508"/>
              <a:ext cx="945131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700" b="1" dirty="0" err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xīn</a:t>
              </a:r>
              <a:endPara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986777" y="1701382"/>
            <a:ext cx="1031051" cy="1575993"/>
            <a:chOff x="3982371" y="2268508"/>
            <a:chExt cx="1374735" cy="2101323"/>
          </a:xfrm>
        </p:grpSpPr>
        <p:sp>
          <p:nvSpPr>
            <p:cNvPr id="20" name="矩形 19"/>
            <p:cNvSpPr/>
            <p:nvPr/>
          </p:nvSpPr>
          <p:spPr>
            <a:xfrm>
              <a:off x="3982371" y="2892503"/>
              <a:ext cx="1374735" cy="147732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latin typeface="楷体" panose="02010609060101010101" charset="-122"/>
                  <a:ea typeface="楷体" panose="02010609060101010101" charset="-122"/>
                </a:rPr>
                <a:t>浸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4203426" y="2268508"/>
              <a:ext cx="945131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700" b="1" dirty="0" err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jìn</a:t>
              </a:r>
              <a:endPara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20304" y="1701382"/>
            <a:ext cx="1059079" cy="1575993"/>
            <a:chOff x="8027072" y="2268508"/>
            <a:chExt cx="1412106" cy="2101323"/>
          </a:xfrm>
        </p:grpSpPr>
        <p:sp>
          <p:nvSpPr>
            <p:cNvPr id="13" name="矩形 12"/>
            <p:cNvSpPr/>
            <p:nvPr/>
          </p:nvSpPr>
          <p:spPr>
            <a:xfrm>
              <a:off x="8064443" y="2892503"/>
              <a:ext cx="1374735" cy="147732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latin typeface="楷体" panose="02010609060101010101" charset="-122"/>
                  <a:ea typeface="楷体" panose="02010609060101010101" charset="-122"/>
                </a:rPr>
                <a:t>盛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8027072" y="2268508"/>
              <a:ext cx="1411071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700" b="1" dirty="0" err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shèng</a:t>
              </a:r>
              <a:endPara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4" name="图片 23" descr="timg (22)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939887" y="2917768"/>
            <a:ext cx="1749765" cy="17497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086343" y="720457"/>
            <a:ext cx="152830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+mn-ea"/>
              </a:rPr>
              <a:t>左右结构</a:t>
            </a:r>
          </a:p>
        </p:txBody>
      </p:sp>
      <p:sp>
        <p:nvSpPr>
          <p:cNvPr id="23" name="矩形 22"/>
          <p:cNvSpPr/>
          <p:nvPr/>
        </p:nvSpPr>
        <p:spPr>
          <a:xfrm>
            <a:off x="5731997" y="720457"/>
            <a:ext cx="152830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+mn-ea"/>
              </a:rPr>
              <a:t>上下结构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424793" cy="536959"/>
          </a:xfrm>
          <a:prstGeom prst="rect">
            <a:avLst/>
          </a:prstGeom>
        </p:spPr>
      </p:pic>
      <p:sp>
        <p:nvSpPr>
          <p:cNvPr id="11" name="文本框 3"/>
          <p:cNvSpPr txBox="1"/>
          <p:nvPr/>
        </p:nvSpPr>
        <p:spPr>
          <a:xfrm>
            <a:off x="242886" y="46792"/>
            <a:ext cx="161856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/>
              <a:t>结构分析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4913195" y="1368627"/>
            <a:ext cx="3157410" cy="2430000"/>
          </a:xfrm>
          <a:prstGeom prst="round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23946" y="1697668"/>
            <a:ext cx="715580" cy="76174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500" dirty="0">
                <a:latin typeface="楷体" panose="02010609060101010101" charset="-122"/>
                <a:ea typeface="楷体" panose="02010609060101010101" charset="-122"/>
              </a:rPr>
              <a:t>婆</a:t>
            </a:r>
          </a:p>
        </p:txBody>
      </p:sp>
      <p:sp>
        <p:nvSpPr>
          <p:cNvPr id="15" name="矩形 14"/>
          <p:cNvSpPr/>
          <p:nvPr/>
        </p:nvSpPr>
        <p:spPr>
          <a:xfrm>
            <a:off x="1222805" y="1862306"/>
            <a:ext cx="715580" cy="76174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500" dirty="0">
                <a:latin typeface="楷体" panose="02010609060101010101" charset="-122"/>
                <a:ea typeface="楷体" panose="02010609060101010101" charset="-122"/>
              </a:rPr>
              <a:t>糕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985012" y="1368627"/>
            <a:ext cx="3600636" cy="2430000"/>
          </a:xfrm>
          <a:prstGeom prst="round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34696" y="2713585"/>
            <a:ext cx="715580" cy="76174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500" dirty="0">
                <a:latin typeface="楷体" panose="02010609060101010101" charset="-122"/>
                <a:ea typeface="楷体" panose="02010609060101010101" charset="-122"/>
              </a:rPr>
              <a:t>浸</a:t>
            </a:r>
          </a:p>
        </p:txBody>
      </p:sp>
      <p:sp>
        <p:nvSpPr>
          <p:cNvPr id="19" name="矩形 18"/>
          <p:cNvSpPr/>
          <p:nvPr/>
        </p:nvSpPr>
        <p:spPr>
          <a:xfrm>
            <a:off x="1582766" y="2918302"/>
            <a:ext cx="715580" cy="76174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500" dirty="0">
                <a:latin typeface="楷体" panose="02010609060101010101" charset="-122"/>
                <a:ea typeface="楷体" panose="02010609060101010101" charset="-122"/>
              </a:rPr>
              <a:t>懂</a:t>
            </a:r>
          </a:p>
        </p:txBody>
      </p:sp>
      <p:sp>
        <p:nvSpPr>
          <p:cNvPr id="20" name="矩形 19"/>
          <p:cNvSpPr/>
          <p:nvPr/>
        </p:nvSpPr>
        <p:spPr>
          <a:xfrm>
            <a:off x="3652107" y="1794067"/>
            <a:ext cx="715580" cy="7617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500" dirty="0">
                <a:latin typeface="楷体" panose="02010609060101010101" charset="-122"/>
                <a:ea typeface="楷体" panose="02010609060101010101" charset="-122"/>
              </a:rPr>
              <a:t>缠</a:t>
            </a:r>
          </a:p>
        </p:txBody>
      </p:sp>
      <p:sp>
        <p:nvSpPr>
          <p:cNvPr id="21" name="矩形 20"/>
          <p:cNvSpPr/>
          <p:nvPr/>
        </p:nvSpPr>
        <p:spPr>
          <a:xfrm>
            <a:off x="3530983" y="2839826"/>
            <a:ext cx="715580" cy="761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500" dirty="0">
                <a:latin typeface="楷体" panose="02010609060101010101" charset="-122"/>
                <a:ea typeface="楷体" panose="02010609060101010101" charset="-122"/>
              </a:rPr>
              <a:t>饼</a:t>
            </a:r>
          </a:p>
        </p:txBody>
      </p:sp>
      <p:sp>
        <p:nvSpPr>
          <p:cNvPr id="14" name="矩形 13"/>
          <p:cNvSpPr/>
          <p:nvPr/>
        </p:nvSpPr>
        <p:spPr>
          <a:xfrm>
            <a:off x="6108704" y="2807414"/>
            <a:ext cx="715580" cy="76174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500" dirty="0">
                <a:latin typeface="楷体" panose="02010609060101010101" charset="-122"/>
                <a:ea typeface="楷体" panose="02010609060101010101" charset="-122"/>
              </a:rPr>
              <a:t>茶</a:t>
            </a:r>
          </a:p>
        </p:txBody>
      </p:sp>
      <p:sp>
        <p:nvSpPr>
          <p:cNvPr id="22" name="矩形 21"/>
          <p:cNvSpPr/>
          <p:nvPr/>
        </p:nvSpPr>
        <p:spPr>
          <a:xfrm>
            <a:off x="6857625" y="1898131"/>
            <a:ext cx="715580" cy="7617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500" dirty="0">
                <a:latin typeface="楷体" panose="02010609060101010101" charset="-122"/>
                <a:ea typeface="楷体" panose="02010609060101010101" charset="-122"/>
              </a:rPr>
              <a:t>箩</a:t>
            </a:r>
          </a:p>
        </p:txBody>
      </p:sp>
      <p:sp>
        <p:nvSpPr>
          <p:cNvPr id="24" name="矩形 23"/>
          <p:cNvSpPr/>
          <p:nvPr/>
        </p:nvSpPr>
        <p:spPr>
          <a:xfrm>
            <a:off x="2386276" y="1592763"/>
            <a:ext cx="715580" cy="761747"/>
          </a:xfrm>
          <a:prstGeom prst="rect">
            <a:avLst/>
          </a:prstGeom>
          <a:solidFill>
            <a:srgbClr val="F1E8F8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500" dirty="0">
                <a:latin typeface="楷体" panose="02010609060101010101" charset="-122"/>
                <a:ea typeface="楷体" panose="02010609060101010101" charset="-122"/>
              </a:rPr>
              <a:t>捡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13" grpId="0" animBg="1"/>
      <p:bldP spid="15" grpId="0" animBg="1"/>
      <p:bldP spid="17" grpId="0" animBg="1"/>
      <p:bldP spid="19" grpId="0" animBg="1"/>
      <p:bldP spid="20" grpId="0" animBg="1"/>
      <p:bldP spid="21" grpId="0" animBg="1"/>
      <p:bldP spid="14" grpId="0" animBg="1"/>
      <p:bldP spid="22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99"/>
          <p:cNvSpPr txBox="1">
            <a:spLocks noChangeArrowheads="1"/>
          </p:cNvSpPr>
          <p:nvPr/>
        </p:nvSpPr>
        <p:spPr bwMode="auto">
          <a:xfrm>
            <a:off x="1156785" y="445401"/>
            <a:ext cx="1279338" cy="38087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E980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笨笨的：</a:t>
            </a:r>
            <a:endParaRPr lang="en-US" altLang="zh-CN" sz="2700" b="1" dirty="0">
              <a:solidFill>
                <a:srgbClr val="FE980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700" b="1" dirty="0">
              <a:solidFill>
                <a:srgbClr val="FE980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700" b="1" dirty="0">
              <a:solidFill>
                <a:srgbClr val="FE980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700" b="1" dirty="0">
                <a:solidFill>
                  <a:srgbClr val="FE980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浸：</a:t>
            </a:r>
            <a:endParaRPr lang="en-US" altLang="zh-CN" sz="2700" b="1" dirty="0">
              <a:solidFill>
                <a:srgbClr val="FE980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700" b="1" dirty="0">
              <a:solidFill>
                <a:srgbClr val="FE980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700" b="1" dirty="0">
              <a:solidFill>
                <a:srgbClr val="FE980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700" b="1" dirty="0">
                <a:solidFill>
                  <a:srgbClr val="FE980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纷纷：</a:t>
            </a:r>
            <a:endParaRPr lang="en-US" altLang="zh-CN" sz="2700" b="1" dirty="0">
              <a:solidFill>
                <a:srgbClr val="FE980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700" b="1" dirty="0">
              <a:solidFill>
                <a:srgbClr val="FE980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700" b="1" dirty="0">
                <a:solidFill>
                  <a:srgbClr val="FE980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童年：</a:t>
            </a:r>
          </a:p>
        </p:txBody>
      </p:sp>
      <p:sp>
        <p:nvSpPr>
          <p:cNvPr id="45" name="矩形 44"/>
          <p:cNvSpPr/>
          <p:nvPr/>
        </p:nvSpPr>
        <p:spPr>
          <a:xfrm>
            <a:off x="2482118" y="455637"/>
            <a:ext cx="5911259" cy="9002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课文里指姿态不美，但并没有贬义，在作者心里反而有憨态可掬的感觉。</a:t>
            </a:r>
            <a:endParaRPr lang="zh-CN" altLang="en-US" sz="27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919147" y="1658198"/>
            <a:ext cx="5409704" cy="9002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课文里指桂花的香气浓郁，向四周弥漫，村子像被泡在香气里似的。</a:t>
            </a:r>
          </a:p>
        </p:txBody>
      </p:sp>
      <p:sp>
        <p:nvSpPr>
          <p:cNvPr id="47" name="矩形 46"/>
          <p:cNvSpPr/>
          <p:nvPr/>
        </p:nvSpPr>
        <p:spPr>
          <a:xfrm>
            <a:off x="2256930" y="2937678"/>
            <a:ext cx="187575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多而杂乱。</a:t>
            </a:r>
            <a:endParaRPr lang="zh-CN" altLang="en-US" sz="27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256931" y="3727539"/>
            <a:ext cx="1949996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儿童时期。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185" y="1015"/>
            <a:ext cx="950204" cy="880727"/>
          </a:xfrm>
          <a:prstGeom prst="rect">
            <a:avLst/>
          </a:prstGeom>
        </p:spPr>
      </p:pic>
      <p:pic>
        <p:nvPicPr>
          <p:cNvPr id="11" name="图片 10" descr="图片205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96585" y="2527182"/>
            <a:ext cx="2067636" cy="225806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4385" y="2558954"/>
            <a:ext cx="7871348" cy="1350000"/>
            <a:chOff x="832513" y="3411938"/>
            <a:chExt cx="10495130" cy="1800000"/>
          </a:xfrm>
        </p:grpSpPr>
        <p:sp>
          <p:nvSpPr>
            <p:cNvPr id="8" name="圆角矩形 7"/>
            <p:cNvSpPr/>
            <p:nvPr/>
          </p:nvSpPr>
          <p:spPr>
            <a:xfrm>
              <a:off x="832513" y="3411938"/>
              <a:ext cx="10495130" cy="1800000"/>
            </a:xfrm>
            <a:prstGeom prst="roundRect">
              <a:avLst>
                <a:gd name="adj" fmla="val 6141"/>
              </a:avLst>
            </a:prstGeom>
            <a:noFill/>
            <a:ln w="28575">
              <a:solidFill>
                <a:schemeClr val="accent2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34835"/>
            <p:cNvSpPr txBox="1">
              <a:spLocks noChangeArrowheads="1"/>
            </p:cNvSpPr>
            <p:nvPr/>
          </p:nvSpPr>
          <p:spPr bwMode="auto">
            <a:xfrm>
              <a:off x="1309650" y="3533873"/>
              <a:ext cx="9594915" cy="1600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 spc="225" dirty="0">
                  <a:solidFill>
                    <a:schemeClr val="accent2">
                      <a:lumMod val="75000"/>
                    </a:schemeClr>
                  </a:solidFill>
                </a:rPr>
                <a:t>第二部分</a:t>
              </a:r>
              <a:r>
                <a:rPr lang="en-US" altLang="zh-CN" sz="2400" b="1" spc="225" dirty="0">
                  <a:solidFill>
                    <a:schemeClr val="accent2">
                      <a:lumMod val="75000"/>
                    </a:schemeClr>
                  </a:solidFill>
                </a:rPr>
                <a:t>(</a:t>
              </a:r>
              <a:r>
                <a:rPr lang="zh-CN" altLang="en-US" sz="2400" b="1" spc="225" dirty="0">
                  <a:solidFill>
                    <a:schemeClr val="accent2">
                      <a:lumMod val="75000"/>
                    </a:schemeClr>
                  </a:solidFill>
                </a:rPr>
                <a:t>第</a:t>
              </a:r>
              <a:r>
                <a:rPr lang="en-US" altLang="zh-CN" sz="2400" b="1" spc="225" dirty="0">
                  <a:solidFill>
                    <a:schemeClr val="accent2">
                      <a:lumMod val="75000"/>
                    </a:schemeClr>
                  </a:solidFill>
                </a:rPr>
                <a:t>3</a:t>
              </a:r>
              <a:r>
                <a:rPr lang="zh-CN" altLang="en-US" sz="2400" b="1" spc="225" dirty="0">
                  <a:solidFill>
                    <a:schemeClr val="accent2">
                      <a:lumMod val="75000"/>
                    </a:schemeClr>
                  </a:solidFill>
                </a:rPr>
                <a:t>～</a:t>
              </a:r>
              <a:r>
                <a:rPr lang="en-US" altLang="zh-CN" sz="2400" b="1" spc="225" dirty="0">
                  <a:solidFill>
                    <a:schemeClr val="accent2">
                      <a:lumMod val="75000"/>
                    </a:schemeClr>
                  </a:solidFill>
                </a:rPr>
                <a:t>6</a:t>
              </a:r>
              <a:r>
                <a:rPr lang="zh-CN" altLang="en-US" sz="2400" b="1" spc="225" dirty="0">
                  <a:solidFill>
                    <a:schemeClr val="accent2">
                      <a:lumMod val="75000"/>
                    </a:schemeClr>
                  </a:solidFill>
                </a:rPr>
                <a:t>自然段</a:t>
              </a:r>
              <a:r>
                <a:rPr lang="en-US" altLang="zh-CN" sz="2400" b="1" spc="225" dirty="0">
                  <a:solidFill>
                    <a:schemeClr val="accent2">
                      <a:lumMod val="75000"/>
                    </a:schemeClr>
                  </a:solidFill>
                </a:rPr>
                <a:t>)</a:t>
              </a:r>
              <a:r>
                <a:rPr lang="zh-CN" altLang="en-US" sz="2400" b="1" spc="225" dirty="0">
                  <a:solidFill>
                    <a:schemeClr val="accent2">
                      <a:lumMod val="75000"/>
                    </a:schemeClr>
                  </a:solidFill>
                </a:rPr>
                <a:t>：</a:t>
              </a:r>
              <a:r>
                <a:rPr lang="zh-CN" altLang="en-US" sz="2400" b="1" spc="225" dirty="0"/>
                <a:t>主要回忆了“我”童年时代帮大人摇桂花、收桂花的事情，字里行间流露出桂花给“我”的童年带来的无限欢乐。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4385" y="1158353"/>
            <a:ext cx="7871348" cy="918000"/>
            <a:chOff x="832513" y="1544470"/>
            <a:chExt cx="10495130" cy="1224000"/>
          </a:xfrm>
        </p:grpSpPr>
        <p:sp>
          <p:nvSpPr>
            <p:cNvPr id="23" name="圆角矩形 22"/>
            <p:cNvSpPr/>
            <p:nvPr/>
          </p:nvSpPr>
          <p:spPr>
            <a:xfrm>
              <a:off x="832513" y="1544470"/>
              <a:ext cx="10495130" cy="1224000"/>
            </a:xfrm>
            <a:prstGeom prst="roundRect">
              <a:avLst>
                <a:gd name="adj" fmla="val 6141"/>
              </a:avLst>
            </a:prstGeom>
            <a:noFill/>
            <a:ln w="28575">
              <a:solidFill>
                <a:schemeClr val="accent5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34835"/>
            <p:cNvSpPr txBox="1">
              <a:spLocks noChangeArrowheads="1"/>
            </p:cNvSpPr>
            <p:nvPr/>
          </p:nvSpPr>
          <p:spPr bwMode="auto">
            <a:xfrm>
              <a:off x="1170896" y="1607258"/>
              <a:ext cx="9788257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 spc="225" dirty="0">
                  <a:solidFill>
                    <a:srgbClr val="0070C0"/>
                  </a:solidFill>
                  <a:latin typeface="+mn-ea"/>
                </a:rPr>
                <a:t>第一部分</a:t>
              </a:r>
              <a:r>
                <a:rPr lang="en-US" altLang="zh-CN" sz="2400" b="1" spc="225" dirty="0">
                  <a:solidFill>
                    <a:srgbClr val="0070C0"/>
                  </a:solidFill>
                  <a:latin typeface="+mn-ea"/>
                </a:rPr>
                <a:t>(</a:t>
              </a:r>
              <a:r>
                <a:rPr lang="zh-CN" altLang="en-US" sz="2400" b="1" spc="225" dirty="0">
                  <a:solidFill>
                    <a:srgbClr val="0070C0"/>
                  </a:solidFill>
                  <a:latin typeface="+mn-ea"/>
                </a:rPr>
                <a:t>第</a:t>
              </a:r>
              <a:r>
                <a:rPr lang="en-US" altLang="zh-CN" sz="2400" b="1" spc="225" dirty="0">
                  <a:solidFill>
                    <a:srgbClr val="0070C0"/>
                  </a:solidFill>
                  <a:latin typeface="+mn-ea"/>
                </a:rPr>
                <a:t>1</a:t>
              </a:r>
              <a:r>
                <a:rPr lang="zh-CN" altLang="en-US" sz="2400" b="1" spc="225" dirty="0">
                  <a:solidFill>
                    <a:srgbClr val="0070C0"/>
                  </a:solidFill>
                  <a:latin typeface="+mn-ea"/>
                </a:rPr>
                <a:t>～</a:t>
              </a:r>
              <a:r>
                <a:rPr lang="en-US" altLang="zh-CN" sz="2400" b="1" spc="225" dirty="0">
                  <a:solidFill>
                    <a:srgbClr val="0070C0"/>
                  </a:solidFill>
                  <a:latin typeface="+mn-ea"/>
                </a:rPr>
                <a:t>2</a:t>
              </a:r>
              <a:r>
                <a:rPr lang="zh-CN" altLang="en-US" sz="2400" b="1" spc="225" dirty="0">
                  <a:solidFill>
                    <a:srgbClr val="0070C0"/>
                  </a:solidFill>
                  <a:latin typeface="+mn-ea"/>
                </a:rPr>
                <a:t>自然段</a:t>
              </a:r>
              <a:r>
                <a:rPr lang="en-US" altLang="zh-CN" sz="2400" b="1" spc="225" dirty="0">
                  <a:solidFill>
                    <a:srgbClr val="0070C0"/>
                  </a:solidFill>
                  <a:latin typeface="+mn-ea"/>
                </a:rPr>
                <a:t>)</a:t>
              </a:r>
              <a:r>
                <a:rPr lang="zh-CN" altLang="en-US" sz="2400" b="1" spc="225" dirty="0">
                  <a:solidFill>
                    <a:srgbClr val="0070C0"/>
                  </a:solidFill>
                  <a:latin typeface="+mn-ea"/>
                </a:rPr>
                <a:t>：</a:t>
              </a:r>
              <a:r>
                <a:rPr lang="zh-CN" altLang="en-US" sz="2400" b="1" spc="225" dirty="0">
                  <a:latin typeface="+mn-ea"/>
                </a:rPr>
                <a:t>写“我”小时候喜欢桂花，喜欢它那迷人的香气。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" y="0"/>
            <a:ext cx="2450804" cy="905335"/>
            <a:chOff x="0" y="0"/>
            <a:chExt cx="3267739" cy="1207113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3267739" cy="1207113"/>
            </a:xfrm>
            <a:prstGeom prst="rect">
              <a:avLst/>
            </a:prstGeom>
          </p:spPr>
        </p:pic>
        <p:sp>
          <p:nvSpPr>
            <p:cNvPr id="22" name="文本框 2"/>
            <p:cNvSpPr txBox="1"/>
            <p:nvPr/>
          </p:nvSpPr>
          <p:spPr>
            <a:xfrm>
              <a:off x="1208313" y="187820"/>
              <a:ext cx="190500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段落大意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624385" y="675562"/>
            <a:ext cx="7871348" cy="1350000"/>
            <a:chOff x="832513" y="2988857"/>
            <a:chExt cx="10495130" cy="1800000"/>
          </a:xfrm>
        </p:grpSpPr>
        <p:sp>
          <p:nvSpPr>
            <p:cNvPr id="21" name="圆角矩形 20"/>
            <p:cNvSpPr/>
            <p:nvPr/>
          </p:nvSpPr>
          <p:spPr>
            <a:xfrm>
              <a:off x="832513" y="2988857"/>
              <a:ext cx="10495130" cy="1800000"/>
            </a:xfrm>
            <a:prstGeom prst="roundRect">
              <a:avLst>
                <a:gd name="adj" fmla="val 6141"/>
              </a:avLst>
            </a:prstGeom>
            <a:noFill/>
            <a:ln w="28575">
              <a:solidFill>
                <a:schemeClr val="accent3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34835"/>
            <p:cNvSpPr txBox="1">
              <a:spLocks noChangeArrowheads="1"/>
            </p:cNvSpPr>
            <p:nvPr/>
          </p:nvSpPr>
          <p:spPr bwMode="auto">
            <a:xfrm>
              <a:off x="1309650" y="3122166"/>
              <a:ext cx="9594915" cy="1600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 spc="225" dirty="0">
                  <a:solidFill>
                    <a:srgbClr val="FE9802"/>
                  </a:solidFill>
                </a:rPr>
                <a:t>第三部分</a:t>
              </a:r>
              <a:r>
                <a:rPr lang="en-US" altLang="zh-CN" sz="2400" b="1" spc="225" dirty="0">
                  <a:solidFill>
                    <a:srgbClr val="FE9802"/>
                  </a:solidFill>
                </a:rPr>
                <a:t>(</a:t>
              </a:r>
              <a:r>
                <a:rPr lang="zh-CN" altLang="en-US" sz="2400" b="1" spc="225" dirty="0">
                  <a:solidFill>
                    <a:srgbClr val="FE9802"/>
                  </a:solidFill>
                </a:rPr>
                <a:t>第</a:t>
              </a:r>
              <a:r>
                <a:rPr lang="en-US" altLang="zh-CN" sz="2400" b="1" spc="225" dirty="0">
                  <a:solidFill>
                    <a:srgbClr val="FE9802"/>
                  </a:solidFill>
                </a:rPr>
                <a:t>7</a:t>
              </a:r>
              <a:r>
                <a:rPr lang="zh-CN" altLang="en-US" sz="2400" b="1" spc="225" dirty="0">
                  <a:solidFill>
                    <a:srgbClr val="FE9802"/>
                  </a:solidFill>
                </a:rPr>
                <a:t>～</a:t>
              </a:r>
              <a:r>
                <a:rPr lang="en-US" altLang="zh-CN" sz="2400" b="1" spc="225" dirty="0">
                  <a:solidFill>
                    <a:srgbClr val="FE9802"/>
                  </a:solidFill>
                </a:rPr>
                <a:t>8</a:t>
              </a:r>
              <a:r>
                <a:rPr lang="zh-CN" altLang="en-US" sz="2400" b="1" spc="225" dirty="0">
                  <a:solidFill>
                    <a:srgbClr val="FE9802"/>
                  </a:solidFill>
                </a:rPr>
                <a:t>自然段</a:t>
              </a:r>
              <a:r>
                <a:rPr lang="en-US" altLang="zh-CN" sz="2400" b="1" spc="225" dirty="0">
                  <a:solidFill>
                    <a:srgbClr val="FE9802"/>
                  </a:solidFill>
                </a:rPr>
                <a:t>)</a:t>
              </a:r>
              <a:r>
                <a:rPr lang="zh-CN" altLang="en-US" sz="2400" b="1" spc="225" dirty="0">
                  <a:solidFill>
                    <a:srgbClr val="FE9802"/>
                  </a:solidFill>
                </a:rPr>
                <a:t>：</a:t>
              </a:r>
              <a:r>
                <a:rPr lang="zh-CN" altLang="en-US" sz="2400" b="1" spc="225" dirty="0"/>
                <a:t>写“我”在杭州赏桂花，给母亲带桂花，心里却时时想起故乡童年时代的“摇花乐”和“桂花雨”。</a:t>
              </a:r>
            </a:p>
          </p:txBody>
        </p:sp>
      </p:grpSp>
      <p:pic>
        <p:nvPicPr>
          <p:cNvPr id="7" name="图片 6" descr="1383266576_73971400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07714" y="2262116"/>
            <a:ext cx="5128572" cy="2186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447319" y="539621"/>
            <a:ext cx="2213089" cy="39241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</a:rPr>
              <a:t> 课文主要内容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8" name="文本框 34835"/>
          <p:cNvSpPr txBox="1">
            <a:spLocks noChangeArrowheads="1"/>
          </p:cNvSpPr>
          <p:nvPr/>
        </p:nvSpPr>
        <p:spPr bwMode="auto">
          <a:xfrm>
            <a:off x="707978" y="1287333"/>
            <a:ext cx="7717812" cy="621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spc="225" dirty="0"/>
              <a:t>先写“我”小时候喜欢桂花，喜欢它那迷人的香气；</a:t>
            </a:r>
          </a:p>
        </p:txBody>
      </p:sp>
      <p:sp>
        <p:nvSpPr>
          <p:cNvPr id="9" name="文本框 34835"/>
          <p:cNvSpPr txBox="1">
            <a:spLocks noChangeArrowheads="1"/>
          </p:cNvSpPr>
          <p:nvPr/>
        </p:nvSpPr>
        <p:spPr bwMode="auto">
          <a:xfrm>
            <a:off x="707978" y="2353565"/>
            <a:ext cx="7717812" cy="1215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spc="225" dirty="0"/>
              <a:t>接着写了“我”童年时代帮大人摇桂花、收桂花的事情；</a:t>
            </a:r>
          </a:p>
        </p:txBody>
      </p:sp>
      <p:pic>
        <p:nvPicPr>
          <p:cNvPr id="12" name="图片 11" descr="timg (1)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1F1EF"/>
              </a:clrFrom>
              <a:clrTo>
                <a:srgbClr val="F1F1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79275" y="3757142"/>
            <a:ext cx="2552225" cy="982044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middle_174158_19821348479718150_cf314810949c77cc69030e142bd86aef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8522" y="478527"/>
            <a:ext cx="2877971" cy="4316955"/>
          </a:xfrm>
          <a:prstGeom prst="rect">
            <a:avLst/>
          </a:prstGeom>
        </p:spPr>
      </p:pic>
      <p:sp>
        <p:nvSpPr>
          <p:cNvPr id="7" name="文本框 34835"/>
          <p:cNvSpPr txBox="1">
            <a:spLocks noChangeArrowheads="1"/>
          </p:cNvSpPr>
          <p:nvPr/>
        </p:nvSpPr>
        <p:spPr bwMode="auto">
          <a:xfrm>
            <a:off x="687508" y="1188385"/>
            <a:ext cx="4553234" cy="228524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spc="225" dirty="0"/>
              <a:t>最后写“我”在杭州赏桂花，给母亲带桂花，心里却时时想起故乡童年时代的“摇花乐”和“桂花雨”。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0335" y="1974950"/>
            <a:ext cx="7865635" cy="191590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noFill/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spc="225" dirty="0"/>
              <a:t>      赏析：</a:t>
            </a:r>
            <a:r>
              <a:rPr lang="zh-CN" altLang="en-US" sz="2400" spc="225" dirty="0"/>
              <a:t>一个</a:t>
            </a:r>
            <a:r>
              <a:rPr lang="zh-CN" altLang="en-US" sz="2400" b="1" spc="225" dirty="0">
                <a:solidFill>
                  <a:srgbClr val="FF0000"/>
                </a:solidFill>
              </a:rPr>
              <a:t>“浸”</a:t>
            </a:r>
            <a:r>
              <a:rPr lang="zh-CN" altLang="en-US" sz="2400" spc="225" dirty="0"/>
              <a:t>字，形象地写出了桂花香气的浓郁。它的香，是无处不在的，沁入了左邻右舍的每一个角落，沁入了每一个人的肺腑，沁入了人们的生活。作者以“浸”写花香，</a:t>
            </a:r>
            <a:r>
              <a:rPr lang="zh-CN" altLang="en-US" sz="2400" b="1" spc="225" dirty="0">
                <a:solidFill>
                  <a:srgbClr val="FF0000"/>
                </a:solidFill>
              </a:rPr>
              <a:t>化无形为有形</a:t>
            </a:r>
            <a:r>
              <a:rPr lang="zh-CN" altLang="en-US" sz="2400" spc="225" dirty="0"/>
              <a:t>，把整个身心融于桂花香气之中的幸福感受描绘得生动、传神。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22565" y="277587"/>
            <a:ext cx="14287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E77C20"/>
                </a:solidFill>
              </a:rPr>
              <a:t>句段精析</a:t>
            </a:r>
          </a:p>
        </p:txBody>
      </p:sp>
      <p:sp>
        <p:nvSpPr>
          <p:cNvPr id="5" name="矩形 4"/>
          <p:cNvSpPr/>
          <p:nvPr/>
        </p:nvSpPr>
        <p:spPr>
          <a:xfrm>
            <a:off x="845050" y="991264"/>
            <a:ext cx="7599504" cy="7155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latin typeface="+mn-ea"/>
              </a:rPr>
              <a:t>    桂花盛开的时候，不说香飘十里，至少前后左右十几家邻居，没有不浸在桂花香里的。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357268" y="1126238"/>
            <a:ext cx="6432186" cy="33009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385763" indent="-385763">
              <a:buAutoNum type="arabicPeriod"/>
            </a:pPr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会认生字，能正确理解由生字组成的词语，培养自主识字能力。</a:t>
            </a:r>
            <a:endParaRPr lang="en-US" altLang="zh-CN" sz="2100" b="1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</a:endParaRPr>
          </a:p>
          <a:p>
            <a:pPr marL="385763" indent="-385763">
              <a:buAutoNum type="arabicPeriod"/>
            </a:pPr>
            <a:endParaRPr lang="zh-CN" altLang="en-US" sz="2100" b="1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</a:endParaRPr>
          </a:p>
          <a:p>
            <a:pPr marL="385763" indent="-385763">
              <a:buAutoNum type="arabicPeriod"/>
            </a:pPr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能正确、流利、有感情地朗读课文，积累优美词句。</a:t>
            </a:r>
            <a:endParaRPr lang="en-US" altLang="zh-CN" sz="2100" b="1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</a:endParaRPr>
          </a:p>
          <a:p>
            <a:pPr marL="385763" indent="-385763">
              <a:buAutoNum type="arabicPeriod"/>
            </a:pPr>
            <a:endParaRPr lang="zh-CN" altLang="en-US" sz="2100" b="1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</a:endParaRPr>
          </a:p>
          <a:p>
            <a:pPr marL="385763" indent="-385763">
              <a:buAutoNum type="arabicPeriod"/>
            </a:pPr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能通过自读自悟和与同学交流，理解课文内容，分清文章的主次，能说出课文主要记叙了一件什么事，体会作者思念家乡的思想感情，并领悟这种感情是怎样表达出来的。</a:t>
            </a:r>
          </a:p>
          <a:p>
            <a:endParaRPr lang="zh-CN" altLang="en-US" sz="2100" b="1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graphicFrame>
        <p:nvGraphicFramePr>
          <p:cNvPr id="8" name="对象 7">
            <a:hlinkClick r:id="" action="ppaction://ole?verb=0"/>
          </p:cNvPr>
          <p:cNvGraphicFramePr>
            <a:graphicFrameLocks/>
          </p:cNvGraphicFramePr>
          <p:nvPr/>
        </p:nvGraphicFramePr>
        <p:xfrm>
          <a:off x="4229100" y="2490788"/>
          <a:ext cx="6858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r:id="rId5" imgW="2743200" imgH="5181600" progId="Equation.3">
                  <p:embed/>
                </p:oleObj>
              </mc:Choice>
              <mc:Fallback>
                <p:oleObj r:id="rId5" imgW="2743200" imgH="5181600" progId="Equation.3">
                  <p:embed/>
                  <p:pic>
                    <p:nvPicPr>
                      <p:cNvPr id="0" name="Picture 1" descr="image10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9100" y="2490788"/>
                        <a:ext cx="685800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1"/>
            <a:ext cx="1322615" cy="987236"/>
          </a:xfrm>
          <a:prstGeom prst="rect">
            <a:avLst/>
          </a:prstGeom>
        </p:spPr>
      </p:pic>
      <p:sp>
        <p:nvSpPr>
          <p:cNvPr id="14" name="文本框 5"/>
          <p:cNvSpPr txBox="1"/>
          <p:nvPr/>
        </p:nvSpPr>
        <p:spPr>
          <a:xfrm>
            <a:off x="1130816" y="493619"/>
            <a:ext cx="1424606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F78C00"/>
                </a:solidFill>
              </a:rPr>
              <a:t>学习目标</a:t>
            </a:r>
          </a:p>
        </p:txBody>
      </p: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7502" y="1780470"/>
            <a:ext cx="8132388" cy="23314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noFill/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225" dirty="0"/>
              <a:t>      赏析：</a:t>
            </a:r>
            <a:r>
              <a:rPr lang="zh-CN" altLang="en-US" sz="2100" spc="225" dirty="0"/>
              <a:t>作者用杭州一处小山上的桂花与家乡院子里的桂花进行</a:t>
            </a:r>
            <a:r>
              <a:rPr lang="zh-CN" altLang="en-US" sz="2100" b="1" spc="225" dirty="0">
                <a:solidFill>
                  <a:srgbClr val="FF0000"/>
                </a:solidFill>
              </a:rPr>
              <a:t>对比</a:t>
            </a:r>
            <a:r>
              <a:rPr lang="zh-CN" altLang="en-US" sz="2100" spc="225" dirty="0"/>
              <a:t>，让我们体会到母亲虽然离开家乡，却忘不了家乡院子里的桂花。母亲的话与“月是故乡明”如出一辙。家乡院子里的桂花树是母亲生活乃至生命的一部分，没有什么可以替代它，所以虽然是一样的桂花，情感却不一样，故乡的桂花里，有亲情，有乡情，有回忆。母亲的心思，全在这一句朴素的话里，“我”的</a:t>
            </a:r>
            <a:r>
              <a:rPr lang="zh-CN" altLang="en-US" sz="2100" b="1" spc="225" dirty="0">
                <a:solidFill>
                  <a:srgbClr val="FF0000"/>
                </a:solidFill>
              </a:rPr>
              <a:t>思乡情</a:t>
            </a:r>
            <a:r>
              <a:rPr lang="zh-CN" altLang="en-US" sz="2100" spc="225" dirty="0"/>
              <a:t>，也在这句话里。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22565" y="277587"/>
            <a:ext cx="14287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E77C20"/>
                </a:solidFill>
              </a:rPr>
              <a:t>句段精析</a:t>
            </a:r>
          </a:p>
        </p:txBody>
      </p:sp>
      <p:sp>
        <p:nvSpPr>
          <p:cNvPr id="5" name="矩形 4"/>
          <p:cNvSpPr/>
          <p:nvPr/>
        </p:nvSpPr>
        <p:spPr>
          <a:xfrm>
            <a:off x="845050" y="909376"/>
            <a:ext cx="7599504" cy="7155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latin typeface="+mn-ea"/>
              </a:rPr>
              <a:t>    可是母亲说：“这里的桂花再香，也比不上家乡院子里的桂花。”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7502" y="1831649"/>
            <a:ext cx="8132388" cy="23314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noFill/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225" dirty="0"/>
              <a:t>      赏析：</a:t>
            </a:r>
            <a:r>
              <a:rPr lang="zh-CN" altLang="en-US" sz="2100" spc="225" dirty="0"/>
              <a:t> </a:t>
            </a:r>
            <a:r>
              <a:rPr lang="zh-CN" altLang="en-US" sz="2100" b="1" spc="225" dirty="0">
                <a:solidFill>
                  <a:srgbClr val="FF0000"/>
                </a:solidFill>
              </a:rPr>
              <a:t>“桂花雨”点名题目</a:t>
            </a:r>
            <a:r>
              <a:rPr lang="zh-CN" altLang="en-US" sz="2100" spc="225" dirty="0"/>
              <a:t>，</a:t>
            </a:r>
            <a:r>
              <a:rPr lang="zh-CN" altLang="en-US" sz="2100" b="1" spc="225" dirty="0">
                <a:solidFill>
                  <a:srgbClr val="FF0000"/>
                </a:solidFill>
              </a:rPr>
              <a:t>“又”</a:t>
            </a:r>
            <a:r>
              <a:rPr lang="zh-CN" altLang="en-US" sz="2100" spc="225" dirty="0"/>
              <a:t>字说明作者不止一次地想起故乡童年时代的“摇花乐”和“桂花雨”，只是这次母亲的话使他又一次想起。淡淡的一句话，却传递出了作者</a:t>
            </a:r>
            <a:r>
              <a:rPr lang="zh-CN" altLang="en-US" sz="2100" b="1" spc="225" dirty="0">
                <a:solidFill>
                  <a:srgbClr val="FF0000"/>
                </a:solidFill>
              </a:rPr>
              <a:t>对故乡桂花的深深怀念</a:t>
            </a:r>
            <a:r>
              <a:rPr lang="zh-CN" altLang="en-US" sz="2100" spc="225" dirty="0"/>
              <a:t>。家乡的桂花，是</a:t>
            </a:r>
            <a:r>
              <a:rPr lang="zh-CN" altLang="en-US" sz="2100" b="1" spc="225" dirty="0">
                <a:solidFill>
                  <a:srgbClr val="FF0000"/>
                </a:solidFill>
              </a:rPr>
              <a:t>跟作者童年的快乐连在一起的</a:t>
            </a:r>
            <a:r>
              <a:rPr lang="zh-CN" altLang="en-US" sz="2100" spc="225" dirty="0"/>
              <a:t>，那种“摇花乐”和“桂花雨”已植进了她的生命，成为她幸福童年最美好、最耐人回味的记忆。这是作者难忘家乡桂花的真正原因。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22565" y="277587"/>
            <a:ext cx="14287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E77C20"/>
                </a:solidFill>
              </a:rPr>
              <a:t>句段精析</a:t>
            </a:r>
          </a:p>
        </p:txBody>
      </p:sp>
      <p:sp>
        <p:nvSpPr>
          <p:cNvPr id="5" name="矩形 4"/>
          <p:cNvSpPr/>
          <p:nvPr/>
        </p:nvSpPr>
        <p:spPr>
          <a:xfrm>
            <a:off x="845050" y="868435"/>
            <a:ext cx="7599504" cy="7155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latin typeface="+mn-ea"/>
              </a:rPr>
              <a:t>    于是，我又想起了在故乡童年时代的“摇花乐”，还有那摇落的阵阵桂花雨。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7502" y="2220609"/>
            <a:ext cx="8132388" cy="136191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noFill/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225" dirty="0"/>
              <a:t>      赏析：</a:t>
            </a:r>
            <a:r>
              <a:rPr lang="zh-CN" altLang="en-US" sz="2100" spc="225" dirty="0"/>
              <a:t>这是</a:t>
            </a:r>
            <a:r>
              <a:rPr lang="zh-CN" altLang="en-US" sz="2100" b="1" spc="225" dirty="0">
                <a:solidFill>
                  <a:srgbClr val="FF0000"/>
                </a:solidFill>
              </a:rPr>
              <a:t>动作和语言描写</a:t>
            </a:r>
            <a:r>
              <a:rPr lang="zh-CN" altLang="en-US" sz="2100" spc="225" dirty="0"/>
              <a:t>。“抱”“摇”等动作和欢乐的叫喊表现了“我”摇桂花时的兴奋、忙碌和快乐。作者将飘落的桂花看成是香甜的桂花雨，言语中充满了陶醉和喜欢之情。摇呀摇，摇出了</a:t>
            </a:r>
            <a:r>
              <a:rPr lang="zh-CN" altLang="en-US" sz="2100" b="1" spc="225" dirty="0">
                <a:solidFill>
                  <a:srgbClr val="FF0000"/>
                </a:solidFill>
              </a:rPr>
              <a:t>欢笑</a:t>
            </a:r>
            <a:r>
              <a:rPr lang="zh-CN" altLang="en-US" sz="2100" spc="225" dirty="0"/>
              <a:t>，摇出了</a:t>
            </a:r>
            <a:r>
              <a:rPr lang="zh-CN" altLang="en-US" sz="2100" b="1" spc="225" dirty="0">
                <a:solidFill>
                  <a:srgbClr val="FF0000"/>
                </a:solidFill>
              </a:rPr>
              <a:t>童趣</a:t>
            </a:r>
            <a:r>
              <a:rPr lang="zh-CN" altLang="en-US" sz="2100" spc="225" dirty="0"/>
              <a:t>，摇出了</a:t>
            </a:r>
            <a:r>
              <a:rPr lang="zh-CN" altLang="en-US" sz="2100" b="1" spc="225" dirty="0">
                <a:solidFill>
                  <a:srgbClr val="FF0000"/>
                </a:solidFill>
              </a:rPr>
              <a:t>童年的美好回忆</a:t>
            </a:r>
            <a:r>
              <a:rPr lang="zh-CN" altLang="en-US" sz="2100" spc="225" dirty="0"/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22565" y="277587"/>
            <a:ext cx="14287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E77C20"/>
                </a:solidFill>
              </a:rPr>
              <a:t>句段精析</a:t>
            </a:r>
          </a:p>
        </p:txBody>
      </p:sp>
      <p:sp>
        <p:nvSpPr>
          <p:cNvPr id="5" name="矩形 4"/>
          <p:cNvSpPr/>
          <p:nvPr/>
        </p:nvSpPr>
        <p:spPr>
          <a:xfrm>
            <a:off x="845050" y="888907"/>
            <a:ext cx="7599504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latin typeface="+mn-ea"/>
              </a:rPr>
              <a:t>    这下，我可乐了，帮大人抱着桂花树，使劲地摇。摇哇摇，桂花纷纷落下来，我们满头满身都是桂花。我喊着：“啊！真像下雨，好香的雨呀！”</a:t>
            </a:r>
          </a:p>
        </p:txBody>
      </p:sp>
      <p:pic>
        <p:nvPicPr>
          <p:cNvPr id="6" name="图片 5" descr="2435567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440000" flipH="1" flipV="1">
            <a:off x="7017937" y="3158949"/>
            <a:ext cx="1420392" cy="178119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617" y="1137319"/>
            <a:ext cx="8503667" cy="3116238"/>
          </a:xfrm>
          <a:prstGeom prst="rect">
            <a:avLst/>
          </a:prstGeom>
          <a:noFill/>
          <a:ln w="28575">
            <a:noFill/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spc="225" dirty="0"/>
              <a:t>    南天门的吴刚因为惹怒了玉帝，被罚到月亮里去砍一棵叫月桂的大树，如果吴刚不砍光这棵月桂树，便不能重返南天门。</a:t>
            </a:r>
          </a:p>
          <a:p>
            <a:r>
              <a:rPr lang="zh-CN" altLang="en-US" sz="1800" spc="225" dirty="0"/>
              <a:t>    吴刚砍啊，砍啊，从冬天砍到夏天，足足砍了半年，眼看快要将树砍光，玉帝却派乌鸦来到月桂树旁，”唰”的一声，把吴刚挂在树上的上衣叼去了。吴刚马上放下斧头，去追乌鸦。衣服追回后，吴刚回到树旁一看，只见被砍下的所有枝叶又重新地生到树上去了。于是，从此之后，每当吴刚快要砍光桂树枝叶的时候，乌鸦就站在树上“哇哇”大叫，吴刚只要停下斧头，望它一眼，大树便会重新长出枝叶。</a:t>
            </a:r>
          </a:p>
          <a:p>
            <a:r>
              <a:rPr lang="zh-CN" altLang="en-US" sz="1800" spc="225" dirty="0"/>
              <a:t>    这样，年复一年，吴刚总是砍不光这棵月桂树。而只有在每年八月十六那天，才有一片金树叶从月亮上掉落地面上。谁家最勤劳，金叶子就飘到谁家。</a:t>
            </a:r>
          </a:p>
        </p:txBody>
      </p:sp>
      <p:sp>
        <p:nvSpPr>
          <p:cNvPr id="10" name="文本框 3"/>
          <p:cNvSpPr txBox="1"/>
          <p:nvPr/>
        </p:nvSpPr>
        <p:spPr>
          <a:xfrm>
            <a:off x="922565" y="277587"/>
            <a:ext cx="14287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E77C20"/>
                </a:solidFill>
              </a:rPr>
              <a:t>课外链接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827828" y="463001"/>
            <a:ext cx="1484563" cy="43858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spc="22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吴刚伐桂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3164" y="1319857"/>
            <a:ext cx="7599502" cy="1938992"/>
          </a:xfrm>
          <a:prstGeom prst="rec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spc="225" dirty="0"/>
              <a:t>    课文记叙了作者回忆童年时代在家乡“摇花乐”和“桂花雨”的情景，表达了作者对童年、对故乡的无比怀念之情。 </a:t>
            </a:r>
          </a:p>
        </p:txBody>
      </p:sp>
      <p:pic>
        <p:nvPicPr>
          <p:cNvPr id="5" name="图片 4" descr="09d4b7969ca9d061ec30d9dd916c4bda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440000">
            <a:off x="6394379" y="2451106"/>
            <a:ext cx="1986075" cy="19860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62649" y="1389491"/>
            <a:ext cx="8692039" cy="9915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>
                <a:latin typeface="华文新魏" panose="02010800040101010101" charset="-122"/>
                <a:ea typeface="华文新魏" panose="02010800040101010101" charset="-122"/>
              </a:rPr>
              <a:t>谢谢</a:t>
            </a:r>
            <a:r>
              <a:rPr lang="zh-CN" altLang="en-US" sz="3000"/>
              <a:t>   </a:t>
            </a:r>
            <a:r>
              <a:rPr lang="zh-CN" altLang="en-US" sz="6000">
                <a:latin typeface="华文新魏" panose="02010800040101010101" charset="-122"/>
                <a:ea typeface="华文新魏" panose="02010800040101010101" charset="-122"/>
              </a:rPr>
              <a:t>观看</a:t>
            </a:r>
            <a:r>
              <a:rPr lang="zh-CN" altLang="en-US" sz="6000" dirty="0">
                <a:latin typeface="华文新魏" panose="02010800040101010101" charset="-122"/>
                <a:ea typeface="华文新魏" panose="02010800040101010101" charset="-122"/>
              </a:rPr>
              <a:t>！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pic>
        <p:nvPicPr>
          <p:cNvPr id="4" name="图片 3" descr="1314504390801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6757" y="0"/>
            <a:ext cx="3785019" cy="5139433"/>
          </a:xfrm>
          <a:prstGeom prst="rect">
            <a:avLst/>
          </a:prstGeom>
        </p:spPr>
      </p:pic>
      <p:pic>
        <p:nvPicPr>
          <p:cNvPr id="5" name="图片 4" descr="457004-272268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7353" y="327548"/>
            <a:ext cx="2970000" cy="1895843"/>
          </a:xfrm>
          <a:prstGeom prst="rect">
            <a:avLst/>
          </a:prstGeom>
        </p:spPr>
      </p:pic>
      <p:pic>
        <p:nvPicPr>
          <p:cNvPr id="6" name="图片 5" descr="23885512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7353" y="2453860"/>
            <a:ext cx="2970000" cy="22275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777501" y="1132918"/>
            <a:ext cx="4995503" cy="25899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琦君</a:t>
            </a:r>
            <a:r>
              <a:rPr lang="en-US" altLang="zh-CN" sz="21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(1917-2006)</a:t>
            </a:r>
            <a:r>
              <a:rPr lang="zh-CN" altLang="en-US" sz="21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，名潘希真，浙江温州市瓯海区人。曾任台湾中国文化学院、中央大学中文系教授。有散文集、小说集及儿童文学作品</a:t>
            </a:r>
            <a:r>
              <a:rPr lang="en-US" altLang="zh-CN" sz="21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40</a:t>
            </a:r>
            <a:r>
              <a:rPr lang="zh-CN" altLang="en-US" sz="21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余本，主要著作有</a:t>
            </a:r>
            <a:r>
              <a:rPr lang="en-US" altLang="zh-CN" sz="21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21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永是有情人</a:t>
            </a:r>
            <a:r>
              <a:rPr lang="en-US" altLang="zh-CN" sz="21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》《</a:t>
            </a:r>
            <a:r>
              <a:rPr lang="zh-CN" altLang="en-US" sz="21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水是故乡甜</a:t>
            </a:r>
            <a:r>
              <a:rPr lang="en-US" altLang="zh-CN" sz="21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》《</a:t>
            </a:r>
            <a:r>
              <a:rPr lang="zh-CN" altLang="en-US" sz="21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万水千山师友情</a:t>
            </a:r>
            <a:r>
              <a:rPr lang="en-US" altLang="zh-CN" sz="21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》《</a:t>
            </a:r>
            <a:r>
              <a:rPr lang="zh-CN" altLang="en-US" sz="21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三更有梦书当枕</a:t>
            </a:r>
            <a:r>
              <a:rPr lang="en-US" altLang="zh-CN" sz="21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21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等。</a:t>
            </a:r>
            <a:endParaRPr lang="zh-CN" altLang="en-US" sz="2100" b="1" dirty="0">
              <a:solidFill>
                <a:schemeClr val="tx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624388" y="1115702"/>
            <a:ext cx="5271446" cy="2579427"/>
          </a:xfrm>
          <a:prstGeom prst="roundRect">
            <a:avLst>
              <a:gd name="adj" fmla="val 5597"/>
            </a:avLst>
          </a:prstGeom>
          <a:noFill/>
          <a:ln w="19050">
            <a:solidFill>
              <a:schemeClr val="accent5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 descr="20101115090405200_10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74121" y="1289714"/>
            <a:ext cx="2270428" cy="2190963"/>
          </a:xfrm>
          <a:prstGeom prst="rect">
            <a:avLst/>
          </a:prstGeom>
        </p:spPr>
      </p:pic>
      <p:pic>
        <p:nvPicPr>
          <p:cNvPr id="10" name="图片 9" descr="df1972a9fa62fbeacc3414c4368ae9d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689303" y="3060509"/>
            <a:ext cx="2104172" cy="157802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90662" y="700448"/>
            <a:ext cx="4800601" cy="348557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b="1" spc="225" dirty="0">
                <a:solidFill>
                  <a:srgbClr val="FEBC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b="1" spc="225" dirty="0">
                <a:solidFill>
                  <a:srgbClr val="FEBC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Times New Roman" panose="02020603050405020304" pitchFamily="18" charset="0"/>
              </a:rPr>
              <a:t>桂花</a:t>
            </a:r>
            <a:r>
              <a:rPr lang="en-US" altLang="zh-CN" sz="2400" b="1" spc="225" dirty="0">
                <a:solidFill>
                  <a:srgbClr val="FEBC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Times New Roman" panose="02020603050405020304" pitchFamily="18" charset="0"/>
              </a:rPr>
              <a:t>】</a:t>
            </a:r>
          </a:p>
          <a:p>
            <a:r>
              <a:rPr lang="zh-CN" altLang="en-US" sz="1800" spc="225" dirty="0">
                <a:latin typeface="+mn-ea"/>
                <a:cs typeface="Times New Roman" panose="02020603050405020304" pitchFamily="18" charset="0"/>
              </a:rPr>
              <a:t>    一种常绿灌木或小乔木，质坚皮薄，叶长椭圆形面端尖，经冬不凋。桂花是中国传统十大名花之一，集绿化、美化、香化于一体，观赏与实用兼备的优良园林树种。尤其是仲秋时节，丛桂怒放，夜静轮圆之际，把酒赏桂，陈香扑鼻，令人神清气爽。在中国古代的咏花诗词中，咏桂之作的数量也颇为可观。以桂花做原料制作的桂花茶是中国特产茶，它香气柔和、味道可口，为大众所喜爱，此外桂花经蜜饯后，还可做各种甜食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1"/>
            <a:ext cx="1224643" cy="1102439"/>
          </a:xfrm>
          <a:prstGeom prst="rect">
            <a:avLst/>
          </a:prstGeom>
        </p:spPr>
      </p:pic>
      <p:pic>
        <p:nvPicPr>
          <p:cNvPr id="8" name="图片 7" descr="6793872_132658808734_2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6872" y="1187355"/>
            <a:ext cx="2472902" cy="316798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99"/>
          <p:cNvSpPr txBox="1">
            <a:spLocks noChangeArrowheads="1"/>
          </p:cNvSpPr>
          <p:nvPr/>
        </p:nvSpPr>
        <p:spPr bwMode="auto">
          <a:xfrm>
            <a:off x="1453491" y="1622982"/>
            <a:ext cx="2789908" cy="13958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86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86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箩</a:t>
            </a:r>
            <a:r>
              <a:rPr lang="en-US" altLang="zh-CN" sz="86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</a:p>
        </p:txBody>
      </p:sp>
      <p:sp>
        <p:nvSpPr>
          <p:cNvPr id="45" name="矩形 44"/>
          <p:cNvSpPr/>
          <p:nvPr/>
        </p:nvSpPr>
        <p:spPr>
          <a:xfrm>
            <a:off x="2418996" y="1042874"/>
            <a:ext cx="931986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1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luó</a:t>
            </a:r>
            <a:endParaRPr lang="en-US" altLang="zh-CN" sz="41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644980" y="1042874"/>
            <a:ext cx="1196481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1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háng</a:t>
            </a:r>
            <a:endParaRPr lang="en-US" altLang="zh-CN" sz="41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2349937" cy="546497"/>
          </a:xfrm>
          <a:prstGeom prst="rect">
            <a:avLst/>
          </a:prstGeom>
        </p:spPr>
      </p:pic>
      <p:sp>
        <p:nvSpPr>
          <p:cNvPr id="15" name="文本框 23"/>
          <p:cNvSpPr txBox="1"/>
          <p:nvPr/>
        </p:nvSpPr>
        <p:spPr>
          <a:xfrm>
            <a:off x="291874" y="53958"/>
            <a:ext cx="129812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/>
              <a:t>我会认</a:t>
            </a:r>
          </a:p>
        </p:txBody>
      </p: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4940492" y="1622982"/>
            <a:ext cx="2511185" cy="13965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8600" b="1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8600" b="1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杭</a:t>
            </a:r>
            <a:r>
              <a:rPr lang="en-US" altLang="zh-CN" sz="8600" b="1" dirty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</a:p>
        </p:txBody>
      </p:sp>
      <p:pic>
        <p:nvPicPr>
          <p:cNvPr id="18" name="图片 17" descr="图片202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54029" y="2465084"/>
            <a:ext cx="1907833" cy="233914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2349937" cy="546497"/>
          </a:xfrm>
          <a:prstGeom prst="rect">
            <a:avLst/>
          </a:prstGeom>
        </p:spPr>
      </p:pic>
      <p:sp>
        <p:nvSpPr>
          <p:cNvPr id="15" name="文本框 23"/>
          <p:cNvSpPr txBox="1"/>
          <p:nvPr/>
        </p:nvSpPr>
        <p:spPr>
          <a:xfrm>
            <a:off x="291874" y="53958"/>
            <a:ext cx="129812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/>
              <a:t>我会认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146614" y="594208"/>
            <a:ext cx="1296000" cy="1943131"/>
            <a:chOff x="8031709" y="601208"/>
            <a:chExt cx="1728000" cy="2590842"/>
          </a:xfrm>
        </p:grpSpPr>
        <p:sp>
          <p:nvSpPr>
            <p:cNvPr id="19" name="文本框 99"/>
            <p:cNvSpPr txBox="1">
              <a:spLocks noChangeArrowheads="1"/>
            </p:cNvSpPr>
            <p:nvPr/>
          </p:nvSpPr>
          <p:spPr bwMode="auto">
            <a:xfrm>
              <a:off x="8031709" y="1222279"/>
              <a:ext cx="1728000" cy="196977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45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至少</a:t>
              </a:r>
              <a:endParaRPr lang="en-US" altLang="zh-CN" sz="45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102128" y="601208"/>
              <a:ext cx="945131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700" b="1" dirty="0" err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zhì</a:t>
              </a:r>
              <a:endPara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712795" y="594208"/>
            <a:ext cx="1318256" cy="1943131"/>
            <a:chOff x="2420207" y="601208"/>
            <a:chExt cx="1757675" cy="2590842"/>
          </a:xfrm>
        </p:grpSpPr>
        <p:sp>
          <p:nvSpPr>
            <p:cNvPr id="25" name="文本框 99"/>
            <p:cNvSpPr txBox="1">
              <a:spLocks noChangeArrowheads="1"/>
            </p:cNvSpPr>
            <p:nvPr/>
          </p:nvSpPr>
          <p:spPr bwMode="auto">
            <a:xfrm>
              <a:off x="2420207" y="1222279"/>
              <a:ext cx="1728000" cy="196977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45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姿态</a:t>
              </a:r>
              <a:endParaRPr lang="en-US" altLang="zh-CN" sz="45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533842" y="601208"/>
              <a:ext cx="1644040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700" b="1" dirty="0" err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zī</a:t>
              </a:r>
              <a:r>
                <a:rPr lang="en-US" altLang="zh-CN" sz="27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700" b="1" dirty="0" err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tài</a:t>
              </a:r>
              <a:endPara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929705" y="594208"/>
            <a:ext cx="1296000" cy="1943131"/>
            <a:chOff x="5225958" y="601208"/>
            <a:chExt cx="1728000" cy="2590842"/>
          </a:xfrm>
        </p:grpSpPr>
        <p:sp>
          <p:nvSpPr>
            <p:cNvPr id="26" name="文本框 99"/>
            <p:cNvSpPr txBox="1">
              <a:spLocks noChangeArrowheads="1"/>
            </p:cNvSpPr>
            <p:nvPr/>
          </p:nvSpPr>
          <p:spPr bwMode="auto">
            <a:xfrm>
              <a:off x="5225958" y="1222279"/>
              <a:ext cx="1728000" cy="1969771"/>
            </a:xfrm>
            <a:prstGeom prst="rect">
              <a:avLst/>
            </a:prstGeom>
            <a:solidFill>
              <a:srgbClr val="F3F4D6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45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迷人</a:t>
              </a:r>
              <a:endParaRPr lang="en-US" altLang="zh-CN" sz="45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415793" y="601208"/>
              <a:ext cx="712161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700" b="1" dirty="0" err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mí</a:t>
              </a:r>
              <a:endParaRPr lang="zh-CN" altLang="en-US" sz="1500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138083" y="2786380"/>
            <a:ext cx="1448897" cy="1943135"/>
            <a:chOff x="8170464" y="2377692"/>
            <a:chExt cx="1931863" cy="2590847"/>
          </a:xfrm>
        </p:grpSpPr>
        <p:sp>
          <p:nvSpPr>
            <p:cNvPr id="12" name="文本框 99"/>
            <p:cNvSpPr txBox="1">
              <a:spLocks noChangeArrowheads="1"/>
            </p:cNvSpPr>
            <p:nvPr/>
          </p:nvSpPr>
          <p:spPr bwMode="auto">
            <a:xfrm>
              <a:off x="8170464" y="2998768"/>
              <a:ext cx="1728000" cy="1969771"/>
            </a:xfrm>
            <a:prstGeom prst="rect">
              <a:avLst/>
            </a:prstGeom>
            <a:solidFill>
              <a:srgbClr val="F3F4D6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45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完整</a:t>
              </a:r>
              <a:endParaRPr lang="en-US" altLang="zh-CN" sz="45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691256" y="2377692"/>
              <a:ext cx="1411071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700" b="1" dirty="0" err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zhěng</a:t>
              </a:r>
              <a:endPara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712795" y="2786380"/>
            <a:ext cx="1296000" cy="1943135"/>
            <a:chOff x="2558962" y="2377692"/>
            <a:chExt cx="1728000" cy="2590847"/>
          </a:xfrm>
        </p:grpSpPr>
        <p:sp>
          <p:nvSpPr>
            <p:cNvPr id="13" name="文本框 99"/>
            <p:cNvSpPr txBox="1">
              <a:spLocks noChangeArrowheads="1"/>
            </p:cNvSpPr>
            <p:nvPr/>
          </p:nvSpPr>
          <p:spPr bwMode="auto">
            <a:xfrm>
              <a:off x="2558962" y="2998768"/>
              <a:ext cx="1728000" cy="1969771"/>
            </a:xfrm>
            <a:prstGeom prst="rect">
              <a:avLst/>
            </a:prstGeom>
            <a:solidFill>
              <a:srgbClr val="F3F4D6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45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邻居</a:t>
              </a:r>
              <a:endParaRPr lang="en-US" altLang="zh-CN" sz="45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618005" y="2377692"/>
              <a:ext cx="1644040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700" b="1" dirty="0" err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lín</a:t>
              </a:r>
              <a:r>
                <a:rPr lang="en-US" altLang="zh-CN" sz="27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700" b="1" dirty="0" err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jū</a:t>
              </a:r>
              <a:endPara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664355" y="2786380"/>
            <a:ext cx="1757212" cy="1943135"/>
            <a:chOff x="5008638" y="2377692"/>
            <a:chExt cx="2342949" cy="2590847"/>
          </a:xfrm>
        </p:grpSpPr>
        <p:sp>
          <p:nvSpPr>
            <p:cNvPr id="16" name="文本框 99"/>
            <p:cNvSpPr txBox="1">
              <a:spLocks noChangeArrowheads="1"/>
            </p:cNvSpPr>
            <p:nvPr/>
          </p:nvSpPr>
          <p:spPr bwMode="auto">
            <a:xfrm>
              <a:off x="5364713" y="2998768"/>
              <a:ext cx="1728000" cy="196977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45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成熟</a:t>
              </a:r>
              <a:endParaRPr lang="en-US" altLang="zh-CN" sz="45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008638" y="2377692"/>
              <a:ext cx="2342949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700" b="1" dirty="0" err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chéng</a:t>
              </a:r>
              <a:r>
                <a:rPr lang="en-US" altLang="zh-CN" sz="27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700" b="1" dirty="0" err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shú</a:t>
              </a:r>
              <a:endParaRPr lang="zh-CN" altLang="en-US" sz="1500" dirty="0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2349937" cy="546497"/>
          </a:xfrm>
          <a:prstGeom prst="rect">
            <a:avLst/>
          </a:prstGeom>
        </p:spPr>
      </p:pic>
      <p:sp>
        <p:nvSpPr>
          <p:cNvPr id="15" name="文本框 23"/>
          <p:cNvSpPr txBox="1"/>
          <p:nvPr/>
        </p:nvSpPr>
        <p:spPr>
          <a:xfrm>
            <a:off x="291874" y="53958"/>
            <a:ext cx="129812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/>
              <a:t>我会认</a:t>
            </a:r>
          </a:p>
        </p:txBody>
      </p:sp>
      <p:grpSp>
        <p:nvGrpSpPr>
          <p:cNvPr id="5" name="组合 36"/>
          <p:cNvGrpSpPr/>
          <p:nvPr/>
        </p:nvGrpSpPr>
        <p:grpSpPr>
          <a:xfrm>
            <a:off x="5935002" y="739213"/>
            <a:ext cx="1757212" cy="1943135"/>
            <a:chOff x="7899687" y="2377692"/>
            <a:chExt cx="2342949" cy="2590847"/>
          </a:xfrm>
        </p:grpSpPr>
        <p:sp>
          <p:nvSpPr>
            <p:cNvPr id="12" name="文本框 99"/>
            <p:cNvSpPr txBox="1">
              <a:spLocks noChangeArrowheads="1"/>
            </p:cNvSpPr>
            <p:nvPr/>
          </p:nvSpPr>
          <p:spPr bwMode="auto">
            <a:xfrm>
              <a:off x="8170464" y="2998768"/>
              <a:ext cx="1728000" cy="1969771"/>
            </a:xfrm>
            <a:prstGeom prst="rect">
              <a:avLst/>
            </a:prstGeom>
            <a:solidFill>
              <a:srgbClr val="F3F4D6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45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欣赏</a:t>
              </a:r>
              <a:endParaRPr lang="en-US" altLang="zh-CN" sz="45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899687" y="2377692"/>
              <a:ext cx="2342949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700" b="1" dirty="0" err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xīn</a:t>
              </a:r>
              <a:r>
                <a:rPr lang="en-US" altLang="zh-CN" sz="27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700" b="1" dirty="0" err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shǎng</a:t>
              </a:r>
              <a:endPara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38"/>
          <p:cNvGrpSpPr/>
          <p:nvPr/>
        </p:nvGrpSpPr>
        <p:grpSpPr>
          <a:xfrm>
            <a:off x="1593301" y="739213"/>
            <a:ext cx="1582484" cy="1943135"/>
            <a:chOff x="2399636" y="2377692"/>
            <a:chExt cx="2109978" cy="2590847"/>
          </a:xfrm>
        </p:grpSpPr>
        <p:sp>
          <p:nvSpPr>
            <p:cNvPr id="13" name="文本框 99"/>
            <p:cNvSpPr txBox="1">
              <a:spLocks noChangeArrowheads="1"/>
            </p:cNvSpPr>
            <p:nvPr/>
          </p:nvSpPr>
          <p:spPr bwMode="auto">
            <a:xfrm>
              <a:off x="2558963" y="2998768"/>
              <a:ext cx="1728000" cy="1969771"/>
            </a:xfrm>
            <a:prstGeom prst="rect">
              <a:avLst/>
            </a:prstGeom>
            <a:solidFill>
              <a:srgbClr val="F3F4D6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45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故乡</a:t>
              </a:r>
              <a:endParaRPr lang="en-US" altLang="zh-CN" sz="45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399636" y="2377692"/>
              <a:ext cx="2109978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700" b="1" dirty="0" err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gù</a:t>
              </a:r>
              <a:r>
                <a:rPr lang="en-US" altLang="zh-CN" sz="27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700" b="1" dirty="0" err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xiāng</a:t>
              </a:r>
              <a:endPara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35"/>
          <p:cNvGrpSpPr/>
          <p:nvPr/>
        </p:nvGrpSpPr>
        <p:grpSpPr>
          <a:xfrm>
            <a:off x="4389449" y="2644788"/>
            <a:ext cx="2511000" cy="1230166"/>
            <a:chOff x="7968021" y="4017698"/>
            <a:chExt cx="3348000" cy="1640221"/>
          </a:xfrm>
        </p:grpSpPr>
        <p:sp>
          <p:nvSpPr>
            <p:cNvPr id="17" name="文本框 99"/>
            <p:cNvSpPr txBox="1">
              <a:spLocks noChangeArrowheads="1"/>
            </p:cNvSpPr>
            <p:nvPr/>
          </p:nvSpPr>
          <p:spPr bwMode="auto">
            <a:xfrm>
              <a:off x="7968021" y="4611479"/>
              <a:ext cx="3348000" cy="104644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45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香飘十里</a:t>
              </a:r>
              <a:endParaRPr lang="en-US" altLang="zh-CN" sz="45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652590" y="4017698"/>
              <a:ext cx="1178100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700" b="1" dirty="0" err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piāo</a:t>
              </a:r>
              <a:endPara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39"/>
          <p:cNvGrpSpPr/>
          <p:nvPr/>
        </p:nvGrpSpPr>
        <p:grpSpPr>
          <a:xfrm>
            <a:off x="3882707" y="739212"/>
            <a:ext cx="1296000" cy="1922664"/>
            <a:chOff x="2356520" y="4017698"/>
            <a:chExt cx="1728000" cy="2563552"/>
          </a:xfrm>
        </p:grpSpPr>
        <p:sp>
          <p:nvSpPr>
            <p:cNvPr id="18" name="文本框 99"/>
            <p:cNvSpPr txBox="1">
              <a:spLocks noChangeArrowheads="1"/>
            </p:cNvSpPr>
            <p:nvPr/>
          </p:nvSpPr>
          <p:spPr bwMode="auto">
            <a:xfrm>
              <a:off x="2356520" y="4611479"/>
              <a:ext cx="1728000" cy="196977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45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尤其</a:t>
              </a:r>
              <a:endParaRPr lang="en-US" altLang="zh-CN" sz="45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415563" y="4017698"/>
              <a:ext cx="945131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700" b="1" dirty="0" err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yóu</a:t>
              </a:r>
              <a:endPara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组合 40"/>
          <p:cNvGrpSpPr/>
          <p:nvPr/>
        </p:nvGrpSpPr>
        <p:grpSpPr>
          <a:xfrm>
            <a:off x="2253743" y="2644787"/>
            <a:ext cx="1407758" cy="1922664"/>
            <a:chOff x="5133741" y="4017698"/>
            <a:chExt cx="1877010" cy="2563552"/>
          </a:xfrm>
        </p:grpSpPr>
        <p:sp>
          <p:nvSpPr>
            <p:cNvPr id="20" name="文本框 99"/>
            <p:cNvSpPr txBox="1">
              <a:spLocks noChangeArrowheads="1"/>
            </p:cNvSpPr>
            <p:nvPr/>
          </p:nvSpPr>
          <p:spPr bwMode="auto">
            <a:xfrm>
              <a:off x="5162272" y="4611479"/>
              <a:ext cx="1727999" cy="196977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45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提前</a:t>
              </a:r>
              <a:endParaRPr lang="en-US" altLang="zh-CN" sz="45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133741" y="4017698"/>
              <a:ext cx="1877010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700" b="1" dirty="0" err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tí</a:t>
              </a:r>
              <a:r>
                <a:rPr lang="en-US" altLang="zh-CN" sz="27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700" b="1" dirty="0" err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qián</a:t>
              </a:r>
              <a:endParaRPr lang="zh-CN" altLang="en-US" sz="1500" dirty="0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3"/>
          <p:cNvSpPr txBox="1"/>
          <p:nvPr/>
        </p:nvSpPr>
        <p:spPr>
          <a:xfrm>
            <a:off x="717251" y="299822"/>
            <a:ext cx="1103498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33BEF2"/>
                </a:solidFill>
              </a:rPr>
              <a:t>我会写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22" y="0"/>
            <a:ext cx="726948" cy="809244"/>
          </a:xfrm>
          <a:prstGeom prst="rect">
            <a:avLst/>
          </a:prstGeom>
        </p:spPr>
      </p:pic>
      <p:pic>
        <p:nvPicPr>
          <p:cNvPr id="37" name="图片 36" descr="t01bcf548e9d32c68fc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2110" y="849630"/>
            <a:ext cx="1620203" cy="1620203"/>
          </a:xfrm>
          <a:prstGeom prst="rect">
            <a:avLst/>
          </a:prstGeom>
        </p:spPr>
      </p:pic>
      <p:pic>
        <p:nvPicPr>
          <p:cNvPr id="44" name="图片 43" descr="t01a95837058940ed24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2067" y="2998946"/>
            <a:ext cx="1620203" cy="1620203"/>
          </a:xfrm>
          <a:prstGeom prst="rect">
            <a:avLst/>
          </a:prstGeom>
        </p:spPr>
      </p:pic>
      <p:pic>
        <p:nvPicPr>
          <p:cNvPr id="45" name="图片 44" descr="t01c15ae977b3d398ae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572" y="2998946"/>
            <a:ext cx="1620203" cy="1620203"/>
          </a:xfrm>
          <a:prstGeom prst="rect">
            <a:avLst/>
          </a:prstGeom>
        </p:spPr>
      </p:pic>
      <p:pic>
        <p:nvPicPr>
          <p:cNvPr id="57" name="图片 56" descr="t01067d3c87c869255c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2862" y="849630"/>
            <a:ext cx="1620203" cy="1620203"/>
          </a:xfrm>
          <a:prstGeom prst="rect">
            <a:avLst/>
          </a:prstGeom>
        </p:spPr>
      </p:pic>
      <p:pic>
        <p:nvPicPr>
          <p:cNvPr id="65" name="图片 64" descr="t01650543512f451f3a.pn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3615" y="849630"/>
            <a:ext cx="1620203" cy="1620203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55264" y="3398293"/>
            <a:ext cx="1175891" cy="1238534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de9e77fd-3039-462b-b014-6f960b576bc7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4"/>
  <p:tag name="KSO_WM_TAG_VERSION" val="1.0"/>
  <p:tag name="KSO_WM_SLIDE_ID" val="custom160394_10"/>
  <p:tag name="KSO_WM_SLIDE_INDEX" val="10"/>
  <p:tag name="KSO_WM_SLIDE_ITEM_CNT" val="5"/>
  <p:tag name="KSO_WM_SLIDE_LAYOUT" val="a_l"/>
  <p:tag name="KSO_WM_SLIDE_LAYOUT_CNT" val="1_1"/>
  <p:tag name="KSO_WM_SLIDE_TYPE" val="contents"/>
  <p:tag name="KSO_WM_BEAUTIFY_FLAG" val="#wm#"/>
  <p:tag name="KSO_WM_SLIDE_POSITION" val="-1*41"/>
  <p:tag name="KSO_WM_SLIDE_SIZE" val="720*387"/>
  <p:tag name="KSO_WM_DIAGRAM_GROUP_CODE" val="l1-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4"/>
  <p:tag name="KSO_WM_TAG_VERSION" val="1.0"/>
  <p:tag name="KSO_WM_SLIDE_ID" val="custom160394_10"/>
  <p:tag name="KSO_WM_SLIDE_INDEX" val="10"/>
  <p:tag name="KSO_WM_SLIDE_ITEM_CNT" val="5"/>
  <p:tag name="KSO_WM_SLIDE_LAYOUT" val="a_l"/>
  <p:tag name="KSO_WM_SLIDE_LAYOUT_CNT" val="1_1"/>
  <p:tag name="KSO_WM_SLIDE_TYPE" val="contents"/>
  <p:tag name="KSO_WM_BEAUTIFY_FLAG" val="#wm#"/>
  <p:tag name="KSO_WM_SLIDE_POSITION" val="-1*41"/>
  <p:tag name="KSO_WM_SLIDE_SIZE" val="720*387"/>
  <p:tag name="KSO_WM_DIAGRAM_GROUP_CODE" val="l1-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4"/>
  <p:tag name="KSO_WM_TAG_VERSION" val="1.0"/>
  <p:tag name="KSO_WM_SLIDE_ID" val="custom160394_10"/>
  <p:tag name="KSO_WM_SLIDE_INDEX" val="10"/>
  <p:tag name="KSO_WM_SLIDE_ITEM_CNT" val="5"/>
  <p:tag name="KSO_WM_SLIDE_LAYOUT" val="a_l"/>
  <p:tag name="KSO_WM_SLIDE_LAYOUT_CNT" val="1_1"/>
  <p:tag name="KSO_WM_SLIDE_TYPE" val="contents"/>
  <p:tag name="KSO_WM_BEAUTIFY_FLAG" val="#wm#"/>
  <p:tag name="KSO_WM_SLIDE_POSITION" val="-1*41"/>
  <p:tag name="KSO_WM_SLIDE_SIZE" val="720*387"/>
  <p:tag name="KSO_WM_DIAGRAM_GROUP_CODE" val="l1-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4"/>
  <p:tag name="KSO_WM_TAG_VERSION" val="1.0"/>
  <p:tag name="KSO_WM_SLIDE_ID" val="custom160394_10"/>
  <p:tag name="KSO_WM_SLIDE_INDEX" val="10"/>
  <p:tag name="KSO_WM_SLIDE_ITEM_CNT" val="5"/>
  <p:tag name="KSO_WM_SLIDE_LAYOUT" val="a_l"/>
  <p:tag name="KSO_WM_SLIDE_LAYOUT_CNT" val="1_1"/>
  <p:tag name="KSO_WM_SLIDE_TYPE" val="contents"/>
  <p:tag name="KSO_WM_BEAUTIFY_FLAG" val="#wm#"/>
  <p:tag name="KSO_WM_SLIDE_POSITION" val="-1*41"/>
  <p:tag name="KSO_WM_SLIDE_SIZE" val="720*387"/>
  <p:tag name="KSO_WM_DIAGRAM_GROUP_CODE" val="l1-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4"/>
  <p:tag name="KSO_WM_TAG_VERSION" val="1.0"/>
  <p:tag name="KSO_WM_SLIDE_ID" val="custom160394_10"/>
  <p:tag name="KSO_WM_SLIDE_INDEX" val="10"/>
  <p:tag name="KSO_WM_SLIDE_ITEM_CNT" val="5"/>
  <p:tag name="KSO_WM_SLIDE_LAYOUT" val="a_l"/>
  <p:tag name="KSO_WM_SLIDE_LAYOUT_CNT" val="1_1"/>
  <p:tag name="KSO_WM_SLIDE_TYPE" val="contents"/>
  <p:tag name="KSO_WM_BEAUTIFY_FLAG" val="#wm#"/>
  <p:tag name="KSO_WM_SLIDE_POSITION" val="-1*41"/>
  <p:tag name="KSO_WM_SLIDE_SIZE" val="720*387"/>
  <p:tag name="KSO_WM_DIAGRAM_GROUP_CODE" val="l1-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4"/>
  <p:tag name="KSO_WM_TAG_VERSION" val="1.0"/>
  <p:tag name="KSO_WM_SLIDE_ID" val="custom160394_10"/>
  <p:tag name="KSO_WM_SLIDE_INDEX" val="10"/>
  <p:tag name="KSO_WM_SLIDE_ITEM_CNT" val="5"/>
  <p:tag name="KSO_WM_SLIDE_LAYOUT" val="a_l"/>
  <p:tag name="KSO_WM_SLIDE_LAYOUT_CNT" val="1_1"/>
  <p:tag name="KSO_WM_SLIDE_TYPE" val="contents"/>
  <p:tag name="KSO_WM_BEAUTIFY_FLAG" val="#wm#"/>
  <p:tag name="KSO_WM_SLIDE_POSITION" val="-1*41"/>
  <p:tag name="KSO_WM_SLIDE_SIZE" val="720*387"/>
  <p:tag name="KSO_WM_DIAGRAM_GROUP_CODE" val="l1-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4"/>
  <p:tag name="KSO_WM_TAG_VERSION" val="1.0"/>
  <p:tag name="KSO_WM_SLIDE_ID" val="custom160394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102"/>
  <p:tag name="KSO_WM_SLIDE_SIZE" val="715*4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4"/>
  <p:tag name="KSO_WM_TAG_VERSION" val="1.0"/>
  <p:tag name="KSO_WM_SLIDE_ID" val="custom160394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102"/>
  <p:tag name="KSO_WM_SLIDE_SIZE" val="715*4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4"/>
  <p:tag name="KSO_WM_TAG_VERSION" val="1.0"/>
  <p:tag name="KSO_WM_SLIDE_ID" val="custom160394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102"/>
  <p:tag name="KSO_WM_SLIDE_SIZE" val="715*4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4"/>
  <p:tag name="KSO_WM_TAG_VERSION" val="1.0"/>
  <p:tag name="KSO_WM_SLIDE_ID" val="custom160394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102"/>
  <p:tag name="KSO_WM_SLIDE_SIZE" val="715*41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4"/>
  <p:tag name="KSO_WM_TAG_VERSION" val="1.0"/>
  <p:tag name="KSO_WM_SLIDE_ID" val="custom160394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102"/>
  <p:tag name="KSO_WM_SLIDE_SIZE" val="715*41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4"/>
  <p:tag name="KSO_WM_TAG_VERSION" val="1.0"/>
  <p:tag name="KSO_WM_SLIDE_ID" val="custom160394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102"/>
  <p:tag name="KSO_WM_SLIDE_SIZE" val="715*4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4"/>
  <p:tag name="KSO_WM_TAG_VERSION" val="1.0"/>
  <p:tag name="KSO_WM_SLIDE_ID" val="custom160394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102"/>
  <p:tag name="KSO_WM_SLIDE_SIZE" val="715*41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Words>1462</Words>
  <Application>Microsoft Macintosh PowerPoint</Application>
  <PresentationFormat>全屏显示(16:9)</PresentationFormat>
  <Paragraphs>120</Paragraphs>
  <Slides>25</Slides>
  <Notes>15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华文新魏</vt:lpstr>
      <vt:lpstr>楷体</vt:lpstr>
      <vt:lpstr>宋体</vt:lpstr>
      <vt:lpstr>微软雅黑</vt:lpstr>
      <vt:lpstr>Arial</vt:lpstr>
      <vt:lpstr>Calibri</vt:lpstr>
      <vt:lpstr>第一PPT模板网-WWW.1PPT.COM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1505527130</cp:lastModifiedBy>
  <cp:revision>1772</cp:revision>
  <dcterms:created xsi:type="dcterms:W3CDTF">2015-04-02T07:05:00Z</dcterms:created>
  <dcterms:modified xsi:type="dcterms:W3CDTF">2020-09-07T09:10:08Z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