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71" r:id="rId3"/>
    <p:sldId id="272" r:id="rId4"/>
    <p:sldId id="292" r:id="rId5"/>
    <p:sldId id="291" r:id="rId6"/>
    <p:sldId id="269" r:id="rId7"/>
    <p:sldId id="279" r:id="rId8"/>
    <p:sldId id="268" r:id="rId9"/>
    <p:sldId id="267" r:id="rId10"/>
    <p:sldId id="266" r:id="rId11"/>
    <p:sldId id="265" r:id="rId12"/>
    <p:sldId id="264" r:id="rId13"/>
    <p:sldId id="295" r:id="rId14"/>
    <p:sldId id="263" r:id="rId15"/>
    <p:sldId id="262" r:id="rId16"/>
    <p:sldId id="275" r:id="rId17"/>
    <p:sldId id="260" r:id="rId18"/>
    <p:sldId id="277" r:id="rId19"/>
    <p:sldId id="283" r:id="rId20"/>
    <p:sldId id="285" r:id="rId21"/>
    <p:sldId id="282" r:id="rId22"/>
    <p:sldId id="276" r:id="rId23"/>
    <p:sldId id="259" r:id="rId24"/>
    <p:sldId id="280" r:id="rId25"/>
    <p:sldId id="286" r:id="rId26"/>
    <p:sldId id="287" r:id="rId27"/>
    <p:sldId id="288" r:id="rId28"/>
    <p:sldId id="258" r:id="rId29"/>
    <p:sldId id="298" r:id="rId3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33CC33"/>
    <a:srgbClr val="00FF00"/>
    <a:srgbClr val="0000FF"/>
    <a:srgbClr val="008000"/>
    <a:srgbClr val="66FF66"/>
    <a:srgbClr val="FFFF66"/>
    <a:srgbClr val="FF0000"/>
    <a:srgbClr val="66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2011/5/2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2011/5/2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2011/5/2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2011/5/2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2011/5/2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2011/5/2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2011/5/2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2011/5/2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2011/5/2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2011/5/2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2011/5/2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2011/5/2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dell\Pictures\pic_254297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601199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2411760" y="476672"/>
            <a:ext cx="5040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691680" y="1196752"/>
            <a:ext cx="59766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义务教育课程教育教科书            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人教版小学语文三年级下册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44208" y="5517232"/>
            <a:ext cx="26997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达州职业技术学院师范系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级语文教育       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王敏</a:t>
            </a:r>
            <a:endParaRPr lang="zh-CN" altLang="en-US" sz="24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dell\Pictures\pic_254297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-457199" y="0"/>
            <a:ext cx="9601199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843808" y="1268760"/>
            <a:ext cx="3600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识字认字</a:t>
            </a:r>
            <a:endParaRPr lang="zh-CN" altLang="en-US" sz="44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dell\Desktop\笋芽儿\写字教材\xzjc2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</p:spPr>
      </p:pic>
      <p:pic>
        <p:nvPicPr>
          <p:cNvPr id="5123" name="Picture 3" descr="C:\Users\dell\Desktop\笋芽儿\写字教材\xzjc3jp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538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915816" y="1268760"/>
            <a:ext cx="33843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FFFF66"/>
                </a:solidFill>
                <a:latin typeface="楷体" pitchFamily="49" charset="-122"/>
                <a:ea typeface="楷体" pitchFamily="49" charset="-122"/>
              </a:rPr>
              <a:t>课文赏析</a:t>
            </a:r>
            <a:endParaRPr lang="zh-CN" altLang="en-US" sz="4400" b="1" dirty="0">
              <a:solidFill>
                <a:srgbClr val="FFFF66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dell\Pictures\ppt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5332"/>
            <a:ext cx="9144000" cy="694828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691680" y="1628800"/>
            <a:ext cx="568863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    1、默读课文1－4段，找一找春雨姑姑和雷公公是怎样帮助笋芽的？用直线画出来。</a:t>
            </a:r>
            <a:endParaRPr lang="zh-CN" altLang="en-US" sz="3600" dirty="0">
              <a:solidFill>
                <a:srgbClr val="FF0066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79912" y="4581128"/>
            <a:ext cx="51125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    2、笋芽是怎样说的，怎样做的，用曲线画下来。</a:t>
            </a:r>
            <a:endParaRPr lang="zh-CN" altLang="en-US" sz="3600" dirty="0">
              <a:solidFill>
                <a:srgbClr val="FF0066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8111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 descr="C:\Users\dell\Desktop\笋芽儿\电子课本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0361" y="-18000"/>
            <a:ext cx="4533639" cy="687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dell\Desktop\笋芽儿\电子课本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09903" cy="6840000"/>
          </a:xfrm>
          <a:prstGeom prst="rect">
            <a:avLst/>
          </a:prstGeom>
          <a:noFill/>
        </p:spPr>
      </p:pic>
      <p:pic>
        <p:nvPicPr>
          <p:cNvPr id="8195" name="Picture 3" descr="C:\Users\dell\Desktop\笋芽儿\电子课本\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7833" y="0"/>
            <a:ext cx="448616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538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203848" y="1268760"/>
            <a:ext cx="30963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FFFF66"/>
                </a:solidFill>
                <a:latin typeface="楷体" pitchFamily="49" charset="-122"/>
                <a:ea typeface="楷体" pitchFamily="49" charset="-122"/>
              </a:rPr>
              <a:t>同步阅读</a:t>
            </a:r>
            <a:endParaRPr lang="zh-CN" altLang="en-US" sz="4400" b="1" dirty="0">
              <a:solidFill>
                <a:srgbClr val="FFFF66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dell\Desktop\笋芽儿\同步阅读\tbjc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6722" y="18000"/>
            <a:ext cx="4637278" cy="6840000"/>
          </a:xfrm>
          <a:prstGeom prst="rect">
            <a:avLst/>
          </a:prstGeom>
          <a:noFill/>
        </p:spPr>
      </p:pic>
      <p:pic>
        <p:nvPicPr>
          <p:cNvPr id="9219" name="Picture 3" descr="C:\Users\dell\Desktop\笋芽儿\同步阅读\tby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" y="0"/>
            <a:ext cx="4637278" cy="684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dell\Pictures\pic_254297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-457199" y="0"/>
            <a:ext cx="9601199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843808" y="1268760"/>
            <a:ext cx="33843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课后练习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dell\Pictures\ppt\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404664"/>
            <a:ext cx="7488832" cy="5903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915816" y="3356992"/>
            <a:ext cx="4536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C:\Users\dell\Pictures\pic_254297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601199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2267744" y="1268760"/>
            <a:ext cx="48965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rgbClr val="FFFF66"/>
                </a:solidFill>
                <a:latin typeface="楷体" pitchFamily="49" charset="-122"/>
                <a:ea typeface="楷体" pitchFamily="49" charset="-122"/>
              </a:rPr>
              <a:t>笋芽儿</a:t>
            </a:r>
            <a:endParaRPr lang="zh-CN" altLang="en-US" sz="7200" b="1" dirty="0">
              <a:solidFill>
                <a:srgbClr val="FFFF66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dell\Pictures\ppt\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691680" y="2636912"/>
            <a:ext cx="67687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2.</a:t>
            </a:r>
            <a:r>
              <a:rPr lang="zh-CN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春雨姑娘爱抚着她，滋润着她。太阳公公照射着她，温暖着她。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91680" y="4941168"/>
            <a:ext cx="66967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3.</a:t>
            </a:r>
            <a:r>
              <a:rPr lang="zh-CN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脱下一件件衣服，长成了一株健壮的竹子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19672" y="692696"/>
            <a:ext cx="68407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1.</a:t>
            </a:r>
            <a:r>
              <a:rPr lang="zh-CN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桃花笑红了脸，柳树摇着绿色的长辫子，小燕子叽叽喳喳地叫着……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dell\Pictures\ppt\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332656"/>
            <a:ext cx="7370597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dell\Desktop\笋芽儿\课后习题\lx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000"/>
            <a:ext cx="5006785" cy="6876000"/>
          </a:xfrm>
          <a:prstGeom prst="rect">
            <a:avLst/>
          </a:prstGeom>
          <a:noFill/>
        </p:spPr>
      </p:pic>
      <p:pic>
        <p:nvPicPr>
          <p:cNvPr id="10243" name="Picture 3" descr="C:\Users\dell\Desktop\笋芽儿\课后习题\lxt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5247" y="-18000"/>
            <a:ext cx="4718753" cy="687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dell\Pictures\pic_254297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601199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555776" y="1196752"/>
            <a:ext cx="42484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扩展阅读</a:t>
            </a:r>
            <a:endParaRPr lang="zh-CN" altLang="en-US" sz="44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云形标注 3"/>
          <p:cNvSpPr/>
          <p:nvPr/>
        </p:nvSpPr>
        <p:spPr>
          <a:xfrm>
            <a:off x="755576" y="692696"/>
            <a:ext cx="3168352" cy="216024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66FF66"/>
                </a:solidFill>
                <a:latin typeface="楷体" pitchFamily="49" charset="-122"/>
                <a:ea typeface="楷体" pitchFamily="49" charset="-122"/>
              </a:rPr>
              <a:t>宁可食无肉，不可居无竹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3140968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苏轼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于潜僧绿筠轩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endParaRPr lang="zh-CN" altLang="en-US" sz="24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云形标注 5"/>
          <p:cNvSpPr/>
          <p:nvPr/>
        </p:nvSpPr>
        <p:spPr>
          <a:xfrm>
            <a:off x="4283968" y="3068960"/>
            <a:ext cx="3600400" cy="288032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66FF66"/>
                </a:solidFill>
                <a:latin typeface="楷体" pitchFamily="49" charset="-122"/>
                <a:ea typeface="楷体" pitchFamily="49" charset="-122"/>
              </a:rPr>
              <a:t>千磨万击还坚劲，任尔东西南北风。</a:t>
            </a:r>
            <a:endParaRPr lang="zh-CN" altLang="en-US" sz="2400" b="1" dirty="0">
              <a:solidFill>
                <a:srgbClr val="66FF66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71800" y="6093296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郑板桥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竹石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》</a:t>
            </a:r>
            <a:endParaRPr lang="zh-CN" altLang="en-US" sz="24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828584" cy="8027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0"/>
            <a:ext cx="457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72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dell\Pictures\ppt\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619672" y="548680"/>
            <a:ext cx="6840760" cy="5619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zh-CN" altLang="en-US" sz="3600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积累名言</a:t>
            </a:r>
            <a:r>
              <a:rPr lang="en-US" altLang="zh-CN" sz="3600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:</a:t>
            </a:r>
          </a:p>
          <a:p>
            <a:pPr>
              <a:lnSpc>
                <a:spcPct val="130000"/>
              </a:lnSpc>
              <a:spcBef>
                <a:spcPct val="35000"/>
              </a:spcBef>
            </a:pPr>
            <a:r>
              <a:rPr lang="en-US" altLang="zh-CN" sz="3600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600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只有不畏艰险的人勇于攀登的人才能获得成功。</a:t>
            </a:r>
          </a:p>
          <a:p>
            <a:pPr>
              <a:lnSpc>
                <a:spcPct val="130000"/>
              </a:lnSpc>
              <a:spcBef>
                <a:spcPct val="35000"/>
              </a:spcBef>
            </a:pPr>
            <a:r>
              <a:rPr lang="zh-CN" altLang="en-US" sz="3600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    有追求的人才能得到朋友的帮助。</a:t>
            </a:r>
          </a:p>
          <a:p>
            <a:pPr>
              <a:lnSpc>
                <a:spcPct val="130000"/>
              </a:lnSpc>
              <a:spcBef>
                <a:spcPct val="35000"/>
              </a:spcBef>
            </a:pPr>
            <a:r>
              <a:rPr lang="zh-CN" altLang="en-US" sz="3600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    躲在妈妈的保护伞下的人是永远也长不大的</a:t>
            </a:r>
            <a:r>
              <a:rPr lang="zh-CN" altLang="en-US" sz="36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3600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lang="zh-CN" altLang="en-US" sz="3600" dirty="0">
              <a:solidFill>
                <a:srgbClr val="FF0066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back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6165850"/>
            <a:ext cx="749300" cy="749300"/>
          </a:xfrm>
          <a:prstGeom prst="rect">
            <a:avLst/>
          </a:prstGeom>
          <a:noFill/>
        </p:spPr>
      </p:pic>
      <p:pic>
        <p:nvPicPr>
          <p:cNvPr id="24579" name="Picture 3" descr="up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1663" y="6165850"/>
            <a:ext cx="736600" cy="736600"/>
          </a:xfrm>
          <a:prstGeom prst="rect">
            <a:avLst/>
          </a:prstGeom>
          <a:noFill/>
        </p:spPr>
      </p:pic>
      <p:pic>
        <p:nvPicPr>
          <p:cNvPr id="24580" name="Picture 4" descr="next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16913" y="6165850"/>
            <a:ext cx="762000" cy="736600"/>
          </a:xfrm>
          <a:prstGeom prst="rect">
            <a:avLst/>
          </a:prstGeom>
          <a:noFill/>
        </p:spPr>
      </p:pic>
      <p:pic>
        <p:nvPicPr>
          <p:cNvPr id="24611" name="Picture 35" descr="2005041913443564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9575" y="549275"/>
            <a:ext cx="8353425" cy="5472113"/>
          </a:xfrm>
          <a:prstGeom prst="rect">
            <a:avLst/>
          </a:prstGeom>
          <a:noFill/>
        </p:spPr>
      </p:pic>
      <p:pic>
        <p:nvPicPr>
          <p:cNvPr id="24612" name="Picture 36" descr="00024642-20060906094905"/>
          <p:cNvPicPr>
            <a:picLocks noChangeAspect="1" noChangeArrowheads="1"/>
          </p:cNvPicPr>
          <p:nvPr/>
        </p:nvPicPr>
        <p:blipFill>
          <a:blip r:embed="rId6" cstate="print"/>
          <a:srcRect b="675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907704" y="1772816"/>
            <a:ext cx="5400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笋芽儿长大了！</a:t>
            </a:r>
            <a:endParaRPr lang="zh-CN" altLang="en-US" sz="4400" b="1" dirty="0">
              <a:solidFill>
                <a:srgbClr val="FF0066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60232" y="5229200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谢谢！</a:t>
            </a:r>
            <a:endParaRPr lang="zh-CN" altLang="en-US" sz="3600" b="1" dirty="0">
              <a:solidFill>
                <a:srgbClr val="FF0066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黑体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dell\Pictures\pic_254297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-457199" y="0"/>
            <a:ext cx="9601199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2411760" y="476672"/>
            <a:ext cx="5040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483768" y="1268760"/>
            <a:ext cx="42484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导语设计</a:t>
            </a:r>
            <a:endParaRPr lang="zh-CN" altLang="en-US" sz="4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ell\Pictures\ppt\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000"/>
            <a:ext cx="9120000" cy="6840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51520" y="908720"/>
            <a:ext cx="56166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   小朋友们，今天我们先来猜猜谜好不好啊？老师给你们讲一个谜语，你们猜猜是什么？</a:t>
            </a:r>
            <a:endParaRPr lang="zh-CN" altLang="en-US" sz="3600" dirty="0">
              <a:solidFill>
                <a:srgbClr val="FF0066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3429000"/>
            <a:ext cx="48965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小时层层包，</a:t>
            </a:r>
          </a:p>
          <a:p>
            <a:r>
              <a:rPr lang="zh-CN" altLang="en-US" sz="36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大时节节高，</a:t>
            </a:r>
          </a:p>
          <a:p>
            <a:r>
              <a:rPr lang="zh-CN" altLang="en-US" sz="36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初生当菜吃，</a:t>
            </a:r>
          </a:p>
          <a:p>
            <a:r>
              <a:rPr lang="zh-CN" altLang="en-US" sz="36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长大成材料。</a:t>
            </a:r>
          </a:p>
          <a:p>
            <a:r>
              <a:rPr lang="en-US" altLang="zh-CN" sz="36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600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打一植物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31840" y="5877272"/>
            <a:ext cx="1944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（ </a:t>
            </a:r>
            <a:r>
              <a:rPr lang="zh-CN" altLang="en-US" sz="3200" b="1" dirty="0" smtClean="0">
                <a:solidFill>
                  <a:srgbClr val="FF0066"/>
                </a:solidFill>
                <a:latin typeface="楷体" pitchFamily="49" charset="-122"/>
                <a:ea typeface="楷体" pitchFamily="49" charset="-122"/>
              </a:rPr>
              <a:t>笋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）</a:t>
            </a:r>
            <a:endParaRPr lang="zh-CN" altLang="en-US" b="1" dirty="0">
              <a:solidFill>
                <a:srgbClr val="FF0066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626230" cy="68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0"/>
            <a:ext cx="449999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91352" y="1124744"/>
            <a:ext cx="1200329" cy="30243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毛竹</a:t>
            </a:r>
            <a:endParaRPr lang="zh-CN" altLang="en-US" sz="6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dell\Pictures\ppt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0284"/>
            <a:ext cx="9144000" cy="694828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555776" y="548680"/>
            <a:ext cx="5616624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2667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008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  </a:t>
            </a:r>
            <a:r>
              <a:rPr lang="zh-CN" altLang="zh-CN" sz="2800" b="1" dirty="0" smtClean="0">
                <a:solidFill>
                  <a:srgbClr val="008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通常高达</a:t>
            </a:r>
            <a:r>
              <a:rPr lang="en-US" altLang="zh-CN" sz="2800" b="1" dirty="0" smtClean="0">
                <a:solidFill>
                  <a:srgbClr val="008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6</a:t>
            </a:r>
            <a:r>
              <a:rPr lang="zh-CN" altLang="en-US" sz="2800" b="1" dirty="0" smtClean="0">
                <a:solidFill>
                  <a:srgbClr val="008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至</a:t>
            </a:r>
            <a:r>
              <a:rPr lang="en-US" altLang="zh-CN" sz="2800" b="1" dirty="0" smtClean="0">
                <a:solidFill>
                  <a:srgbClr val="008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10</a:t>
            </a:r>
            <a:r>
              <a:rPr lang="zh-CN" altLang="en-US" sz="2800" b="1" dirty="0" smtClean="0">
                <a:solidFill>
                  <a:srgbClr val="008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米。毛竹具有生长快、成材早、产量高、用途广等特点，是理想的可持续利用的自然资源。每逢阳春三月，雨后春笋顶岩破土，竞相生长。幼竹在一天之内可生长</a:t>
            </a:r>
            <a:r>
              <a:rPr lang="en-US" altLang="zh-CN" sz="2800" b="1" dirty="0" smtClean="0">
                <a:solidFill>
                  <a:srgbClr val="008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30</a:t>
            </a:r>
            <a:r>
              <a:rPr lang="zh-CN" altLang="en-US" sz="2800" b="1" dirty="0" smtClean="0">
                <a:solidFill>
                  <a:srgbClr val="008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厘米以上。在此期间，人们置身于竹林之中，可听到竹笋破土和幼竹生长发出的声响，领略到大自然的神奇与魅力。</a:t>
            </a:r>
          </a:p>
          <a:p>
            <a:pPr lvl="0" indent="2667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008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   一根毛竹从出笋到长成</a:t>
            </a:r>
            <a:r>
              <a:rPr lang="en-US" altLang="zh-CN" sz="2800" b="1" dirty="0" smtClean="0">
                <a:solidFill>
                  <a:srgbClr val="008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10</a:t>
            </a:r>
            <a:r>
              <a:rPr lang="zh-CN" altLang="en-US" sz="2800" b="1" dirty="0" smtClean="0">
                <a:solidFill>
                  <a:srgbClr val="008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多米高的竹子，只需两个月，再经过</a:t>
            </a:r>
            <a:r>
              <a:rPr lang="en-US" altLang="zh-CN" sz="2800" b="1" dirty="0" smtClean="0">
                <a:solidFill>
                  <a:srgbClr val="008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6</a:t>
            </a:r>
            <a:r>
              <a:rPr lang="zh-CN" altLang="en-US" sz="2800" b="1" dirty="0" smtClean="0">
                <a:solidFill>
                  <a:srgbClr val="008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年的加固生长，即成为可供利用的竹材。毛竹浑身是宝，用途广泛。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dell\Desktop\笋芽儿\图片素材\水煮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-52388"/>
            <a:ext cx="9163050" cy="696277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-180528" y="476672"/>
            <a:ext cx="25557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水煮竹</a:t>
            </a:r>
            <a:endParaRPr lang="zh-CN" altLang="en-US" sz="4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dell\Desktop\笋芽儿\图片素材\1789695_172207052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72000" cy="3356992"/>
          </a:xfrm>
          <a:prstGeom prst="rect">
            <a:avLst/>
          </a:prstGeom>
          <a:noFill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0"/>
            <a:ext cx="4355976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52056"/>
            <a:ext cx="4572000" cy="3305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3573017"/>
            <a:ext cx="4355976" cy="328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</TotalTime>
  <Words>418</Words>
  <Application>Microsoft Office PowerPoint</Application>
  <PresentationFormat>全屏显示(4:3)</PresentationFormat>
  <Paragraphs>35</Paragraphs>
  <Slides>29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dell</dc:creator>
  <cp:lastModifiedBy>dell</cp:lastModifiedBy>
  <cp:revision>55</cp:revision>
  <dcterms:created xsi:type="dcterms:W3CDTF">2011-04-29T15:11:35Z</dcterms:created>
  <dcterms:modified xsi:type="dcterms:W3CDTF">2011-05-02T06:11:14Z</dcterms:modified>
</cp:coreProperties>
</file>