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17"/>
  </p:notesMasterIdLst>
  <p:sldIdLst>
    <p:sldId id="256" r:id="rId2"/>
    <p:sldId id="257" r:id="rId3"/>
    <p:sldId id="362" r:id="rId4"/>
    <p:sldId id="262" r:id="rId5"/>
    <p:sldId id="375" r:id="rId6"/>
    <p:sldId id="379" r:id="rId7"/>
    <p:sldId id="376" r:id="rId8"/>
    <p:sldId id="380" r:id="rId9"/>
    <p:sldId id="352" r:id="rId10"/>
    <p:sldId id="377" r:id="rId11"/>
    <p:sldId id="381" r:id="rId12"/>
    <p:sldId id="382" r:id="rId13"/>
    <p:sldId id="383" r:id="rId14"/>
    <p:sldId id="351" r:id="rId15"/>
    <p:sldId id="287" r:id="rId1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42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54" autoAdjust="0"/>
    <p:restoredTop sz="94660"/>
  </p:normalViewPr>
  <p:slideViewPr>
    <p:cSldViewPr snapToGrid="0">
      <p:cViewPr varScale="1">
        <p:scale>
          <a:sx n="100" d="100"/>
          <a:sy n="100" d="100"/>
        </p:scale>
        <p:origin x="-206" y="-82"/>
      </p:cViewPr>
      <p:guideLst>
        <p:guide orient="horz" pos="2160"/>
        <p:guide pos="3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2019/9/13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1768613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0DC111-7721-4805-9136-929653CF7A29}" type="datetimeFigureOut">
              <a:rPr lang="zh-CN" altLang="en-US" smtClean="0"/>
              <a:t>2019/9/13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C80E7A-542F-44ED-924F-F160802CF8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0DC111-7721-4805-9136-929653CF7A29}" type="datetimeFigureOut">
              <a:rPr lang="zh-CN" altLang="en-US" smtClean="0"/>
              <a:t>2019/9/13</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C80E7A-542F-44ED-924F-F160802CF8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0" y="34017"/>
            <a:ext cx="12192000" cy="6789963"/>
          </a:xfrm>
          <a:prstGeom prst="rect">
            <a:avLst/>
          </a:prstGeom>
        </p:spPr>
      </p:pic>
      <p:sp>
        <p:nvSpPr>
          <p:cNvPr id="7" name="矩形 6"/>
          <p:cNvSpPr/>
          <p:nvPr/>
        </p:nvSpPr>
        <p:spPr>
          <a:xfrm>
            <a:off x="4991077" y="5659755"/>
            <a:ext cx="7003187" cy="11982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991077" y="5535602"/>
            <a:ext cx="7122626" cy="707886"/>
          </a:xfrm>
          <a:prstGeom prst="rect">
            <a:avLst/>
          </a:prstGeom>
          <a:noFill/>
        </p:spPr>
        <p:txBody>
          <a:bodyPr wrap="square" rtlCol="0">
            <a:spAutoFit/>
          </a:bodyPr>
          <a:lstStyle/>
          <a:p>
            <a:r>
              <a:rPr lang="zh-CN" altLang="en-US" sz="4000" b="1" dirty="0">
                <a:latin typeface="楷体" panose="02010609060101010101" charset="-122"/>
                <a:ea typeface="楷体" panose="02010609060101010101" charset="-122"/>
              </a:rPr>
              <a:t>口语交际：爱护眼睛 保护视力</a:t>
            </a:r>
          </a:p>
        </p:txBody>
      </p:sp>
      <p:cxnSp>
        <p:nvCxnSpPr>
          <p:cNvPr id="9" name="直接连接符 8"/>
          <p:cNvCxnSpPr/>
          <p:nvPr/>
        </p:nvCxnSpPr>
        <p:spPr>
          <a:xfrm flipV="1">
            <a:off x="5460592" y="6368142"/>
            <a:ext cx="6067379" cy="275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副标题 2"/>
          <p:cNvSpPr txBox="1"/>
          <p:nvPr/>
        </p:nvSpPr>
        <p:spPr bwMode="auto">
          <a:xfrm>
            <a:off x="7131504" y="6421120"/>
            <a:ext cx="2820035" cy="436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部编版</a:t>
            </a:r>
            <a:r>
              <a:rPr kumimoji="0" lang="en-US" altLang="zh-CN" sz="2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zh-CN" altLang="en-US" sz="2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四年级上册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32790"/>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69010"/>
            <a:ext cx="2254885" cy="701040"/>
          </a:xfrm>
          <a:prstGeom prst="rect">
            <a:avLst/>
          </a:prstGeom>
          <a:noFill/>
        </p:spPr>
        <p:txBody>
          <a:bodyPr wrap="square" rtlCol="0">
            <a:spAutoFit/>
          </a:bodyPr>
          <a:lstStyle/>
          <a:p>
            <a:r>
              <a:rPr lang="zh-CN" altLang="en-US" sz="4000" b="1" dirty="0">
                <a:latin typeface="黑体" panose="02010609060101010101" pitchFamily="2" charset="-122"/>
                <a:ea typeface="黑体" panose="02010609060101010101" pitchFamily="2" charset="-122"/>
              </a:rPr>
              <a:t>尝试交流</a:t>
            </a:r>
          </a:p>
        </p:txBody>
      </p:sp>
      <p:pic>
        <p:nvPicPr>
          <p:cNvPr id="4" name="图片 3"/>
          <p:cNvPicPr>
            <a:picLocks noChangeAspect="1"/>
          </p:cNvPicPr>
          <p:nvPr/>
        </p:nvPicPr>
        <p:blipFill>
          <a:blip r:embed="rId2" cstate="print"/>
          <a:stretch>
            <a:fillRect/>
          </a:stretch>
        </p:blipFill>
        <p:spPr>
          <a:xfrm>
            <a:off x="6911340" y="1222049"/>
            <a:ext cx="4762500" cy="4762500"/>
          </a:xfrm>
          <a:prstGeom prst="rect">
            <a:avLst/>
          </a:prstGeom>
        </p:spPr>
      </p:pic>
      <p:sp>
        <p:nvSpPr>
          <p:cNvPr id="5" name="文本框 4"/>
          <p:cNvSpPr txBox="1"/>
          <p:nvPr/>
        </p:nvSpPr>
        <p:spPr>
          <a:xfrm>
            <a:off x="1602297" y="2944536"/>
            <a:ext cx="5109091" cy="584775"/>
          </a:xfrm>
          <a:prstGeom prst="rect">
            <a:avLst/>
          </a:prstGeom>
          <a:noFill/>
        </p:spPr>
        <p:txBody>
          <a:bodyPr wrap="none" rtlCol="0">
            <a:spAutoFit/>
          </a:bodyPr>
          <a:lstStyle/>
          <a:p>
            <a:r>
              <a:rPr lang="zh-CN" altLang="en-US" sz="3200" b="1" dirty="0">
                <a:solidFill>
                  <a:srgbClr val="C00000"/>
                </a:solidFill>
              </a:rPr>
              <a:t>畅所欲言：你有什么收获？</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1849" y="3429000"/>
            <a:ext cx="3739857" cy="2804893"/>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578" y="820023"/>
            <a:ext cx="3739860" cy="280489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9118" y="904260"/>
            <a:ext cx="3739857" cy="2804893"/>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7118" y="819471"/>
            <a:ext cx="2167650" cy="24537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2319" y="721547"/>
            <a:ext cx="3125308" cy="3250320"/>
          </a:xfrm>
          <a:prstGeom prst="rect">
            <a:avLst/>
          </a:prstGeom>
        </p:spPr>
      </p:pic>
      <p:pic>
        <p:nvPicPr>
          <p:cNvPr id="2" name="图片 1"/>
          <p:cNvPicPr>
            <a:picLocks noChangeAspect="1"/>
          </p:cNvPicPr>
          <p:nvPr/>
        </p:nvPicPr>
        <p:blipFill>
          <a:blip r:embed="rId3" cstate="print"/>
          <a:stretch>
            <a:fillRect/>
          </a:stretch>
        </p:blipFill>
        <p:spPr>
          <a:xfrm>
            <a:off x="594981" y="1338901"/>
            <a:ext cx="3737172" cy="28044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2153" y="2741102"/>
            <a:ext cx="4762500" cy="357187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7793" y="1047750"/>
            <a:ext cx="3175000" cy="23812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98855" y="949960"/>
            <a:ext cx="10194290" cy="4930775"/>
          </a:xfrm>
          <a:prstGeom prst="rect">
            <a:avLst/>
          </a:prstGeom>
          <a:solidFill>
            <a:schemeClr val="accent6">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 name="矩形 2"/>
          <p:cNvSpPr/>
          <p:nvPr/>
        </p:nvSpPr>
        <p:spPr>
          <a:xfrm>
            <a:off x="1053465" y="1318260"/>
            <a:ext cx="9918065" cy="4477385"/>
          </a:xfrm>
          <a:prstGeom prst="rect">
            <a:avLst/>
          </a:prstGeom>
        </p:spPr>
        <p:txBody>
          <a:bodyPr wrap="square">
            <a:spAutoFit/>
          </a:bodyPr>
          <a:lstStyle/>
          <a:p>
            <a:pPr algn="ctr" fontAlgn="auto">
              <a:lnSpc>
                <a:spcPct val="150000"/>
              </a:lnSpc>
            </a:pPr>
            <a:r>
              <a:rPr lang="zh-CN" altLang="en-US" sz="3200" b="1" dirty="0"/>
              <a:t>全国爱眼日（</a:t>
            </a:r>
            <a:r>
              <a:rPr lang="en-US" altLang="zh-CN" sz="3200" b="1" dirty="0"/>
              <a:t>6</a:t>
            </a:r>
            <a:r>
              <a:rPr lang="zh-CN" altLang="en-US" sz="3200" b="1" dirty="0"/>
              <a:t>月</a:t>
            </a:r>
            <a:r>
              <a:rPr lang="en-US" altLang="zh-CN" sz="3200" b="1" dirty="0"/>
              <a:t>6</a:t>
            </a:r>
            <a:r>
              <a:rPr lang="zh-CN" altLang="en-US" sz="3200" b="1" dirty="0"/>
              <a:t>日）</a:t>
            </a:r>
          </a:p>
          <a:p>
            <a:pPr fontAlgn="auto">
              <a:lnSpc>
                <a:spcPct val="150000"/>
              </a:lnSpc>
            </a:pPr>
            <a:r>
              <a:rPr lang="zh-CN" altLang="en-US" sz="2800" b="1" dirty="0">
                <a:latin typeface="宋体" panose="02010600030101010101" pitchFamily="2" charset="-122"/>
                <a:ea typeface="宋体" panose="02010600030101010101" pitchFamily="2" charset="-122"/>
                <a:cs typeface="宋体" panose="02010600030101010101" pitchFamily="2" charset="-122"/>
              </a:rPr>
              <a:t>    爱眼日，英文称为“</a:t>
            </a:r>
            <a:r>
              <a:rPr lang="en-US" altLang="zh-CN" sz="2800" b="1" dirty="0">
                <a:latin typeface="宋体" panose="02010600030101010101" pitchFamily="2" charset="-122"/>
                <a:ea typeface="宋体" panose="02010600030101010101" pitchFamily="2" charset="-122"/>
                <a:cs typeface="宋体" panose="02010600030101010101" pitchFamily="2" charset="-122"/>
              </a:rPr>
              <a:t>Sight day”</a:t>
            </a:r>
            <a:r>
              <a:rPr lang="zh-CN" altLang="en-US" sz="2800" b="1" dirty="0">
                <a:latin typeface="宋体" panose="02010600030101010101" pitchFamily="2" charset="-122"/>
                <a:ea typeface="宋体" panose="02010600030101010101" pitchFamily="2" charset="-122"/>
                <a:cs typeface="宋体" panose="02010600030101010101" pitchFamily="2" charset="-122"/>
              </a:rPr>
              <a:t>。</a:t>
            </a:r>
            <a:r>
              <a:rPr lang="en-US" altLang="zh-CN" sz="2800" b="1" dirty="0">
                <a:latin typeface="宋体" panose="02010600030101010101" pitchFamily="2" charset="-122"/>
                <a:ea typeface="宋体" panose="02010600030101010101" pitchFamily="2" charset="-122"/>
                <a:cs typeface="宋体" panose="02010600030101010101" pitchFamily="2" charset="-122"/>
              </a:rPr>
              <a:t>1992</a:t>
            </a:r>
            <a:r>
              <a:rPr lang="zh-CN" altLang="en-US" sz="2800" b="1" dirty="0">
                <a:latin typeface="宋体" panose="02010600030101010101" pitchFamily="2" charset="-122"/>
                <a:ea typeface="宋体" panose="02010600030101010101" pitchFamily="2" charset="-122"/>
                <a:cs typeface="宋体" panose="02010600030101010101" pitchFamily="2" charset="-122"/>
              </a:rPr>
              <a:t>年</a:t>
            </a:r>
            <a:r>
              <a:rPr lang="en-US" altLang="zh-CN" sz="2800" b="1" dirty="0">
                <a:latin typeface="宋体" panose="02010600030101010101" pitchFamily="2" charset="-122"/>
                <a:ea typeface="宋体" panose="02010600030101010101" pitchFamily="2" charset="-122"/>
                <a:cs typeface="宋体" panose="02010600030101010101" pitchFamily="2" charset="-122"/>
              </a:rPr>
              <a:t>9</a:t>
            </a:r>
            <a:r>
              <a:rPr lang="zh-CN" altLang="en-US" sz="2800" b="1" dirty="0">
                <a:latin typeface="宋体" panose="02010600030101010101" pitchFamily="2" charset="-122"/>
                <a:ea typeface="宋体" panose="02010600030101010101" pitchFamily="2" charset="-122"/>
                <a:cs typeface="宋体" panose="02010600030101010101" pitchFamily="2" charset="-122"/>
              </a:rPr>
              <a:t>月</a:t>
            </a:r>
            <a:r>
              <a:rPr lang="en-US" altLang="zh-CN" sz="2800" b="1" dirty="0">
                <a:latin typeface="宋体" panose="02010600030101010101" pitchFamily="2" charset="-122"/>
                <a:ea typeface="宋体" panose="02010600030101010101" pitchFamily="2" charset="-122"/>
                <a:cs typeface="宋体" panose="02010600030101010101" pitchFamily="2" charset="-122"/>
              </a:rPr>
              <a:t>25</a:t>
            </a:r>
            <a:r>
              <a:rPr lang="zh-CN" altLang="en-US" sz="2800" b="1" dirty="0">
                <a:latin typeface="宋体" panose="02010600030101010101" pitchFamily="2" charset="-122"/>
                <a:ea typeface="宋体" panose="02010600030101010101" pitchFamily="2" charset="-122"/>
                <a:cs typeface="宋体" panose="02010600030101010101" pitchFamily="2" charset="-122"/>
              </a:rPr>
              <a:t>日，天津医科大学眼科教授王延华与流行病学教授耿贯一首次倡议在国内设立爱眼日。</a:t>
            </a:r>
            <a:r>
              <a:rPr lang="en-US" altLang="zh-CN" sz="2800" b="1" dirty="0">
                <a:latin typeface="宋体" panose="02010600030101010101" pitchFamily="2" charset="-122"/>
                <a:ea typeface="宋体" panose="02010600030101010101" pitchFamily="2" charset="-122"/>
                <a:cs typeface="宋体" panose="02010600030101010101" pitchFamily="2" charset="-122"/>
              </a:rPr>
              <a:t>1996</a:t>
            </a:r>
            <a:r>
              <a:rPr lang="zh-CN" altLang="en-US" sz="2800" b="1" dirty="0">
                <a:latin typeface="宋体" panose="02010600030101010101" pitchFamily="2" charset="-122"/>
                <a:ea typeface="宋体" panose="02010600030101010101" pitchFamily="2" charset="-122"/>
                <a:cs typeface="宋体" panose="02010600030101010101" pitchFamily="2" charset="-122"/>
              </a:rPr>
              <a:t>年，国家卫生部、国家教育部、团中央、中国残联等</a:t>
            </a:r>
            <a:r>
              <a:rPr lang="en-US" altLang="zh-CN" sz="2800" b="1" dirty="0">
                <a:latin typeface="宋体" panose="02010600030101010101" pitchFamily="2" charset="-122"/>
                <a:ea typeface="宋体" panose="02010600030101010101" pitchFamily="2" charset="-122"/>
                <a:cs typeface="宋体" panose="02010600030101010101" pitchFamily="2" charset="-122"/>
              </a:rPr>
              <a:t>12</a:t>
            </a:r>
            <a:r>
              <a:rPr lang="zh-CN" altLang="en-US" sz="2800" b="1" dirty="0">
                <a:latin typeface="宋体" panose="02010600030101010101" pitchFamily="2" charset="-122"/>
                <a:ea typeface="宋体" panose="02010600030101010101" pitchFamily="2" charset="-122"/>
                <a:cs typeface="宋体" panose="02010600030101010101" pitchFamily="2" charset="-122"/>
              </a:rPr>
              <a:t>个部委联合发出通知，将爱眼日活动列为国家节日之一，并重新确定每年</a:t>
            </a:r>
            <a:r>
              <a:rPr lang="en-US" altLang="zh-CN" sz="2800" b="1" dirty="0">
                <a:latin typeface="宋体" panose="02010600030101010101" pitchFamily="2" charset="-122"/>
                <a:ea typeface="宋体" panose="02010600030101010101" pitchFamily="2" charset="-122"/>
                <a:cs typeface="宋体" panose="02010600030101010101" pitchFamily="2" charset="-122"/>
              </a:rPr>
              <a:t>6</a:t>
            </a:r>
            <a:r>
              <a:rPr lang="zh-CN" altLang="en-US" sz="2800" b="1" dirty="0">
                <a:latin typeface="宋体" panose="02010600030101010101" pitchFamily="2" charset="-122"/>
                <a:ea typeface="宋体" panose="02010600030101010101" pitchFamily="2" charset="-122"/>
                <a:cs typeface="宋体" panose="02010600030101010101" pitchFamily="2" charset="-122"/>
              </a:rPr>
              <a:t>月</a:t>
            </a:r>
            <a:r>
              <a:rPr lang="en-US" altLang="zh-CN" sz="2800" b="1" dirty="0">
                <a:latin typeface="宋体" panose="02010600030101010101" pitchFamily="2" charset="-122"/>
                <a:ea typeface="宋体" panose="02010600030101010101" pitchFamily="2" charset="-122"/>
                <a:cs typeface="宋体" panose="02010600030101010101" pitchFamily="2" charset="-122"/>
              </a:rPr>
              <a:t>6</a:t>
            </a:r>
            <a:r>
              <a:rPr lang="zh-CN" altLang="en-US" sz="2800" b="1" dirty="0">
                <a:latin typeface="宋体" panose="02010600030101010101" pitchFamily="2" charset="-122"/>
                <a:ea typeface="宋体" panose="02010600030101010101" pitchFamily="2" charset="-122"/>
                <a:cs typeface="宋体" panose="02010600030101010101" pitchFamily="2" charset="-122"/>
              </a:rPr>
              <a:t>日为“全国爱眼日”。</a:t>
            </a:r>
            <a:endParaRPr lang="zh-CN" altLang="en-US" sz="2000" dirty="0"/>
          </a:p>
          <a:p>
            <a:pPr fontAlgn="auto">
              <a:lnSpc>
                <a:spcPct val="150000"/>
              </a:lnSpc>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24535"/>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60755"/>
            <a:ext cx="2254885" cy="701040"/>
          </a:xfrm>
          <a:prstGeom prst="rect">
            <a:avLst/>
          </a:prstGeom>
          <a:noFill/>
        </p:spPr>
        <p:txBody>
          <a:bodyPr wrap="square" rtlCol="0">
            <a:spAutoFit/>
          </a:bodyPr>
          <a:lstStyle/>
          <a:p>
            <a:r>
              <a:rPr lang="zh-CN" altLang="en-US" sz="4000" b="1">
                <a:latin typeface="黑体" panose="02010609060101010101" pitchFamily="2" charset="-122"/>
                <a:ea typeface="黑体" panose="02010609060101010101" pitchFamily="2" charset="-122"/>
              </a:rPr>
              <a:t>课时作业</a:t>
            </a:r>
          </a:p>
        </p:txBody>
      </p:sp>
      <p:sp>
        <p:nvSpPr>
          <p:cNvPr id="3" name="矩形 2"/>
          <p:cNvSpPr/>
          <p:nvPr/>
        </p:nvSpPr>
        <p:spPr>
          <a:xfrm>
            <a:off x="1353316" y="2069223"/>
            <a:ext cx="10194290" cy="2785745"/>
          </a:xfrm>
          <a:prstGeom prst="rect">
            <a:avLst/>
          </a:prstGeom>
          <a:solidFill>
            <a:schemeClr val="accent6">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                                                                                    </a:t>
            </a:r>
            <a:r>
              <a:rPr lang="zh-CN" altLang="en-US" sz="4000" b="1" dirty="0">
                <a:solidFill>
                  <a:schemeClr val="tx1"/>
                </a:solidFill>
              </a:rPr>
              <a:t>小组眼保操比赛</a:t>
            </a:r>
          </a:p>
        </p:txBody>
      </p:sp>
      <p:pic>
        <p:nvPicPr>
          <p:cNvPr id="5" name="图片 4"/>
          <p:cNvPicPr>
            <a:picLocks noChangeAspect="1"/>
          </p:cNvPicPr>
          <p:nvPr/>
        </p:nvPicPr>
        <p:blipFill>
          <a:blip r:embed="rId2" cstate="print"/>
          <a:stretch>
            <a:fillRect/>
          </a:stretch>
        </p:blipFill>
        <p:spPr>
          <a:xfrm>
            <a:off x="2020174" y="2102002"/>
            <a:ext cx="3726285" cy="272018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28255-131223141I050"/>
          <p:cNvPicPr>
            <a:picLocks noChangeAspect="1"/>
          </p:cNvPicPr>
          <p:nvPr/>
        </p:nvPicPr>
        <p:blipFill>
          <a:blip r:embed="rId2" cstate="print"/>
          <a:stretch>
            <a:fillRect/>
          </a:stretch>
        </p:blipFill>
        <p:spPr>
          <a:xfrm>
            <a:off x="1120140" y="748030"/>
            <a:ext cx="9653905" cy="5533390"/>
          </a:xfrm>
          <a:prstGeom prst="rect">
            <a:avLst/>
          </a:prstGeom>
        </p:spPr>
      </p:pic>
      <p:sp>
        <p:nvSpPr>
          <p:cNvPr id="5" name="文本框 4"/>
          <p:cNvSpPr txBox="1"/>
          <p:nvPr/>
        </p:nvSpPr>
        <p:spPr>
          <a:xfrm>
            <a:off x="2621280" y="3276600"/>
            <a:ext cx="5257800" cy="2308324"/>
          </a:xfrm>
          <a:prstGeom prst="rect">
            <a:avLst/>
          </a:prstGeom>
          <a:noFill/>
        </p:spPr>
        <p:txBody>
          <a:bodyPr wrap="square" rtlCol="0">
            <a:spAutoFit/>
          </a:bodyPr>
          <a:lstStyle/>
          <a:p>
            <a:pPr>
              <a:lnSpc>
                <a:spcPct val="150000"/>
              </a:lnSpc>
            </a:pPr>
            <a:r>
              <a:rPr lang="zh-CN" altLang="en-US" sz="4800" b="1" dirty="0">
                <a:solidFill>
                  <a:srgbClr val="C00000"/>
                </a:solidFill>
                <a:latin typeface="楷体" panose="02010609060101010101" charset="-122"/>
                <a:ea typeface="楷体" panose="02010609060101010101" charset="-122"/>
              </a:rPr>
              <a:t>今天的你们</a:t>
            </a:r>
            <a:r>
              <a:rPr lang="zh-CN" altLang="en-US" sz="4800" b="1">
                <a:solidFill>
                  <a:srgbClr val="C00000"/>
                </a:solidFill>
                <a:latin typeface="楷体" panose="02010609060101010101" charset="-122"/>
                <a:ea typeface="楷体" panose="02010609060101010101" charset="-122"/>
              </a:rPr>
              <a:t>很棒哟！</a:t>
            </a:r>
            <a:r>
              <a:rPr lang="zh-CN" altLang="en-US" sz="4800" b="1" dirty="0">
                <a:solidFill>
                  <a:srgbClr val="C00000"/>
                </a:solidFill>
                <a:latin typeface="楷体" panose="02010609060101010101" charset="-122"/>
                <a:ea typeface="楷体" panose="02010609060101010101" charset="-122"/>
              </a:rPr>
              <a:t>明天继续加油！！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24535"/>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60755"/>
            <a:ext cx="2254885" cy="701040"/>
          </a:xfrm>
          <a:prstGeom prst="rect">
            <a:avLst/>
          </a:prstGeom>
          <a:noFill/>
        </p:spPr>
        <p:txBody>
          <a:bodyPr wrap="square" rtlCol="0">
            <a:spAutoFit/>
          </a:bodyPr>
          <a:lstStyle/>
          <a:p>
            <a:r>
              <a:rPr lang="zh-CN" altLang="en-US" sz="4000" b="1">
                <a:latin typeface="黑体" panose="02010609060101010101" pitchFamily="2" charset="-122"/>
                <a:ea typeface="黑体" panose="02010609060101010101" pitchFamily="2" charset="-122"/>
              </a:rPr>
              <a:t>教学目标</a:t>
            </a:r>
          </a:p>
        </p:txBody>
      </p:sp>
      <p:sp>
        <p:nvSpPr>
          <p:cNvPr id="10" name="文本框 9"/>
          <p:cNvSpPr txBox="1"/>
          <p:nvPr/>
        </p:nvSpPr>
        <p:spPr>
          <a:xfrm>
            <a:off x="518160" y="2221230"/>
            <a:ext cx="10676255" cy="3322955"/>
          </a:xfrm>
          <a:prstGeom prst="rect">
            <a:avLst/>
          </a:prstGeom>
          <a:noFill/>
        </p:spPr>
        <p:txBody>
          <a:bodyPr wrap="square" rtlCol="0">
            <a:spAutoFit/>
          </a:bodyPr>
          <a:lstStyle/>
          <a:p>
            <a:pPr fontAlgn="auto">
              <a:lnSpc>
                <a:spcPct val="150000"/>
              </a:lnSpc>
            </a:pPr>
            <a:r>
              <a:rPr lang="en-US" altLang="zh-CN" sz="2800" b="1" dirty="0">
                <a:latin typeface="楷体_GB2312" pitchFamily="49" charset="-122"/>
                <a:ea typeface="楷体_GB2312" pitchFamily="49" charset="-122"/>
                <a:cs typeface="+mn-ea"/>
              </a:rPr>
              <a:t>1.</a:t>
            </a:r>
            <a:r>
              <a:rPr lang="zh-CN" altLang="en-US" sz="2800" b="1" dirty="0">
                <a:latin typeface="楷体_GB2312" pitchFamily="49" charset="-122"/>
                <a:ea typeface="楷体_GB2312" pitchFamily="49" charset="-122"/>
                <a:cs typeface="+mn-ea"/>
              </a:rPr>
              <a:t>学习正确的用眼常识，了解不良的用眼习惯对眼睛可能造成的伤害，养成保护眼睛的良好习惯。</a:t>
            </a:r>
            <a:r>
              <a:rPr lang="zh-CN" altLang="en-US" sz="2800" b="1" dirty="0">
                <a:solidFill>
                  <a:srgbClr val="FF0000"/>
                </a:solidFill>
                <a:latin typeface="楷体_GB2312" pitchFamily="49" charset="-122"/>
                <a:ea typeface="楷体_GB2312" pitchFamily="49" charset="-122"/>
                <a:cs typeface="+mn-ea"/>
              </a:rPr>
              <a:t>（重点）</a:t>
            </a:r>
          </a:p>
          <a:p>
            <a:pPr fontAlgn="auto">
              <a:lnSpc>
                <a:spcPct val="150000"/>
              </a:lnSpc>
            </a:pPr>
            <a:r>
              <a:rPr lang="en-US" altLang="zh-CN" sz="2800" b="1" dirty="0">
                <a:latin typeface="楷体_GB2312" pitchFamily="49" charset="-122"/>
                <a:ea typeface="楷体_GB2312" pitchFamily="49" charset="-122"/>
                <a:cs typeface="+mn-ea"/>
              </a:rPr>
              <a:t>2.</a:t>
            </a:r>
            <a:r>
              <a:rPr lang="zh-CN" altLang="en-US" sz="2800" b="1" dirty="0">
                <a:latin typeface="楷体_GB2312" pitchFamily="49" charset="-122"/>
                <a:ea typeface="楷体_GB2312" pitchFamily="49" charset="-122"/>
                <a:cs typeface="+mn-ea"/>
              </a:rPr>
              <a:t>在畅所欲言中，学会表达、倾听与交流，提高口语交际的能力。</a:t>
            </a:r>
            <a:r>
              <a:rPr lang="zh-CN" altLang="en-US" sz="2800" b="1" dirty="0">
                <a:solidFill>
                  <a:srgbClr val="FF0000"/>
                </a:solidFill>
                <a:latin typeface="楷体_GB2312" pitchFamily="49" charset="-122"/>
                <a:ea typeface="楷体_GB2312" pitchFamily="49" charset="-122"/>
                <a:cs typeface="+mn-ea"/>
              </a:rPr>
              <a:t>（重点）</a:t>
            </a:r>
          </a:p>
          <a:p>
            <a:pPr fontAlgn="auto">
              <a:lnSpc>
                <a:spcPct val="150000"/>
              </a:lnSpc>
            </a:pPr>
            <a:r>
              <a:rPr lang="en-US" altLang="zh-CN" sz="2800" b="1" dirty="0">
                <a:latin typeface="楷体_GB2312" pitchFamily="49" charset="-122"/>
                <a:ea typeface="楷体_GB2312" pitchFamily="49" charset="-122"/>
                <a:cs typeface="+mn-ea"/>
              </a:rPr>
              <a:t>3.</a:t>
            </a:r>
            <a:r>
              <a:rPr lang="zh-CN" altLang="en-US" sz="2800" b="1" dirty="0">
                <a:latin typeface="楷体_GB2312" pitchFamily="49" charset="-122"/>
                <a:ea typeface="楷体_GB2312" pitchFamily="49" charset="-122"/>
                <a:cs typeface="+mn-ea"/>
              </a:rPr>
              <a:t>认真听别人讲话，了解讲话的主要内容，学会补充讲话。</a:t>
            </a:r>
            <a:r>
              <a:rPr lang="zh-CN" altLang="en-US" sz="2800" b="1" dirty="0">
                <a:solidFill>
                  <a:srgbClr val="FF0000"/>
                </a:solidFill>
                <a:latin typeface="楷体_GB2312" pitchFamily="49" charset="-122"/>
                <a:ea typeface="楷体_GB2312" pitchFamily="49" charset="-122"/>
                <a:cs typeface="+mn-ea"/>
              </a:rPr>
              <a:t>（难点）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3" cstate="print"/>
          <a:stretch>
            <a:fillRect/>
          </a:stretch>
        </p:blipFill>
        <p:spPr>
          <a:xfrm>
            <a:off x="1051158" y="1708467"/>
            <a:ext cx="4552950" cy="3114675"/>
          </a:xfrm>
          <a:prstGeom prst="rect">
            <a:avLst/>
          </a:prstGeom>
        </p:spPr>
      </p:pic>
      <p:sp>
        <p:nvSpPr>
          <p:cNvPr id="6" name="文本框 5"/>
          <p:cNvSpPr txBox="1"/>
          <p:nvPr/>
        </p:nvSpPr>
        <p:spPr>
          <a:xfrm>
            <a:off x="7208520" y="2758440"/>
            <a:ext cx="4023360" cy="1014730"/>
          </a:xfrm>
          <a:prstGeom prst="rect">
            <a:avLst/>
          </a:prstGeom>
          <a:noFill/>
        </p:spPr>
        <p:txBody>
          <a:bodyPr wrap="square" rtlCol="0">
            <a:spAutoFit/>
          </a:bodyPr>
          <a:lstStyle/>
          <a:p>
            <a:r>
              <a:rPr lang="zh-CN" altLang="en-US" sz="6000" b="1" dirty="0">
                <a:latin typeface="楷体" panose="02010609060101010101" charset="-122"/>
                <a:ea typeface="楷体" panose="02010609060101010101" charset="-122"/>
              </a:rPr>
              <a:t> 第一课时</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41045"/>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77265"/>
            <a:ext cx="2254885" cy="707886"/>
          </a:xfrm>
          <a:prstGeom prst="rect">
            <a:avLst/>
          </a:prstGeom>
          <a:noFill/>
        </p:spPr>
        <p:txBody>
          <a:bodyPr wrap="square" rtlCol="0">
            <a:spAutoFit/>
          </a:bodyPr>
          <a:lstStyle/>
          <a:p>
            <a:r>
              <a:rPr lang="zh-CN" altLang="en-US" sz="4000" b="1" dirty="0">
                <a:latin typeface="黑体" panose="02010609060101010101" pitchFamily="2" charset="-122"/>
                <a:ea typeface="黑体" panose="02010609060101010101" pitchFamily="2" charset="-122"/>
              </a:rPr>
              <a:t>猜谜导入</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3730" y="1131570"/>
            <a:ext cx="6681470" cy="4762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16280"/>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52500"/>
            <a:ext cx="2254885" cy="706755"/>
          </a:xfrm>
          <a:prstGeom prst="rect">
            <a:avLst/>
          </a:prstGeom>
          <a:noFill/>
        </p:spPr>
        <p:txBody>
          <a:bodyPr wrap="square" rtlCol="0">
            <a:spAutoFit/>
          </a:bodyPr>
          <a:lstStyle/>
          <a:p>
            <a:r>
              <a:rPr lang="zh-CN" altLang="en-US" sz="4000" b="1">
                <a:latin typeface="黑体" panose="02010609060101010101" pitchFamily="2" charset="-122"/>
                <a:ea typeface="黑体" panose="02010609060101010101" pitchFamily="2" charset="-122"/>
              </a:rPr>
              <a:t>谈话导入</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7661" y="1910373"/>
            <a:ext cx="4762500" cy="313372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1840" y="1862137"/>
            <a:ext cx="4762500" cy="32194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32790"/>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p:cNvSpPr txBox="1"/>
          <p:nvPr/>
        </p:nvSpPr>
        <p:spPr>
          <a:xfrm>
            <a:off x="754380" y="969010"/>
            <a:ext cx="225488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黑体" panose="02010609060101010101" pitchFamily="2" charset="-122"/>
                <a:ea typeface="黑体" panose="02010609060101010101" pitchFamily="2" charset="-122"/>
                <a:cs typeface="+mn-cs"/>
              </a:rPr>
              <a:t>谈话导入</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865" y="2254417"/>
            <a:ext cx="4979425" cy="280267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9954" y="2254417"/>
            <a:ext cx="4414182" cy="293984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24535"/>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60755"/>
            <a:ext cx="2254885" cy="706755"/>
          </a:xfrm>
          <a:prstGeom prst="rect">
            <a:avLst/>
          </a:prstGeom>
          <a:noFill/>
        </p:spPr>
        <p:txBody>
          <a:bodyPr wrap="square" rtlCol="0">
            <a:spAutoFit/>
          </a:bodyPr>
          <a:lstStyle/>
          <a:p>
            <a:r>
              <a:rPr lang="zh-CN" altLang="en-US" sz="4000" b="1" dirty="0">
                <a:latin typeface="黑体" panose="02010609060101010101" pitchFamily="2" charset="-122"/>
                <a:ea typeface="黑体" panose="02010609060101010101" pitchFamily="2" charset="-122"/>
              </a:rPr>
              <a:t>互动交流</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4948" y="1842920"/>
            <a:ext cx="3919232" cy="3699755"/>
          </a:xfrm>
          <a:prstGeom prst="rect">
            <a:avLst/>
          </a:prstGeom>
        </p:spPr>
      </p:pic>
      <p:sp>
        <p:nvSpPr>
          <p:cNvPr id="12" name="矩形 11"/>
          <p:cNvSpPr/>
          <p:nvPr/>
        </p:nvSpPr>
        <p:spPr>
          <a:xfrm>
            <a:off x="4743016" y="1145426"/>
            <a:ext cx="5187950" cy="521970"/>
          </a:xfrm>
          <a:prstGeom prst="rect">
            <a:avLst/>
          </a:prstGeom>
        </p:spPr>
        <p:txBody>
          <a:bodyPr wrap="none">
            <a:spAutoFit/>
          </a:bodyPr>
          <a:lstStyle/>
          <a:p>
            <a:r>
              <a:rPr lang="zh-CN" altLang="en-US" sz="2800" b="1" dirty="0">
                <a:solidFill>
                  <a:srgbClr val="FF0000"/>
                </a:solidFill>
              </a:rPr>
              <a:t>七嘴八舌说一说：心灵之窗眼睛</a:t>
            </a:r>
          </a:p>
        </p:txBody>
      </p:sp>
      <p:sp>
        <p:nvSpPr>
          <p:cNvPr id="13" name="矩形 12"/>
          <p:cNvSpPr/>
          <p:nvPr/>
        </p:nvSpPr>
        <p:spPr>
          <a:xfrm>
            <a:off x="5994400" y="2607945"/>
            <a:ext cx="5300980" cy="1986280"/>
          </a:xfrm>
          <a:prstGeom prst="rect">
            <a:avLst/>
          </a:prstGeom>
        </p:spPr>
        <p:txBody>
          <a:bodyPr wrap="square">
            <a:spAutoFit/>
          </a:bodyPr>
          <a:lstStyle/>
          <a:p>
            <a:pPr indent="266700" algn="just">
              <a:lnSpc>
                <a:spcPct val="110000"/>
              </a:lnSpc>
              <a:spcAft>
                <a:spcPts val="0"/>
              </a:spcAft>
            </a:pPr>
            <a:r>
              <a:rPr lang="en-US" altLang="zh-CN" sz="2800" b="1" kern="100" dirty="0">
                <a:latin typeface="宋体" panose="02010600030101010101" pitchFamily="2" charset="-122"/>
                <a:ea typeface="宋体" panose="02010600030101010101" pitchFamily="2" charset="-122"/>
                <a:cs typeface="宋体" panose="02010600030101010101" pitchFamily="2" charset="-122"/>
              </a:rPr>
              <a:t>  </a:t>
            </a:r>
            <a:r>
              <a:rPr lang="zh-CN" altLang="zh-CN" sz="2800" b="1" kern="100" dirty="0">
                <a:latin typeface="宋体" panose="02010600030101010101" pitchFamily="2" charset="-122"/>
                <a:ea typeface="宋体" panose="02010600030101010101" pitchFamily="2" charset="-122"/>
                <a:cs typeface="宋体" panose="02010600030101010101" pitchFamily="2" charset="-122"/>
              </a:rPr>
              <a:t>我们都是小记者：创设一个采访近视老师的情景，小组合作列好采访提纲，派出一名学生进行采访，老师接受采访。</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24535"/>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p:cNvSpPr txBox="1"/>
          <p:nvPr/>
        </p:nvSpPr>
        <p:spPr>
          <a:xfrm>
            <a:off x="754380" y="960755"/>
            <a:ext cx="225488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uLnTx/>
                <a:uFillTx/>
                <a:latin typeface="黑体" panose="02010609060101010101" pitchFamily="2" charset="-122"/>
                <a:ea typeface="黑体" panose="02010609060101010101" pitchFamily="2" charset="-122"/>
                <a:cs typeface="+mn-cs"/>
              </a:rPr>
              <a:t>互动交流</a:t>
            </a:r>
          </a:p>
        </p:txBody>
      </p:sp>
      <p:sp>
        <p:nvSpPr>
          <p:cNvPr id="12" name="矩形 11"/>
          <p:cNvSpPr/>
          <p:nvPr/>
        </p:nvSpPr>
        <p:spPr>
          <a:xfrm>
            <a:off x="4714237" y="1145520"/>
            <a:ext cx="5187950" cy="52197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七嘴八舌说一说：心灵之窗眼睛</a:t>
            </a:r>
          </a:p>
        </p:txBody>
      </p:sp>
      <p:sp>
        <p:nvSpPr>
          <p:cNvPr id="13" name="矩形 12"/>
          <p:cNvSpPr/>
          <p:nvPr/>
        </p:nvSpPr>
        <p:spPr>
          <a:xfrm>
            <a:off x="5739130" y="3990340"/>
            <a:ext cx="5370830" cy="1383665"/>
          </a:xfrm>
          <a:prstGeom prst="rect">
            <a:avLst/>
          </a:prstGeom>
        </p:spPr>
        <p:txBody>
          <a:bodyPr wrap="square">
            <a:spAutoFit/>
          </a:bodyPr>
          <a:lstStyle/>
          <a:p>
            <a:pPr lvl="0" indent="0" algn="just" fontAlgn="auto">
              <a:lnSpc>
                <a:spcPct val="150000"/>
              </a:lnSpc>
            </a:pP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每组再派出一名学生陈述小组采访所得</a:t>
            </a:r>
            <a:endParaRPr kumimoji="0" lang="zh-CN" altLang="zh-CN" sz="2800" b="1"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3901" y="2225882"/>
            <a:ext cx="3899250" cy="4086414"/>
          </a:xfrm>
          <a:prstGeom prst="rect">
            <a:avLst/>
          </a:prstGeom>
        </p:spPr>
      </p:pic>
      <p:sp>
        <p:nvSpPr>
          <p:cNvPr id="4" name="矩形 3"/>
          <p:cNvSpPr/>
          <p:nvPr/>
        </p:nvSpPr>
        <p:spPr>
          <a:xfrm>
            <a:off x="6239002" y="2353444"/>
            <a:ext cx="3663182" cy="923330"/>
          </a:xfrm>
          <a:prstGeom prst="rect">
            <a:avLst/>
          </a:prstGeom>
        </p:spPr>
        <p:txBody>
          <a:bodyPr wrap="none">
            <a:spAutoFit/>
          </a:bodyPr>
          <a:lstStyle/>
          <a:p>
            <a:r>
              <a:rPr lang="zh-CN" altLang="zh-CN" sz="5400" b="1" kern="100" dirty="0">
                <a:solidFill>
                  <a:srgbClr val="00B050"/>
                </a:solidFill>
                <a:cs typeface="Times New Roman" panose="02020603050405020304" pitchFamily="18" charset="0"/>
              </a:rPr>
              <a:t>记者发布会</a:t>
            </a:r>
            <a:endParaRPr lang="zh-CN" altLang="en-US" sz="8800" b="1" dirty="0">
              <a:solidFill>
                <a:srgbClr val="00B05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虚尾箭头 6"/>
          <p:cNvSpPr/>
          <p:nvPr/>
        </p:nvSpPr>
        <p:spPr>
          <a:xfrm>
            <a:off x="518160" y="732790"/>
            <a:ext cx="2727960" cy="1172845"/>
          </a:xfrm>
          <a:prstGeom prst="strip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54380" y="969010"/>
            <a:ext cx="2254885" cy="701040"/>
          </a:xfrm>
          <a:prstGeom prst="rect">
            <a:avLst/>
          </a:prstGeom>
          <a:noFill/>
        </p:spPr>
        <p:txBody>
          <a:bodyPr wrap="square" rtlCol="0">
            <a:spAutoFit/>
          </a:bodyPr>
          <a:lstStyle/>
          <a:p>
            <a:r>
              <a:rPr lang="zh-CN" altLang="en-US" sz="4000" b="1" dirty="0">
                <a:latin typeface="黑体" panose="02010609060101010101" pitchFamily="2" charset="-122"/>
                <a:ea typeface="黑体" panose="02010609060101010101" pitchFamily="2" charset="-122"/>
              </a:rPr>
              <a:t>拓展延伸</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3736" y="2086028"/>
            <a:ext cx="4142196" cy="3244540"/>
          </a:xfrm>
          <a:prstGeom prst="rect">
            <a:avLst/>
          </a:prstGeom>
        </p:spPr>
      </p:pic>
      <p:sp>
        <p:nvSpPr>
          <p:cNvPr id="8" name="矩形 7"/>
          <p:cNvSpPr/>
          <p:nvPr/>
        </p:nvSpPr>
        <p:spPr>
          <a:xfrm>
            <a:off x="6146800" y="2672715"/>
            <a:ext cx="5120640" cy="1512570"/>
          </a:xfrm>
          <a:prstGeom prst="rect">
            <a:avLst/>
          </a:prstGeom>
        </p:spPr>
        <p:txBody>
          <a:bodyPr wrap="square">
            <a:spAutoFit/>
          </a:bodyPr>
          <a:lstStyle/>
          <a:p>
            <a:pPr indent="266700" algn="ctr">
              <a:lnSpc>
                <a:spcPct val="110000"/>
              </a:lnSpc>
              <a:spcAft>
                <a:spcPts val="0"/>
              </a:spcAft>
            </a:pPr>
            <a:r>
              <a:rPr lang="zh-CN" altLang="zh-CN" sz="4000" b="1" kern="100" dirty="0">
                <a:solidFill>
                  <a:srgbClr val="C00000"/>
                </a:solidFill>
                <a:latin typeface="Calibri" panose="020F0502020204030204" charset="0"/>
                <a:cs typeface="Times New Roman" panose="02020603050405020304" pitchFamily="18" charset="0"/>
              </a:rPr>
              <a:t>盲人体验游戏</a:t>
            </a:r>
            <a:endParaRPr lang="en-US" altLang="zh-CN" sz="4000" b="1" kern="100" dirty="0">
              <a:solidFill>
                <a:srgbClr val="C00000"/>
              </a:solidFill>
              <a:latin typeface="Calibri" panose="020F0502020204030204" charset="0"/>
              <a:cs typeface="Times New Roman" panose="02020603050405020304" pitchFamily="18" charset="0"/>
            </a:endParaRPr>
          </a:p>
          <a:p>
            <a:pPr indent="266700" algn="ctr">
              <a:lnSpc>
                <a:spcPct val="110000"/>
              </a:lnSpc>
              <a:spcAft>
                <a:spcPts val="0"/>
              </a:spcAft>
            </a:pPr>
            <a:endParaRPr lang="en-US" altLang="zh-CN" sz="1600" kern="100" dirty="0">
              <a:latin typeface="Calibri" panose="020F0502020204030204" charset="0"/>
              <a:cs typeface="Times New Roman" panose="02020603050405020304" pitchFamily="18" charset="0"/>
            </a:endParaRPr>
          </a:p>
          <a:p>
            <a:pPr indent="266700" algn="ctr">
              <a:lnSpc>
                <a:spcPct val="110000"/>
              </a:lnSpc>
              <a:spcAft>
                <a:spcPts val="0"/>
              </a:spcAft>
            </a:pP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（蒙眼睛找座位，转圈辨方向）</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297</Words>
  <Application>Microsoft Office PowerPoint</Application>
  <PresentationFormat>自定义</PresentationFormat>
  <Paragraphs>28</Paragraphs>
  <Slides>15</Slides>
  <Notes>1</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zhd</cp:lastModifiedBy>
  <cp:revision>66</cp:revision>
  <dcterms:created xsi:type="dcterms:W3CDTF">2016-12-11T09:55:00Z</dcterms:created>
  <dcterms:modified xsi:type="dcterms:W3CDTF">2019-09-13T12:22:33Z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