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1" r:id="rId2"/>
    <p:sldId id="256" r:id="rId3"/>
    <p:sldId id="260" r:id="rId4"/>
    <p:sldId id="259" r:id="rId5"/>
    <p:sldId id="263" r:id="rId6"/>
    <p:sldId id="258" r:id="rId7"/>
    <p:sldId id="262" r:id="rId8"/>
    <p:sldId id="257" r:id="rId9"/>
    <p:sldId id="267" r:id="rId10"/>
    <p:sldId id="264" r:id="rId11"/>
    <p:sldId id="265" r:id="rId12"/>
    <p:sldId id="268" r:id="rId13"/>
    <p:sldId id="266" r:id="rId14"/>
    <p:sldId id="269" r:id="rId15"/>
    <p:sldId id="271" r:id="rId16"/>
    <p:sldId id="270" r:id="rId17"/>
    <p:sldId id="272" r:id="rId18"/>
    <p:sldId id="274" r:id="rId19"/>
    <p:sldId id="276" r:id="rId20"/>
    <p:sldId id="277" r:id="rId21"/>
    <p:sldId id="278" r:id="rId22"/>
    <p:sldId id="275" r:id="rId23"/>
    <p:sldId id="273" r:id="rId24"/>
    <p:sldId id="279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AFC498A-4584-4D46-856F-EFE8BFF627C8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A0960B0-7737-4FA0-833E-F353504EC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FC498A-4584-4D46-856F-EFE8BFF627C8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960B0-7737-4FA0-833E-F353504EC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FC498A-4584-4D46-856F-EFE8BFF627C8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960B0-7737-4FA0-833E-F353504EC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FC498A-4584-4D46-856F-EFE8BFF627C8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960B0-7737-4FA0-833E-F353504EC27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FC498A-4584-4D46-856F-EFE8BFF627C8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960B0-7737-4FA0-833E-F353504EC27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FC498A-4584-4D46-856F-EFE8BFF627C8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960B0-7737-4FA0-833E-F353504EC27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FC498A-4584-4D46-856F-EFE8BFF627C8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960B0-7737-4FA0-833E-F353504EC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FC498A-4584-4D46-856F-EFE8BFF627C8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960B0-7737-4FA0-833E-F353504EC27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FC498A-4584-4D46-856F-EFE8BFF627C8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960B0-7737-4FA0-833E-F353504EC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AFC498A-4584-4D46-856F-EFE8BFF627C8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960B0-7737-4FA0-833E-F353504EC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AFC498A-4584-4D46-856F-EFE8BFF627C8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A0960B0-7737-4FA0-833E-F353504EC27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AFC498A-4584-4D46-856F-EFE8BFF627C8}" type="datetimeFigureOut">
              <a:rPr lang="zh-CN" altLang="en-US" smtClean="0"/>
              <a:pPr/>
              <a:t>2017-2-27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A0960B0-7737-4FA0-833E-F353504EC2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79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7488" y="142852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三个小伙伴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30576" y="5572140"/>
            <a:ext cx="5713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chemeClr val="accent3"/>
                </a:solidFill>
                <a:effectLst/>
              </a:rPr>
              <a:t>明德小学   冯本山</a:t>
            </a:r>
            <a:endParaRPr lang="zh-CN" alt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5984" y="4714884"/>
            <a:ext cx="67151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小象跑到河边，用长鼻子吸足了水，把树坑浇得湿湿的。</a:t>
            </a:r>
            <a:endParaRPr lang="zh-CN" altLang="en-US" sz="40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00298" y="2714620"/>
            <a:ext cx="66437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不一会儿，小袋鼠就用皮口袋运来了一堆肥料。</a:t>
            </a:r>
            <a:endParaRPr lang="zh-CN" altLang="en-US" sz="4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0298" y="785794"/>
            <a:ext cx="64294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不一会儿，小猪就用嘴拱出一个树坑。</a:t>
            </a:r>
            <a:endParaRPr lang="zh-CN" altLang="en-US" sz="44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9" name="Picture 5" descr="20090222_4b925e50e1a883fa7da4koHsKAF88NQ3"/>
          <p:cNvPicPr>
            <a:picLocks noChangeAspect="1" noChangeArrowheads="1"/>
          </p:cNvPicPr>
          <p:nvPr/>
        </p:nvPicPr>
        <p:blipFill>
          <a:blip r:embed="rId2"/>
          <a:srcRect l="6250" r="20624" b="12499"/>
          <a:stretch>
            <a:fillRect/>
          </a:stretch>
        </p:blipFill>
        <p:spPr bwMode="auto">
          <a:xfrm>
            <a:off x="0" y="4429132"/>
            <a:ext cx="242886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20090222_ff96152067a32fc678d8E798jg9Z7hJg"/>
          <p:cNvPicPr>
            <a:picLocks noChangeAspect="1" noChangeArrowheads="1"/>
          </p:cNvPicPr>
          <p:nvPr/>
        </p:nvPicPr>
        <p:blipFill>
          <a:blip r:embed="rId3"/>
          <a:srcRect l="5000" t="11111" r="11666" b="13332"/>
          <a:stretch>
            <a:fillRect/>
          </a:stretch>
        </p:blipFill>
        <p:spPr bwMode="auto">
          <a:xfrm>
            <a:off x="0" y="2714620"/>
            <a:ext cx="242886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20090222_a621dcebef99293bc7f83HjrJ65UAjHe"/>
          <p:cNvPicPr>
            <a:picLocks noChangeAspect="1" noChangeArrowheads="1"/>
          </p:cNvPicPr>
          <p:nvPr/>
        </p:nvPicPr>
        <p:blipFill>
          <a:blip r:embed="rId4"/>
          <a:srcRect l="9376" t="25338" r="21075" b="8783"/>
          <a:stretch>
            <a:fillRect/>
          </a:stretch>
        </p:blipFill>
        <p:spPr bwMode="auto">
          <a:xfrm>
            <a:off x="0" y="571480"/>
            <a:ext cx="235745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44000" cy="6286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928795" y="0"/>
            <a:ext cx="7215206" cy="1902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00B0F0"/>
                </a:solidFill>
              </a:rPr>
              <a:t>　</a:t>
            </a:r>
            <a:r>
              <a:rPr lang="zh-CN" altLang="en-US" sz="4400" dirty="0">
                <a:solidFill>
                  <a:srgbClr val="00B0F0"/>
                </a:solidFill>
              </a:rPr>
              <a:t>　</a:t>
            </a:r>
            <a:r>
              <a:rPr lang="zh-CN" altLang="en-US" sz="4000" dirty="0">
                <a:solidFill>
                  <a:srgbClr val="00B0F0"/>
                </a:solidFill>
              </a:rPr>
              <a:t>小树栽好啦！三个小伙伴手拉着手，围着小树又跳又笑。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15900" y="2143116"/>
            <a:ext cx="8928100" cy="1985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4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、种好这棵小树，是谁的功劳最大？</a:t>
            </a:r>
          </a:p>
          <a:p>
            <a:pPr>
              <a:spcBef>
                <a:spcPct val="50000"/>
              </a:spcBef>
            </a:pPr>
            <a:endParaRPr lang="zh-CN" altLang="zh-CN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85720" y="5000636"/>
            <a:ext cx="849788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44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、如果今天有一个伙伴不在，你觉的能种好树吗？为什么？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概括主题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2844" y="571480"/>
            <a:ext cx="900115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3200" dirty="0">
                <a:latin typeface="Arial" pitchFamily="34" charset="0"/>
              </a:rPr>
              <a:t>       </a:t>
            </a:r>
            <a:r>
              <a:rPr lang="zh-CN" altLang="en-US" sz="4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课文是一篇童话</a:t>
            </a:r>
            <a:r>
              <a:rPr lang="en-US" altLang="zh-CN" sz="4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4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讲的是小野猪、小象和小袋鼠一起上山栽树的故事</a:t>
            </a:r>
            <a:r>
              <a:rPr lang="en-US" altLang="zh-CN" sz="4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4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告诉我们在遇到困难的时候</a:t>
            </a:r>
            <a:r>
              <a:rPr lang="en-US" altLang="zh-CN" sz="4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4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大家要密切合作</a:t>
            </a:r>
            <a:r>
              <a:rPr lang="en-US" altLang="zh-CN" sz="4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4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这样才能把事情做好的道理。</a:t>
            </a:r>
          </a:p>
        </p:txBody>
      </p:sp>
      <p:sp>
        <p:nvSpPr>
          <p:cNvPr id="6" name="同侧圆角矩形 5"/>
          <p:cNvSpPr/>
          <p:nvPr/>
        </p:nvSpPr>
        <p:spPr>
          <a:xfrm>
            <a:off x="0" y="4000504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心灵感悟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4429132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/>
            <a:r>
              <a:rPr lang="zh-CN" altLang="en-US" sz="2400" dirty="0">
                <a:latin typeface="Arial" pitchFamily="34" charset="0"/>
              </a:rPr>
              <a:t>　</a:t>
            </a:r>
            <a:r>
              <a:rPr lang="zh-CN" altLang="en-US" sz="4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我们要向课文中的三个小伙伴学习</a:t>
            </a:r>
            <a:r>
              <a:rPr lang="en-US" altLang="zh-CN" sz="4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4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在困难面前团结合作</a:t>
            </a:r>
            <a:r>
              <a:rPr lang="en-US" altLang="zh-CN" sz="4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4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就一定能战胜困难。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47675" y="352425"/>
            <a:ext cx="8696325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dirty="0"/>
              <a:t>              </a:t>
            </a:r>
          </a:p>
          <a:p>
            <a:r>
              <a:rPr lang="zh-CN" altLang="en-US" sz="4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人心齐，泰山移</a:t>
            </a:r>
          </a:p>
          <a:p>
            <a:endParaRPr lang="zh-CN" altLang="en-US" sz="4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众人一条心，黄土变成金。</a:t>
            </a:r>
          </a:p>
          <a:p>
            <a:endParaRPr lang="zh-CN" altLang="en-US" sz="4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三个臭皮匠赛过诸葛亮。</a:t>
            </a:r>
          </a:p>
          <a:p>
            <a:endParaRPr lang="zh-CN" altLang="en-US" sz="4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众人拾柴火焰高。</a:t>
            </a:r>
          </a:p>
          <a:p>
            <a:endParaRPr lang="zh-CN" altLang="en-US" sz="4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一个篱笆三个桩，一个好汉三个帮</a:t>
            </a:r>
          </a:p>
        </p:txBody>
      </p:sp>
      <p:sp>
        <p:nvSpPr>
          <p:cNvPr id="4" name="同侧圆角矩形 3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拓展提升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825653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随堂练习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00042"/>
            <a:ext cx="8858280" cy="2800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一、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照样子</a:t>
            </a:r>
            <a:r>
              <a:rPr lang="en-US" altLang="zh-CN" sz="3200" dirty="0">
                <a:solidFill>
                  <a:srgbClr val="FF0000"/>
                </a:solidFill>
                <a:latin typeface="方正书宋_GBK"/>
                <a:ea typeface="方正书宋_GBK"/>
                <a:cs typeface="方正书宋_GBK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写词语。</a:t>
            </a:r>
            <a:endParaRPr lang="en-US" altLang="zh-CN" sz="3200" dirty="0">
              <a:solidFill>
                <a:srgbClr val="FF0000"/>
              </a:solidFill>
              <a:latin typeface="NEU-BZ-S92"/>
              <a:ea typeface="方正书宋_GBK"/>
              <a:cs typeface="方正书宋_GBK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又跳又笑</a:t>
            </a:r>
            <a:r>
              <a:rPr lang="zh-CN" altLang="zh-CN" sz="3200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　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又</a:t>
            </a:r>
            <a:r>
              <a:rPr lang="zh-CN" altLang="zh-CN" sz="3200" u="sng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　　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又</a:t>
            </a:r>
            <a:r>
              <a:rPr lang="zh-CN" altLang="zh-CN" sz="3200" u="sng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　　</a:t>
            </a:r>
            <a:r>
              <a:rPr lang="en-US" altLang="zh-CN" sz="3200" u="sng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 </a:t>
            </a:r>
          </a:p>
          <a:p>
            <a:pPr indent="304800"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又</a:t>
            </a:r>
            <a:r>
              <a:rPr lang="zh-CN" altLang="zh-CN" sz="3200" u="sng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　　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又</a:t>
            </a:r>
            <a:r>
              <a:rPr lang="zh-CN" altLang="zh-CN" sz="3200" u="sng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　　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又</a:t>
            </a:r>
            <a:r>
              <a:rPr lang="zh-CN" altLang="zh-CN" sz="3200" u="sng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　　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又</a:t>
            </a:r>
            <a:r>
              <a:rPr lang="zh-CN" altLang="zh-CN" sz="3200" u="sng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　　</a:t>
            </a:r>
            <a:r>
              <a:rPr lang="en-US" altLang="zh-CN" sz="3200" u="sng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 </a:t>
            </a:r>
            <a:endParaRPr lang="zh-CN" altLang="zh-CN" sz="3200" u="sng" dirty="0">
              <a:solidFill>
                <a:srgbClr val="FF0000"/>
              </a:solidFill>
              <a:latin typeface="NEU-BZ-S92"/>
              <a:ea typeface="方正书宋_GBK"/>
              <a:cs typeface="方正书宋_GBK"/>
            </a:endParaRPr>
          </a:p>
          <a:p>
            <a:pPr indent="304800"/>
            <a:endParaRPr lang="zh-CN" altLang="en-US" sz="3200" dirty="0">
              <a:latin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2714620"/>
            <a:ext cx="8786842" cy="3538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/>
            <a:r>
              <a:rPr lang="zh-CN" altLang="en-US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二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、照样子</a:t>
            </a:r>
            <a:r>
              <a:rPr lang="en-US" altLang="zh-CN" sz="3200" dirty="0">
                <a:solidFill>
                  <a:srgbClr val="FF0000"/>
                </a:solidFill>
                <a:latin typeface="方正书宋_GBK"/>
                <a:ea typeface="方正书宋_GBK"/>
                <a:cs typeface="方正书宋_GBK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用加点的词写句子。</a:t>
            </a:r>
          </a:p>
          <a:p>
            <a:pPr indent="304800"/>
            <a:r>
              <a:rPr lang="en-US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1</a:t>
            </a:r>
            <a:r>
              <a:rPr lang="en-US" altLang="zh-CN" sz="3200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.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小野猪、小象和小袋鼠一同上山栽树。</a:t>
            </a:r>
          </a:p>
          <a:p>
            <a:pPr indent="304800"/>
            <a:r>
              <a:rPr lang="zh-CN" altLang="zh-CN" sz="3200" u="sng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　　　　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一同</a:t>
            </a:r>
            <a:r>
              <a:rPr lang="en-US" altLang="zh-CN" sz="3200" u="sng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                 </a:t>
            </a:r>
            <a:r>
              <a:rPr lang="zh-CN" altLang="zh-CN" sz="3200" u="sng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　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。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 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方正书宋_GBK"/>
            </a:endParaRPr>
          </a:p>
          <a:p>
            <a:pPr indent="304800"/>
            <a:r>
              <a:rPr lang="zh-CN" altLang="zh-CN" sz="3200" u="sng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　　　　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一同</a:t>
            </a:r>
            <a:r>
              <a:rPr lang="en-US" altLang="zh-CN" sz="3200" u="sng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                 </a:t>
            </a:r>
            <a:r>
              <a:rPr lang="zh-CN" altLang="zh-CN" sz="3200" u="sng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　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。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 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方正书宋_GBK"/>
            </a:endParaRPr>
          </a:p>
          <a:p>
            <a:pPr indent="304800"/>
            <a:r>
              <a:rPr lang="en-US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.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没有水桶浇水怎么办</a:t>
            </a:r>
            <a:r>
              <a:rPr lang="en-US" altLang="zh-CN" sz="3200" dirty="0">
                <a:solidFill>
                  <a:srgbClr val="FF0000"/>
                </a:solidFill>
                <a:latin typeface="方正书宋_GBK"/>
                <a:ea typeface="方正书宋_GBK"/>
                <a:cs typeface="方正书宋_GBK"/>
              </a:rPr>
              <a:t>?</a:t>
            </a:r>
            <a:endParaRPr lang="en-US" altLang="zh-CN" sz="3200" dirty="0">
              <a:solidFill>
                <a:srgbClr val="FF0000"/>
              </a:solidFill>
              <a:latin typeface="NEU-BZ-S92"/>
              <a:ea typeface="方正书宋_GBK"/>
              <a:cs typeface="方正书宋_GBK"/>
            </a:endParaRPr>
          </a:p>
          <a:p>
            <a:pPr indent="304800"/>
            <a:r>
              <a:rPr lang="zh-CN" altLang="zh-CN" sz="3200" u="sng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　</a:t>
            </a:r>
            <a:r>
              <a:rPr lang="en-US" altLang="zh-CN" sz="3200" u="sng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                     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怎么办</a:t>
            </a:r>
            <a:r>
              <a:rPr lang="en-US" altLang="zh-CN" sz="3200" dirty="0">
                <a:solidFill>
                  <a:srgbClr val="FF0000"/>
                </a:solidFill>
                <a:latin typeface="方正书宋_GBK"/>
                <a:ea typeface="方正书宋_GBK"/>
                <a:cs typeface="方正书宋_GBK"/>
              </a:rPr>
              <a:t>? 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方正书宋_GBK"/>
            </a:endParaRPr>
          </a:p>
          <a:p>
            <a:pPr indent="304800"/>
            <a:r>
              <a:rPr lang="en-US" altLang="zh-CN" sz="3200" u="sng" dirty="0">
                <a:solidFill>
                  <a:srgbClr val="FF0000"/>
                </a:solidFill>
                <a:latin typeface="NEU-XT-S92"/>
                <a:ea typeface="方正书宋_GBK"/>
                <a:cs typeface="方正书宋_GBK"/>
              </a:rPr>
              <a:t>                       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方正书宋_GBK"/>
                <a:cs typeface="方正书宋_GBK"/>
              </a:rPr>
              <a:t>怎么办</a:t>
            </a:r>
            <a:r>
              <a:rPr lang="en-US" altLang="zh-CN" sz="3200" dirty="0">
                <a:solidFill>
                  <a:srgbClr val="FF0000"/>
                </a:solidFill>
                <a:latin typeface="方正书宋_GBK"/>
              </a:rPr>
              <a:t>? </a:t>
            </a:r>
            <a:endParaRPr lang="zh-CN" altLang="en-US" sz="3200" dirty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825653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8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指导书写</a:t>
            </a:r>
            <a:endParaRPr lang="zh-CN" altLang="en-US" sz="2800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50004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、学习新部首</a:t>
            </a:r>
            <a:endParaRPr lang="en-US" altLang="zh-CN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</a:rPr>
              <a:t> </a:t>
            </a:r>
            <a:r>
              <a:rPr lang="zh-CN" altLang="en-US" sz="4400" dirty="0" smtClean="0">
                <a:solidFill>
                  <a:srgbClr val="FF0000"/>
                </a:solidFill>
              </a:rPr>
              <a:t>禾：</a:t>
            </a:r>
            <a:r>
              <a:rPr lang="zh-CN" altLang="en-US" sz="4400" dirty="0" smtClean="0">
                <a:solidFill>
                  <a:srgbClr val="00B0F0"/>
                </a:solidFill>
              </a:rPr>
              <a:t>和  </a:t>
            </a:r>
            <a:r>
              <a:rPr lang="zh-CN" altLang="en-US" sz="4400" dirty="0" smtClean="0">
                <a:solidFill>
                  <a:srgbClr val="FF0000"/>
                </a:solidFill>
              </a:rPr>
              <a:t>冂：</a:t>
            </a:r>
            <a:r>
              <a:rPr lang="zh-CN" altLang="en-US" sz="4400" dirty="0" smtClean="0">
                <a:solidFill>
                  <a:srgbClr val="00B0F0"/>
                </a:solidFill>
              </a:rPr>
              <a:t>同  </a:t>
            </a:r>
            <a:r>
              <a:rPr lang="zh-CN" altLang="en-US" sz="4400" dirty="0" smtClean="0">
                <a:solidFill>
                  <a:srgbClr val="FF0000"/>
                </a:solidFill>
              </a:rPr>
              <a:t>巳：</a:t>
            </a:r>
            <a:r>
              <a:rPr lang="zh-CN" altLang="en-US" sz="4400" dirty="0" smtClean="0">
                <a:solidFill>
                  <a:srgbClr val="00B0F0"/>
                </a:solidFill>
              </a:rPr>
              <a:t>巴</a:t>
            </a:r>
            <a:r>
              <a:rPr lang="zh-CN" altLang="en-US" sz="4400" dirty="0" smtClean="0">
                <a:solidFill>
                  <a:srgbClr val="FF0000"/>
                </a:solidFill>
              </a:rPr>
              <a:t>   足：</a:t>
            </a:r>
            <a:r>
              <a:rPr lang="zh-CN" altLang="en-US" sz="4400" dirty="0" smtClean="0">
                <a:solidFill>
                  <a:srgbClr val="00B0F0"/>
                </a:solidFill>
              </a:rPr>
              <a:t>跳</a:t>
            </a:r>
            <a:endParaRPr lang="zh-CN" altLang="en-US" sz="4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844" y="2714620"/>
            <a:ext cx="900115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altLang="zh-CN" sz="5400" b="1" cap="all" dirty="0" smtClean="0">
                <a:ln/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r>
              <a:rPr lang="zh-CN" altLang="en-US" sz="5400" b="1" cap="all" dirty="0" smtClean="0">
                <a:ln/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、</a:t>
            </a:r>
            <a:r>
              <a:rPr lang="zh-CN" altLang="en-US" sz="5400" b="1" cap="all" spc="0" dirty="0" smtClean="0">
                <a:ln/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认读生字</a:t>
            </a:r>
            <a:endParaRPr lang="en-US" altLang="zh-CN" sz="5400" b="1" cap="all" spc="0" dirty="0" smtClean="0">
              <a:ln/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en-US" altLang="zh-CN" sz="5400" b="1" cap="all" spc="0" dirty="0" smtClean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zh-CN" altLang="en-US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伙  和  同  办  巴  皮  边  跳</a:t>
            </a:r>
            <a:endParaRPr lang="zh-CN" altLang="en-US" sz="54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825653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随堂练习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785794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1785918" y="642918"/>
            <a:ext cx="6429420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伙               </a:t>
            </a: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/>
              <a:t>亻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825653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随堂练习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785794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1785918" y="642918"/>
            <a:ext cx="6072230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和               </a:t>
            </a: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禾部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825653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随堂练习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785794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357422" y="285728"/>
            <a:ext cx="5715040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同               </a:t>
            </a: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4339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</a:rPr>
              <a:t>冂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半包围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825653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随堂练习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785794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357422" y="357166"/>
            <a:ext cx="3990972" cy="1135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办               </a:t>
            </a: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40164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办法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资料宝袋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42844" y="571480"/>
            <a:ext cx="621510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宋体" pitchFamily="2" charset="-122"/>
                <a:ea typeface="宋体" pitchFamily="2" charset="-122"/>
              </a:rPr>
              <a:t>胡木仁　儿童文学作家。</a:t>
            </a:r>
            <a:r>
              <a:rPr lang="en-US" altLang="zh-CN" sz="4000" dirty="0">
                <a:latin typeface="宋体" pitchFamily="2" charset="-122"/>
                <a:ea typeface="宋体" pitchFamily="2" charset="-122"/>
              </a:rPr>
              <a:t>1940</a:t>
            </a:r>
            <a:r>
              <a:rPr lang="zh-CN" altLang="en-US" sz="4000" dirty="0">
                <a:latin typeface="宋体" pitchFamily="2" charset="-122"/>
                <a:ea typeface="宋体" pitchFamily="2" charset="-122"/>
              </a:rPr>
              <a:t>年生。出版有童话、故事、散文、诗歌等多种集子。曾获儿童文学园丁奖</a:t>
            </a:r>
            <a:r>
              <a:rPr lang="en-US" altLang="zh-CN" sz="4000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4000" dirty="0">
                <a:latin typeface="宋体" pitchFamily="2" charset="-122"/>
                <a:ea typeface="宋体" pitchFamily="2" charset="-122"/>
              </a:rPr>
              <a:t>上海幼儿文学奖等多种奖项。代表作有</a:t>
            </a:r>
            <a:r>
              <a:rPr lang="en-US" altLang="zh-CN" sz="4000" dirty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4000" dirty="0">
                <a:latin typeface="宋体" pitchFamily="2" charset="-122"/>
                <a:ea typeface="宋体" pitchFamily="2" charset="-122"/>
              </a:rPr>
              <a:t>太阳的颜色</a:t>
            </a:r>
            <a:r>
              <a:rPr lang="en-US" altLang="zh-CN" sz="4000" dirty="0">
                <a:latin typeface="宋体" pitchFamily="2" charset="-122"/>
                <a:ea typeface="宋体" pitchFamily="2" charset="-122"/>
              </a:rPr>
              <a:t>》《</a:t>
            </a:r>
            <a:r>
              <a:rPr lang="zh-CN" altLang="en-US" sz="4000" dirty="0">
                <a:latin typeface="宋体" pitchFamily="2" charset="-122"/>
                <a:ea typeface="宋体" pitchFamily="2" charset="-122"/>
              </a:rPr>
              <a:t>小兔开店</a:t>
            </a:r>
            <a:r>
              <a:rPr lang="en-US" altLang="zh-CN" sz="4000" dirty="0">
                <a:latin typeface="宋体" pitchFamily="2" charset="-122"/>
                <a:ea typeface="宋体" pitchFamily="2" charset="-122"/>
              </a:rPr>
              <a:t>》《</a:t>
            </a:r>
            <a:r>
              <a:rPr lang="zh-CN" altLang="en-US" sz="4000" dirty="0">
                <a:latin typeface="宋体" pitchFamily="2" charset="-122"/>
                <a:ea typeface="宋体" pitchFamily="2" charset="-122"/>
              </a:rPr>
              <a:t>小镜子的秘密</a:t>
            </a:r>
            <a:r>
              <a:rPr lang="en-US" altLang="zh-CN" sz="4000" dirty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4000" dirty="0">
                <a:latin typeface="宋体" pitchFamily="2" charset="-122"/>
                <a:ea typeface="宋体" pitchFamily="2" charset="-122"/>
              </a:rPr>
              <a:t>等。部分作品入选国内外教科书。</a:t>
            </a:r>
          </a:p>
        </p:txBody>
      </p:sp>
      <p:pic>
        <p:nvPicPr>
          <p:cNvPr id="7" name="图片 6" descr="t01517098a23601285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714356"/>
            <a:ext cx="2786082" cy="42862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825653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随堂练习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785794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357422" y="357166"/>
            <a:ext cx="5572164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巴               </a:t>
            </a: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38010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巳部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825653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随堂练习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785794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357422" y="357166"/>
            <a:ext cx="5500726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皮               </a:t>
            </a: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38010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牛皮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825653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随堂练习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785794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2357422" y="357166"/>
            <a:ext cx="5500726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边               </a:t>
            </a: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4339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/>
              <a:t>辶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半包围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825653" cy="50007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随堂练习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785794"/>
            <a:ext cx="5752381" cy="5361905"/>
          </a:xfrm>
          <a:prstGeom prst="rect">
            <a:avLst/>
          </a:prstGeom>
        </p:spPr>
      </p:pic>
      <p:pic>
        <p:nvPicPr>
          <p:cNvPr id="5" name="图片 4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6" name="文本框 40965"/>
          <p:cNvSpPr txBox="1"/>
          <p:nvPr/>
        </p:nvSpPr>
        <p:spPr>
          <a:xfrm>
            <a:off x="1785918" y="642918"/>
            <a:ext cx="5857916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跳               </a:t>
            </a:r>
          </a:p>
        </p:txBody>
      </p:sp>
      <p:sp>
        <p:nvSpPr>
          <p:cNvPr id="7" name="文本框 40967"/>
          <p:cNvSpPr txBox="1"/>
          <p:nvPr/>
        </p:nvSpPr>
        <p:spPr>
          <a:xfrm>
            <a:off x="0" y="785794"/>
            <a:ext cx="1831975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足部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44000" cy="683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142976" y="3857628"/>
            <a:ext cx="728917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13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舒体" pitchFamily="2" charset="-122"/>
                <a:ea typeface="方正舒体" pitchFamily="2" charset="-122"/>
              </a:rPr>
              <a:t>欢迎指导</a:t>
            </a:r>
            <a:endParaRPr lang="zh-CN" altLang="en-US" sz="13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9"/>
          <p:cNvSpPr>
            <a:spLocks noChangeArrowheads="1" noChangeShapeType="1" noTextEdit="1"/>
          </p:cNvSpPr>
          <p:nvPr/>
        </p:nvSpPr>
        <p:spPr bwMode="auto">
          <a:xfrm>
            <a:off x="3357554" y="142852"/>
            <a:ext cx="231457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猜一猜</a:t>
            </a:r>
          </a:p>
        </p:txBody>
      </p:sp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0" y="1052513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头大身肥眼睛小，    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一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物长得真奇怪，    耳朵像蒲扇，</a:t>
            </a:r>
          </a:p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好吃懒做爱睡觉。    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肚皮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下面长口袋。    身子像小山。</a:t>
            </a:r>
          </a:p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牙齿尖尖硬嘴巴，    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孩子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袋里吃和睡，    鼻子长又长，</a:t>
            </a:r>
          </a:p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挖个深坑它最行。    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跑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得不快跳得快。    帮人把活干。</a:t>
            </a:r>
          </a:p>
        </p:txBody>
      </p:sp>
      <p:pic>
        <p:nvPicPr>
          <p:cNvPr id="4" name="图片 3" descr="图片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3071810"/>
            <a:ext cx="2428892" cy="3047159"/>
          </a:xfrm>
          <a:prstGeom prst="rect">
            <a:avLst/>
          </a:prstGeom>
        </p:spPr>
      </p:pic>
      <p:pic>
        <p:nvPicPr>
          <p:cNvPr id="5" name="图片 4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9543" y="3071810"/>
            <a:ext cx="2394457" cy="3048387"/>
          </a:xfrm>
          <a:prstGeom prst="rect">
            <a:avLst/>
          </a:prstGeom>
        </p:spPr>
      </p:pic>
      <p:pic>
        <p:nvPicPr>
          <p:cNvPr id="6" name="图片 5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3143248"/>
            <a:ext cx="2500330" cy="3061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708275" cy="701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预习要求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714356"/>
            <a:ext cx="75039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</a:t>
            </a:r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、</a:t>
            </a:r>
            <a:r>
              <a:rPr lang="zh-CN" alt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畅言 </a:t>
            </a:r>
            <a:r>
              <a:rPr lang="zh-CN" altLang="en-US" sz="54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电子课本领读</a:t>
            </a:r>
            <a:endParaRPr lang="zh-CN" altLang="en-US" sz="5400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500034" y="1643050"/>
            <a:ext cx="84296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、自由读：要求：读准音、读通顺句子。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、自主学习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: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标出自然段序号。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、画出生字词。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预习检查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0" y="500042"/>
            <a:ext cx="885828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Arial" pitchFamily="34" charset="0"/>
              </a:rPr>
              <a:t>     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小野猪、小象和小袋鼠一同上山栽树。</a:t>
            </a:r>
            <a:endParaRPr lang="en-US" altLang="zh-CN" sz="28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没有锄头挖树坑怎么办</a:t>
            </a:r>
            <a:r>
              <a:rPr lang="en-US" altLang="zh-CN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?</a:t>
            </a:r>
            <a:r>
              <a:rPr lang="zh-CN" altLang="en-US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小野猪说：“不要紧，不要紧，我有硬硬的嘴巴。”不一会儿，小野猪就用嘴巴拱出了一个树坑。</a:t>
            </a:r>
            <a:endParaRPr lang="en-US" altLang="zh-CN" sz="28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没有箩筐运肥料怎么办？小袋鼠说：“不要紧，不要紧，我有一个皮口袋。”不一会儿，小袋鼠就用皮口袋运来了一堆肥料。</a:t>
            </a:r>
            <a:endParaRPr lang="en-US" altLang="zh-CN" sz="28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三个小伙伴把小树栽进坑里，施上肥料，培上泥土。</a:t>
            </a:r>
            <a:endParaRPr lang="en-US" altLang="zh-CN" sz="28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没有水桶浇水怎么办？小象说：“不要紧，不要紧，我有长长的鼻子。”小象跑到河边，用长鼻子吸足了水，把树坑浇得湿湿的。</a:t>
            </a:r>
            <a:endParaRPr lang="en-US" altLang="zh-CN" sz="28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小树栽好啦！三个小伙伴手拉着手，围着小树又跳又笑。</a:t>
            </a:r>
          </a:p>
          <a:p>
            <a:endParaRPr lang="zh-CN" altLang="en-US" sz="2800" dirty="0" smtClean="0">
              <a:solidFill>
                <a:schemeClr val="tx1"/>
              </a:solidFill>
            </a:endParaRPr>
          </a:p>
          <a:p>
            <a:endParaRPr lang="en-US" altLang="zh-CN" sz="28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16154" cy="558816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4282" y="714356"/>
            <a:ext cx="8929718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伙</a:t>
            </a:r>
            <a:r>
              <a:rPr lang="zh-CN" altLang="en-US" sz="5400" dirty="0">
                <a:latin typeface="宋体" pitchFamily="2" charset="-122"/>
                <a:ea typeface="宋体" pitchFamily="2" charset="-122"/>
              </a:rPr>
              <a:t>伴  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5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和   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一</a:t>
            </a:r>
            <a:r>
              <a:rPr lang="zh-CN" altLang="en-US" sz="5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同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   怎么</a:t>
            </a:r>
            <a:r>
              <a:rPr lang="zh-CN" altLang="en-US" sz="5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办  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嘴</a:t>
            </a:r>
            <a:r>
              <a:rPr lang="zh-CN" altLang="en-US" sz="5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巴    皮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口袋     河</a:t>
            </a:r>
            <a:r>
              <a:rPr lang="zh-CN" altLang="en-US" sz="5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边    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又笑又</a:t>
            </a:r>
            <a:r>
              <a:rPr lang="zh-CN" altLang="en-US" sz="5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跳</a:t>
            </a:r>
            <a:r>
              <a:rPr lang="zh-CN" altLang="en-US" sz="5400" dirty="0" smtClean="0">
                <a:latin typeface="宋体" pitchFamily="2" charset="-122"/>
                <a:ea typeface="宋体" pitchFamily="2" charset="-122"/>
              </a:rPr>
              <a:t>    野猪   栽树  锄头  挖坑  拱出   箩筐   浇水</a:t>
            </a:r>
            <a:endParaRPr lang="zh-CN" altLang="en-US" sz="54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8998" y="571480"/>
            <a:ext cx="91614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小野猪、小象和小袋鼠一同上山栽树。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428596" y="1285860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70C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一同</a:t>
            </a:r>
            <a:r>
              <a:rPr lang="zh-CN" altLang="en-US" sz="2800" dirty="0" smtClean="0">
                <a:solidFill>
                  <a:srgbClr val="0070C0"/>
                </a:solidFill>
                <a:latin typeface="宋体" pitchFamily="2" charset="-122"/>
                <a:ea typeface="宋体" pitchFamily="2" charset="-122"/>
              </a:rPr>
              <a:t>”是说三个小伙伴是一起上山共同完成栽树的任务。</a:t>
            </a:r>
            <a:endParaRPr lang="zh-CN" altLang="en-US" sz="2800" dirty="0">
              <a:solidFill>
                <a:srgbClr val="0070C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428596" y="2060575"/>
            <a:ext cx="810421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 一同：表示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同时同地</a:t>
            </a:r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做某件事</a:t>
            </a:r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造句</a:t>
            </a:r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这个星期天</a:t>
            </a:r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我和小丽相约一同去养老院帮老人们打扫卫生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071670" y="0"/>
            <a:ext cx="540067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他们遇到了什么困难？</a:t>
            </a:r>
          </a:p>
          <a:p>
            <a:endParaRPr lang="en-US" altLang="zh-CN" sz="3200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28564" y="642918"/>
            <a:ext cx="871543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méi yǒu  chú tou  w</a:t>
            </a:r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宋体" charset="-122"/>
              </a:rPr>
              <a:t>ā</a:t>
            </a:r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 shù kēnɡ  zěn me bàn</a:t>
            </a:r>
          </a:p>
          <a:p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没 有  锄  </a:t>
            </a:r>
            <a:r>
              <a:rPr lang="zh-CN" altLang="en-US" sz="280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头 </a:t>
            </a:r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挖 树 坑 </a:t>
            </a:r>
            <a:r>
              <a:rPr lang="zh-CN" altLang="en-US" sz="280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怎 么 办</a:t>
            </a:r>
            <a:r>
              <a:rPr lang="zh-CN" altLang="en-US" sz="280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？</a:t>
            </a:r>
            <a:endParaRPr lang="zh-CN" altLang="en-US" sz="2800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méi yǒu luó</a:t>
            </a:r>
            <a:r>
              <a:rPr lang="zh-CN" altLang="en-US" sz="2800" b="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ku</a:t>
            </a:r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宋体" charset="-122"/>
              </a:rPr>
              <a:t>ā</a:t>
            </a:r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nɡ yùn féi liào</a:t>
            </a:r>
            <a:r>
              <a:rPr lang="zh-CN" altLang="en-US" sz="2800" b="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zěn me bàn</a:t>
            </a:r>
          </a:p>
          <a:p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没 有  箩 筐  </a:t>
            </a:r>
            <a:r>
              <a:rPr lang="zh-CN" altLang="en-US" sz="280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运 肥 料 </a:t>
            </a:r>
            <a:r>
              <a:rPr lang="zh-CN" altLang="en-US" sz="280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怎 </a:t>
            </a:r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么 办</a:t>
            </a:r>
            <a:r>
              <a:rPr lang="zh-CN" altLang="en-US" sz="280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？</a:t>
            </a:r>
            <a:endParaRPr lang="zh-CN" altLang="en-US" sz="2800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méi yǒu  shuǐ tǒnɡ   ji</a:t>
            </a:r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宋体" charset="-122"/>
              </a:rPr>
              <a:t>ā</a:t>
            </a:r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o  shuǐ zěn me bàn</a:t>
            </a:r>
          </a:p>
          <a:p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没 有   水   桶  </a:t>
            </a:r>
            <a:r>
              <a:rPr lang="zh-CN" altLang="en-US" sz="280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浇  水  </a:t>
            </a:r>
            <a:r>
              <a:rPr lang="zh-CN" altLang="en-US" sz="280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怎 </a:t>
            </a:r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么办？</a:t>
            </a:r>
          </a:p>
        </p:txBody>
      </p:sp>
      <p:pic>
        <p:nvPicPr>
          <p:cNvPr id="6" name="Picture 5" descr="20090222_65fa7c77849831f25b81NMtn5T28YUxt"/>
          <p:cNvPicPr>
            <a:picLocks noChangeAspect="1" noChangeArrowheads="1"/>
          </p:cNvPicPr>
          <p:nvPr/>
        </p:nvPicPr>
        <p:blipFill>
          <a:blip r:embed="rId2"/>
          <a:srcRect l="5555" r="3968" b="6250"/>
          <a:stretch>
            <a:fillRect/>
          </a:stretch>
        </p:blipFill>
        <p:spPr bwMode="auto">
          <a:xfrm>
            <a:off x="0" y="3500438"/>
            <a:ext cx="914400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571481"/>
            <a:ext cx="1714479" cy="19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00306"/>
            <a:ext cx="1714480" cy="203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566602"/>
            <a:ext cx="1714480" cy="2291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785918" y="642918"/>
            <a:ext cx="72152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“不要紧，，不要紧，我有硬硬的嘴巴。”</a:t>
            </a:r>
            <a:endParaRPr lang="zh-CN" altLang="en-US" sz="4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43043" y="2643182"/>
            <a:ext cx="7143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“不要紧，不要紧，我有一个皮口袋。”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85886" y="4643446"/>
            <a:ext cx="735811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“不要紧，不要紧，我有一个皮口袋。”</a:t>
            </a:r>
            <a:endParaRPr lang="zh-CN" altLang="en-US" sz="4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98</TotalTime>
  <Words>847</Words>
  <Application>Microsoft Office PowerPoint</Application>
  <PresentationFormat>全屏显示(4:3)</PresentationFormat>
  <Paragraphs>126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聚合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18</cp:revision>
  <dcterms:created xsi:type="dcterms:W3CDTF">2017-02-24T03:36:56Z</dcterms:created>
  <dcterms:modified xsi:type="dcterms:W3CDTF">2017-02-27T05:06:35Z</dcterms:modified>
</cp:coreProperties>
</file>