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314" r:id="rId3"/>
    <p:sldId id="296" r:id="rId5"/>
    <p:sldId id="310" r:id="rId6"/>
    <p:sldId id="297" r:id="rId7"/>
    <p:sldId id="299" r:id="rId8"/>
    <p:sldId id="301" r:id="rId9"/>
    <p:sldId id="288" r:id="rId10"/>
    <p:sldId id="261" r:id="rId11"/>
    <p:sldId id="258" r:id="rId12"/>
    <p:sldId id="271" r:id="rId13"/>
    <p:sldId id="338" r:id="rId14"/>
    <p:sldId id="339" r:id="rId15"/>
    <p:sldId id="274" r:id="rId16"/>
    <p:sldId id="272" r:id="rId17"/>
    <p:sldId id="262" r:id="rId18"/>
    <p:sldId id="273" r:id="rId19"/>
    <p:sldId id="275" r:id="rId20"/>
    <p:sldId id="313" r:id="rId21"/>
    <p:sldId id="291" r:id="rId22"/>
    <p:sldId id="276" r:id="rId23"/>
    <p:sldId id="292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FF0000"/>
    <a:srgbClr val="800000"/>
    <a:srgbClr val="6600CC"/>
    <a:srgbClr val="0066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972"/>
  </p:normalViewPr>
  <p:slideViewPr>
    <p:cSldViewPr showGuides="1">
      <p:cViewPr varScale="1">
        <p:scale>
          <a:sx n="122" d="100"/>
          <a:sy n="122" d="100"/>
        </p:scale>
        <p:origin x="-696" y="-96"/>
      </p:cViewPr>
      <p:guideLst>
        <p:guide orient="horz" pos="212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页眉占位符 1740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174083" name="日期占位符 17408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en-US" altLang="x-none" sz="1200"/>
          </a:p>
        </p:txBody>
      </p:sp>
      <p:sp>
        <p:nvSpPr>
          <p:cNvPr id="174084" name="页脚占位符 17408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dirty="0"/>
          </a:p>
        </p:txBody>
      </p:sp>
      <p:sp>
        <p:nvSpPr>
          <p:cNvPr id="174085" name="灯片编号占位符 17408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endParaRPr lang="en-US" altLang="zh-CN" sz="1200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endParaRPr lang="en-US" altLang="x-none" sz="1200" dirty="0"/>
          </a:p>
        </p:txBody>
      </p:sp>
      <p:sp>
        <p:nvSpPr>
          <p:cNvPr id="105476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eaLnBrk="1" hangingPunct="1"/>
            <a:endParaRPr lang="en-US" altLang="zh-CN" sz="1200" dirty="0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幻灯片图像占位符 17305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3059" name="文本占位符 17305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110595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111619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2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112643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4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7"/>
          <p:cNvSpPr txBox="1">
            <a:spLocks noChangeArrowheads="1"/>
          </p:cNvSpPr>
          <p:nvPr/>
        </p:nvSpPr>
        <p:spPr bwMode="auto">
          <a:xfrm>
            <a:off x="0" y="6604000"/>
            <a:ext cx="2533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Copyright 2004-2009 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版权所有 盗版必究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microsoft.com/office/2007/relationships/media" Target="file:///C:\Users\dell\Desktop\&#22812;&#33394;&#35838;&#20214;&#30456;&#20851;&#38899;&#39057;\&#29677;&#24471;&#29790;%20-%20&#26149;&#37326;.mp3" TargetMode="External"/><Relationship Id="rId1" Type="http://schemas.openxmlformats.org/officeDocument/2006/relationships/audio" Target="file:///C:\Users\dell\Desktop\&#22812;&#33394;&#35838;&#20214;&#30456;&#20851;&#38899;&#39057;\&#29677;&#24471;&#29790;%20-%20&#26149;&#37326;.mp3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microsoft.com/office/2007/relationships/media" Target="file:///C:\Users\dell\Desktop\&#22812;&#33394;&#35838;&#20214;&#30456;&#20851;&#38899;&#39057;\&#29677;&#24471;&#29790;%20-%20&#26149;&#37326;.mp3" TargetMode="External"/><Relationship Id="rId2" Type="http://schemas.openxmlformats.org/officeDocument/2006/relationships/audio" Target="file:///C:\Users\dell\Desktop\&#22812;&#33394;&#35838;&#20214;&#30456;&#20851;&#38899;&#39057;\&#29677;&#24471;&#29790;%20-%20&#26149;&#37326;.mp3" TargetMode="Externa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microsoft.com/office/2007/relationships/media" Target="file:///C:\Users\lenovo\Desktop\&#26519;&#28023;%20-%20&#36828;&#26041;&#30340;&#23490;&#38745;%20-%20&#32431;&#38899;&#20048;&#29256;.mp3" TargetMode="External"/><Relationship Id="rId2" Type="http://schemas.openxmlformats.org/officeDocument/2006/relationships/audio" Target="file:///C:\Users\lenovo\Desktop\&#26519;&#28023;%20-%20&#36828;&#26041;&#30340;&#23490;&#38745;%20-%20&#32431;&#38899;&#20048;&#29256;.mp3" TargetMode="Externa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Text Box 6"/>
          <p:cNvSpPr txBox="1"/>
          <p:nvPr/>
        </p:nvSpPr>
        <p:spPr>
          <a:xfrm>
            <a:off x="2627784" y="3501008"/>
            <a:ext cx="454025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</a:t>
            </a:r>
            <a:r>
              <a:rPr lang="en-US" altLang="zh-CN" sz="4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9</a:t>
            </a:r>
            <a:r>
              <a:rPr lang="zh-CN" altLang="en-US" sz="4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课 夜色</a:t>
            </a:r>
            <a:endParaRPr lang="zh-CN" altLang="en-US" sz="48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5543" name="矩形 65542"/>
          <p:cNvSpPr/>
          <p:nvPr/>
        </p:nvSpPr>
        <p:spPr>
          <a:xfrm>
            <a:off x="3600450" y="1555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6375" y="2060575"/>
            <a:ext cx="6000750" cy="2530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夜晚的景色其实很美很美，但是怕黑的小朋友都欣赏不到，今天，我们就来认识一个怕黑的孩子。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046" name="矩形 87045"/>
          <p:cNvSpPr/>
          <p:nvPr/>
        </p:nvSpPr>
        <p:spPr>
          <a:xfrm>
            <a:off x="219075" y="5949950"/>
            <a:ext cx="463550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lspjy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.com  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cz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lspjy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4795" y="2303145"/>
            <a:ext cx="8578850" cy="2407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dǎn   gǎn   wǎng   wài    yǒng    chuāng </a:t>
            </a:r>
            <a:endParaRPr lang="en-US" altLang="zh-CN" sz="36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36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zh-CN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胆     敢     往     外      勇       窗    </a:t>
            </a:r>
            <a:r>
              <a:rPr lang="zh-CN" altLang="zh-CN" sz="36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zh-CN" altLang="zh-CN" sz="36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36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luàn  piān   sàn    yuán   xiàng     wēi</a:t>
            </a:r>
            <a:endParaRPr lang="en-US" altLang="zh-CN" sz="36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r>
              <a:rPr lang="zh-CN" altLang="zh-CN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乱     </a:t>
            </a:r>
            <a:r>
              <a:rPr lang="zh-CN" altLang="en-US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偏     散     原      像        微</a:t>
            </a:r>
            <a:endParaRPr lang="zh-CN" altLang="en-US" sz="4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0085" y="2604135"/>
            <a:ext cx="8199120" cy="23774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胆     敢     往     外      勇       窗  </a:t>
            </a:r>
            <a:endParaRPr lang="zh-CN" altLang="zh-CN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algn="l"/>
            <a:r>
              <a:rPr lang="zh-CN" alt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 </a:t>
            </a:r>
            <a:r>
              <a:rPr lang="zh-CN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 </a:t>
            </a:r>
            <a:endParaRPr lang="zh-CN" altLang="zh-CN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algn="l"/>
            <a:r>
              <a:rPr lang="zh-CN" alt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乱     </a:t>
            </a:r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偏     散     原      像        微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algn="l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5863" y="2492375"/>
            <a:ext cx="6786563" cy="19202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胆小  </a:t>
            </a:r>
            <a:r>
              <a:rPr kumimoji="0" lang="zh-CN" altLang="en-US" sz="40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勇敢</a:t>
            </a:r>
            <a:r>
              <a:rPr kumimoji="0" lang="zh-CN" altLang="en-US" sz="40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 向往  外面  勇气  窗户  乱来  偏心</a:t>
            </a:r>
            <a:endParaRPr kumimoji="0" lang="zh-CN" altLang="en-US" sz="4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300" normalizeH="0" baseline="0" noProof="0" dirty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散步  原来  图像  微笑</a:t>
            </a:r>
            <a:endParaRPr kumimoji="0" lang="zh-CN" altLang="en-US" sz="4000" b="1" i="0" u="none" strike="noStrike" kern="1200" cap="none" spc="300" normalizeH="0" baseline="0" noProof="0" dirty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" name="班得瑞 - 春野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7667625" y="1196975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9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8888" y="1833563"/>
            <a:ext cx="6858000" cy="15544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“我”从前是一个怎样的孩子？你从哪些句子看出来的？用横线在书本划出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813" y="3716338"/>
            <a:ext cx="4500563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天一黑就不敢往外瞧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813" y="4943475"/>
            <a:ext cx="4786313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一看窗户外心就乱跳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/>
          <p:nvPr/>
        </p:nvSpPr>
        <p:spPr>
          <a:xfrm>
            <a:off x="323850" y="2276793"/>
            <a:ext cx="8135938" cy="28346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eaLnBrk="1" hangingPunct="1"/>
            <a:r>
              <a:rPr lang="zh-CN" altLang="en-US" sz="4500" b="1" dirty="0">
                <a:solidFill>
                  <a:srgbClr val="0A0C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45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从前</a:t>
            </a:r>
            <a:r>
              <a:rPr lang="zh-CN" altLang="en-US" sz="4500" b="1" dirty="0">
                <a:solidFill>
                  <a:srgbClr val="0A0C00"/>
                </a:solidFill>
                <a:latin typeface="楷体_GB2312" pitchFamily="49" charset="-122"/>
                <a:ea typeface="楷体_GB2312" pitchFamily="49" charset="-122"/>
              </a:rPr>
              <a:t>胆子很小很小，</a:t>
            </a:r>
            <a:endParaRPr lang="zh-CN" altLang="en-US" sz="4500" b="1" dirty="0">
              <a:solidFill>
                <a:srgbClr val="0A0C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4500" b="1" dirty="0">
                <a:solidFill>
                  <a:srgbClr val="0A0C00"/>
                </a:solidFill>
                <a:latin typeface="楷体_GB2312" pitchFamily="49" charset="-122"/>
                <a:ea typeface="楷体_GB2312" pitchFamily="49" charset="-122"/>
              </a:rPr>
              <a:t>天</a:t>
            </a:r>
            <a:r>
              <a:rPr lang="zh-CN" altLang="en-US" sz="45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4500" b="1" dirty="0">
                <a:solidFill>
                  <a:srgbClr val="0A0C00"/>
                </a:solidFill>
                <a:latin typeface="楷体_GB2312" pitchFamily="49" charset="-122"/>
                <a:ea typeface="楷体_GB2312" pitchFamily="49" charset="-122"/>
              </a:rPr>
              <a:t>黑</a:t>
            </a:r>
            <a:r>
              <a:rPr lang="zh-CN" altLang="en-US" sz="45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就</a:t>
            </a:r>
            <a:r>
              <a:rPr lang="zh-CN" altLang="en-US" sz="4500" b="1" dirty="0">
                <a:solidFill>
                  <a:srgbClr val="0A0C00"/>
                </a:solidFill>
                <a:latin typeface="楷体_GB2312" pitchFamily="49" charset="-122"/>
                <a:ea typeface="楷体_GB2312" pitchFamily="49" charset="-122"/>
              </a:rPr>
              <a:t>不敢往外瞧。</a:t>
            </a:r>
            <a:endParaRPr lang="zh-CN" altLang="en-US" sz="4500" b="1" dirty="0">
              <a:solidFill>
                <a:srgbClr val="0A0C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4500" b="1" dirty="0">
                <a:solidFill>
                  <a:srgbClr val="0A0C00"/>
                </a:solidFill>
                <a:latin typeface="楷体_GB2312" pitchFamily="49" charset="-122"/>
                <a:ea typeface="楷体_GB2312" pitchFamily="49" charset="-122"/>
              </a:rPr>
              <a:t>妈妈把勇敢的故事讲了又讲，</a:t>
            </a:r>
            <a:endParaRPr lang="zh-CN" altLang="en-US" sz="4500" b="1" dirty="0">
              <a:solidFill>
                <a:srgbClr val="0A0C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4500" b="1" dirty="0">
                <a:solidFill>
                  <a:srgbClr val="0A0C00"/>
                </a:solidFill>
                <a:latin typeface="楷体_GB2312" pitchFamily="49" charset="-122"/>
                <a:ea typeface="楷体_GB2312" pitchFamily="49" charset="-122"/>
              </a:rPr>
              <a:t>可我</a:t>
            </a:r>
            <a:r>
              <a:rPr lang="zh-CN" altLang="en-US" sz="45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4500" b="1" dirty="0">
                <a:solidFill>
                  <a:srgbClr val="0A0C00"/>
                </a:solidFill>
                <a:latin typeface="楷体_GB2312" pitchFamily="49" charset="-122"/>
                <a:ea typeface="楷体_GB2312" pitchFamily="49" charset="-122"/>
              </a:rPr>
              <a:t>看窗外心</a:t>
            </a:r>
            <a:r>
              <a:rPr lang="zh-CN" altLang="en-US" sz="45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就</a:t>
            </a:r>
            <a:r>
              <a:rPr lang="zh-CN" altLang="en-US" sz="4500" b="1" dirty="0">
                <a:solidFill>
                  <a:srgbClr val="0A0C00"/>
                </a:solidFill>
                <a:latin typeface="楷体_GB2312" pitchFamily="49" charset="-122"/>
                <a:ea typeface="楷体_GB2312" pitchFamily="49" charset="-122"/>
              </a:rPr>
              <a:t>乱跳</a:t>
            </a:r>
            <a:r>
              <a:rPr lang="en-US" altLang="zh-CN" sz="4500" b="1" dirty="0">
                <a:solidFill>
                  <a:srgbClr val="0A0C00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endParaRPr lang="en-US" altLang="zh-CN" sz="4500" b="1" dirty="0">
              <a:solidFill>
                <a:srgbClr val="0A0C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1139" name="Picture 3" descr="2008053017230058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425" y="476250"/>
            <a:ext cx="2876550" cy="291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213" y="1855788"/>
            <a:ext cx="8229600" cy="785813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练习用“一</a:t>
            </a: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······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就</a:t>
            </a: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······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”说句子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2815" y="2763520"/>
            <a:ext cx="6639560" cy="5791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例：放学后，我一到家就做作业。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2220" y="3663315"/>
            <a:ext cx="6000750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早上上学，我一到学校就自觉的读书。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2220" y="5009198"/>
            <a:ext cx="6215063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我一看到垃圾纸屑就把它捡起丢到垃圾桶去。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7060" y="1841500"/>
            <a:ext cx="7929880" cy="1534795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30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那现在的“我”又是一个怎样的孩子呢？请你从文中找出相关的句子来告诉大家，并在书本上划出来，</a:t>
            </a:r>
            <a:endParaRPr kumimoji="0" lang="zh-CN" altLang="en-US" sz="2800" b="1" i="0" u="none" strike="noStrike" kern="0" cap="none" spc="30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183" y="3232150"/>
            <a:ext cx="6985000" cy="1311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b="1" dirty="0">
                <a:solidFill>
                  <a:srgbClr val="99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原来花草都像白天一样微笑</a:t>
            </a:r>
            <a:r>
              <a:rPr lang="en-US" altLang="zh-CN" sz="4000" b="1">
                <a:solidFill>
                  <a:srgbClr val="99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~~</a:t>
            </a:r>
            <a:endParaRPr lang="en-US" altLang="zh-CN" sz="4000" b="1">
              <a:solidFill>
                <a:srgbClr val="99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endParaRPr lang="en-US" altLang="zh-CN" sz="4000" b="1">
              <a:solidFill>
                <a:srgbClr val="99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" name="班得瑞 - 春野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208963" y="1231900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79500" y="4222115"/>
            <a:ext cx="6855460" cy="2042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99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从此再黑再黑的夜晚，我也能看见小鸟怎样在月光下睡觉</a:t>
            </a:r>
            <a:r>
              <a:rPr lang="en-US" altLang="zh-CN" sz="3200" b="1">
                <a:solidFill>
                  <a:srgbClr val="99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楷体_GB2312" pitchFamily="49" charset="-122"/>
                <a:sym typeface="+mn-ea"/>
              </a:rPr>
              <a:t>……</a:t>
            </a:r>
            <a:endParaRPr lang="en-US" altLang="zh-CN" sz="3200" b="1">
              <a:solidFill>
                <a:srgbClr val="99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numSld="3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  <p:bldP spid="3" grpId="1"/>
      <p:bldP spid="3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61210" y="1124585"/>
            <a:ext cx="6119813" cy="4100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4985" y="1698625"/>
            <a:ext cx="6119813" cy="4214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图片 4" descr="userid74345time20090107130718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3" name="TextBox 6"/>
          <p:cNvSpPr txBox="1"/>
          <p:nvPr/>
        </p:nvSpPr>
        <p:spPr>
          <a:xfrm>
            <a:off x="2928938" y="0"/>
            <a:ext cx="46434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rgbClr val="FFC000"/>
                </a:solidFill>
              </a:rPr>
              <a:t>夜景欣赏</a:t>
            </a:r>
            <a:endParaRPr lang="zh-CN" altLang="en-US" sz="6000" b="1" dirty="0">
              <a:solidFill>
                <a:srgbClr val="FFC000"/>
              </a:solidFill>
            </a:endParaRPr>
          </a:p>
        </p:txBody>
      </p:sp>
      <p:pic>
        <p:nvPicPr>
          <p:cNvPr id="4" name="林海 - 远方的寂静 - 纯音乐版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572500" y="6215063"/>
            <a:ext cx="438150" cy="43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numSld="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410" y="2276475"/>
            <a:ext cx="8663940" cy="1868170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zh-CN" altLang="en-US" sz="4000" b="1" i="0" u="none" strike="noStrike" kern="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是什么原因使“我”不再胆小，能够勇敢地面对夜色、欣赏夜色呢？</a:t>
            </a:r>
            <a:endParaRPr kumimoji="0" lang="zh-CN" altLang="en-US" sz="4000" b="1" i="0" u="none" strike="noStrike" kern="0" cap="none" spc="0" normalizeH="0" baseline="0" noProof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2365" y="4476750"/>
            <a:ext cx="5772150" cy="701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爸爸晚上偏要拉我去散步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1513" y="1754823"/>
            <a:ext cx="7920037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失掉了勇气，那就一切都失掉了。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—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歌德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0845" y="4089400"/>
            <a:ext cx="7177405" cy="13106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困难并不可怕，只要有勇气就可以战胜一切。</a:t>
            </a:r>
            <a:endParaRPr lang="zh-CN" altLang="en-US" sz="4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Picture 2" descr="meiliyejing_395608_m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图片 3" descr="20110815170001_953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图片 3" descr="3913391_115604052716_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图片 3" descr="201408030010172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4" descr="psb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17462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2008-02-21-12-09-1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4" descr="6afd1cfd66c9653709244d9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94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268538" y="549275"/>
            <a:ext cx="4227512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7200">
                <a:solidFill>
                  <a:srgbClr val="FFFF00"/>
                </a:solidFill>
                <a:latin typeface="方正剪纸简体" pitchFamily="65" charset="-122"/>
                <a:ea typeface="方正剪纸简体" pitchFamily="65" charset="-122"/>
              </a:rPr>
              <a:t>9</a:t>
            </a:r>
            <a:r>
              <a:rPr lang="zh-CN" altLang="en-US" sz="7200" dirty="0">
                <a:solidFill>
                  <a:srgbClr val="FFFF00"/>
                </a:solidFill>
                <a:latin typeface="方正剪纸简体" pitchFamily="65" charset="-122"/>
                <a:ea typeface="方正剪纸简体" pitchFamily="65" charset="-122"/>
              </a:rPr>
              <a:t>、夜 色</a:t>
            </a:r>
            <a:endParaRPr lang="zh-CN" altLang="en-US" sz="7200" dirty="0">
              <a:solidFill>
                <a:srgbClr val="FFFF00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21cnjy">
  <a:themeElements>
    <a:clrScheme name="21cnj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1cnjy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cnj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21cnjy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819</Words>
  <Application>WPS 演示</Application>
  <PresentationFormat>全屏显示(4:3)</PresentationFormat>
  <Paragraphs>60</Paragraphs>
  <Slides>21</Slides>
  <Notes>5</Notes>
  <HiddenSlides>0</HiddenSlides>
  <MMClips>5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黑体</vt:lpstr>
      <vt:lpstr>方正剪纸简体</vt:lpstr>
      <vt:lpstr>Times New Roman</vt:lpstr>
      <vt:lpstr>微软雅黑</vt:lpstr>
      <vt:lpstr>楷体_GB2312</vt:lpstr>
      <vt:lpstr>新宋体</vt:lpstr>
      <vt:lpstr>21cnjy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练习用“一······就······”说句子</vt:lpstr>
      <vt:lpstr>      那现在的“我”又是一个怎样的孩子呢？请你从文中找出相关的句子来告诉大家</vt:lpstr>
      <vt:lpstr>PowerPoint 演示文稿</vt:lpstr>
      <vt:lpstr>PowerPoint 演示文稿</vt:lpstr>
      <vt:lpstr>        是什么原因使“我”不再胆小，能够勇敢地面对夜色、欣赏夜色呢？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7</cp:revision>
  <dcterms:created xsi:type="dcterms:W3CDTF">2010-02-05T05:37:00Z</dcterms:created>
  <dcterms:modified xsi:type="dcterms:W3CDTF">2017-04-06T07:09:36Z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