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38"/>
  </p:handoutMasterIdLst>
  <p:sldIdLst>
    <p:sldId id="256" r:id="rId3"/>
    <p:sldId id="367" r:id="rId4"/>
    <p:sldId id="368" r:id="rId5"/>
    <p:sldId id="369" r:id="rId6"/>
    <p:sldId id="370" r:id="rId8"/>
    <p:sldId id="371" r:id="rId9"/>
    <p:sldId id="372" r:id="rId10"/>
    <p:sldId id="373" r:id="rId11"/>
    <p:sldId id="374" r:id="rId12"/>
    <p:sldId id="375" r:id="rId13"/>
    <p:sldId id="405" r:id="rId14"/>
    <p:sldId id="403" r:id="rId15"/>
    <p:sldId id="407" r:id="rId16"/>
    <p:sldId id="411" r:id="rId17"/>
    <p:sldId id="319" r:id="rId18"/>
    <p:sldId id="353" r:id="rId19"/>
    <p:sldId id="412" r:id="rId20"/>
    <p:sldId id="354" r:id="rId21"/>
    <p:sldId id="355" r:id="rId22"/>
    <p:sldId id="356" r:id="rId23"/>
    <p:sldId id="357" r:id="rId24"/>
    <p:sldId id="358" r:id="rId25"/>
    <p:sldId id="414" r:id="rId26"/>
    <p:sldId id="360" r:id="rId27"/>
    <p:sldId id="410" r:id="rId28"/>
    <p:sldId id="363" r:id="rId29"/>
    <p:sldId id="366" r:id="rId30"/>
    <p:sldId id="364" r:id="rId31"/>
    <p:sldId id="365" r:id="rId32"/>
    <p:sldId id="359" r:id="rId33"/>
    <p:sldId id="342" r:id="rId34"/>
    <p:sldId id="296" r:id="rId35"/>
    <p:sldId id="352" r:id="rId36"/>
    <p:sldId id="300" r:id="rId37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6600FF"/>
    <a:srgbClr val="CCFFFF"/>
    <a:srgbClr val="CCFF99"/>
    <a:srgbClr val="99FF99"/>
    <a:srgbClr val="99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22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786" y="-96"/>
      </p:cViewPr>
      <p:guideLst>
        <p:guide orient="horz" pos="1638"/>
        <p:guide pos="29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229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2292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indent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hyperlink" Target="https://weidian.com/?userid=2256723&amp;wfr=c&amp;ifr=shopdetail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hyperlink" Target="http://syerx.dyedu.net/uploadfile/linhlinh.a6r" TargetMode="Externa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0" y="1992313"/>
            <a:ext cx="9144000" cy="1139825"/>
          </a:xfrm>
          <a:prstGeom prst="rect">
            <a:avLst/>
          </a:prstGeom>
          <a:solidFill>
            <a:schemeClr val="bg1">
              <a:alpha val="45882"/>
            </a:schemeClr>
          </a:solidFill>
          <a:ln w="9525">
            <a:noFill/>
          </a:ln>
        </p:spPr>
        <p:txBody>
          <a:bodyPr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副标题 2"/>
          <p:cNvSpPr txBox="1"/>
          <p:nvPr/>
        </p:nvSpPr>
        <p:spPr>
          <a:xfrm>
            <a:off x="1608138" y="2682875"/>
            <a:ext cx="5381625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R·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二年级上册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1608138" y="1931988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algn="ctr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5 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玲玲的画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281238" y="2674938"/>
            <a:ext cx="4033838" cy="7938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2" name="组合 41"/>
          <p:cNvGrpSpPr/>
          <p:nvPr/>
        </p:nvGrpSpPr>
        <p:grpSpPr>
          <a:xfrm>
            <a:off x="8088313" y="2665413"/>
            <a:ext cx="1112837" cy="2473325"/>
            <a:chOff x="498069" y="1779662"/>
            <a:chExt cx="1112838" cy="2472744"/>
          </a:xfrm>
        </p:grpSpPr>
        <p:grpSp>
          <p:nvGrpSpPr>
            <p:cNvPr id="1843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35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3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糟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547281" y="2968420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710363" y="2057400"/>
            <a:ext cx="1206500" cy="3194050"/>
            <a:chOff x="403932" y="1779662"/>
            <a:chExt cx="1206975" cy="3194259"/>
          </a:xfrm>
        </p:grpSpPr>
        <p:grpSp>
          <p:nvGrpSpPr>
            <p:cNvPr id="1843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4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懒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4" name="任意多边形 63"/>
            <p:cNvSpPr/>
            <p:nvPr/>
          </p:nvSpPr>
          <p:spPr>
            <a:xfrm>
              <a:off x="403932" y="2968778"/>
              <a:ext cx="481201" cy="2005143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589588" y="2740025"/>
            <a:ext cx="1268412" cy="2814638"/>
            <a:chOff x="341166" y="1779662"/>
            <a:chExt cx="1269741" cy="2814487"/>
          </a:xfrm>
        </p:grpSpPr>
        <p:grpSp>
          <p:nvGrpSpPr>
            <p:cNvPr id="1844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17" name="Oval 25"/>
              <p:cNvSpPr>
                <a:spLocks noChangeArrowheads="1"/>
              </p:cNvSpPr>
              <p:nvPr/>
            </p:nvSpPr>
            <p:spPr bwMode="auto"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4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及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6" name="任意多边形 115"/>
            <p:cNvSpPr/>
            <p:nvPr/>
          </p:nvSpPr>
          <p:spPr>
            <a:xfrm>
              <a:off x="341166" y="2951174"/>
              <a:ext cx="538726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21425" y="628650"/>
            <a:ext cx="1270000" cy="2814638"/>
            <a:chOff x="341166" y="1779662"/>
            <a:chExt cx="1269741" cy="2814487"/>
          </a:xfrm>
        </p:grpSpPr>
        <p:grpSp>
          <p:nvGrpSpPr>
            <p:cNvPr id="1844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5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5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肯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341166" y="2951174"/>
              <a:ext cx="538053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44650" y="2505075"/>
            <a:ext cx="1268413" cy="2814638"/>
            <a:chOff x="341166" y="1779662"/>
            <a:chExt cx="1269741" cy="2814487"/>
          </a:xfrm>
        </p:grpSpPr>
        <p:grpSp>
          <p:nvGrpSpPr>
            <p:cNvPr id="1845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72" name="Oval 25"/>
              <p:cNvSpPr>
                <a:spLocks noChangeArrowheads="1"/>
              </p:cNvSpPr>
              <p:nvPr/>
            </p:nvSpPr>
            <p:spPr bwMode="auto"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45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评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" name="任意多边形 70"/>
            <p:cNvSpPr/>
            <p:nvPr/>
          </p:nvSpPr>
          <p:spPr>
            <a:xfrm>
              <a:off x="341166" y="2951174"/>
              <a:ext cx="538726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317500" y="2870200"/>
            <a:ext cx="1270000" cy="2814638"/>
            <a:chOff x="341166" y="1779662"/>
            <a:chExt cx="1269741" cy="2814487"/>
          </a:xfrm>
        </p:grpSpPr>
        <p:grpSp>
          <p:nvGrpSpPr>
            <p:cNvPr id="1845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6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6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详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1" name="任意多边形 120"/>
            <p:cNvSpPr/>
            <p:nvPr/>
          </p:nvSpPr>
          <p:spPr>
            <a:xfrm>
              <a:off x="341166" y="2951174"/>
              <a:ext cx="538053" cy="164297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692400" y="2700338"/>
            <a:ext cx="1358900" cy="3476625"/>
            <a:chOff x="249657" y="1779662"/>
            <a:chExt cx="1361250" cy="3475844"/>
          </a:xfrm>
        </p:grpSpPr>
        <p:grpSp>
          <p:nvGrpSpPr>
            <p:cNvPr id="1846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65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6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催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6" name="任意多边形 125"/>
            <p:cNvSpPr/>
            <p:nvPr/>
          </p:nvSpPr>
          <p:spPr>
            <a:xfrm>
              <a:off x="249657" y="2968432"/>
              <a:ext cx="636098" cy="22870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529513" y="1120775"/>
            <a:ext cx="1112837" cy="2473325"/>
            <a:chOff x="498069" y="1779662"/>
            <a:chExt cx="1112838" cy="2472744"/>
          </a:xfrm>
        </p:grpSpPr>
        <p:grpSp>
          <p:nvGrpSpPr>
            <p:cNvPr id="1846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7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50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并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1" name="任意多边形 130"/>
            <p:cNvSpPr/>
            <p:nvPr/>
          </p:nvSpPr>
          <p:spPr>
            <a:xfrm>
              <a:off x="547281" y="2968421"/>
              <a:ext cx="338138" cy="128398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088" y="1071563"/>
            <a:ext cx="1112837" cy="3067050"/>
            <a:chOff x="498069" y="1779662"/>
            <a:chExt cx="1112838" cy="3067768"/>
          </a:xfrm>
        </p:grpSpPr>
        <p:grpSp>
          <p:nvGrpSpPr>
            <p:cNvPr id="1847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75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玲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542519" y="2968977"/>
              <a:ext cx="342900" cy="1878453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89013" y="1270000"/>
            <a:ext cx="1368425" cy="2705100"/>
            <a:chOff x="243129" y="1779662"/>
            <a:chExt cx="1367778" cy="2705241"/>
          </a:xfrm>
        </p:grpSpPr>
        <p:grpSp>
          <p:nvGrpSpPr>
            <p:cNvPr id="1847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8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8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幅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6" name="任意多边形 135"/>
            <p:cNvSpPr/>
            <p:nvPr/>
          </p:nvSpPr>
          <p:spPr>
            <a:xfrm>
              <a:off x="243129" y="2951298"/>
              <a:ext cx="636286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576638" y="954088"/>
            <a:ext cx="1206500" cy="3194050"/>
            <a:chOff x="403932" y="1779662"/>
            <a:chExt cx="1206975" cy="3194259"/>
          </a:xfrm>
        </p:grpSpPr>
        <p:grpSp>
          <p:nvGrpSpPr>
            <p:cNvPr id="1848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85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8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叭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6" name="任意多边形 155"/>
            <p:cNvSpPr/>
            <p:nvPr/>
          </p:nvSpPr>
          <p:spPr>
            <a:xfrm>
              <a:off x="403932" y="2968777"/>
              <a:ext cx="481201" cy="200514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478463" y="719138"/>
            <a:ext cx="1112837" cy="2473325"/>
            <a:chOff x="498069" y="1779662"/>
            <a:chExt cx="1112838" cy="2472744"/>
          </a:xfrm>
        </p:grpSpPr>
        <p:grpSp>
          <p:nvGrpSpPr>
            <p:cNvPr id="1848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90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FF00FF">
                  <a:alpha val="49019"/>
                </a:srgbClr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9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另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>
              <a:off x="547281" y="2968420"/>
              <a:ext cx="338138" cy="1283986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227513" y="482600"/>
            <a:ext cx="1368425" cy="2705100"/>
            <a:chOff x="243129" y="1779662"/>
            <a:chExt cx="1367778" cy="2705241"/>
          </a:xfrm>
        </p:grpSpPr>
        <p:grpSp>
          <p:nvGrpSpPr>
            <p:cNvPr id="1849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495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99FF99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9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脏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243129" y="2951298"/>
              <a:ext cx="636286" cy="1533605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335213" y="363538"/>
            <a:ext cx="1268412" cy="2814637"/>
            <a:chOff x="341166" y="1779662"/>
            <a:chExt cx="1269741" cy="2814487"/>
          </a:xfrm>
        </p:grpSpPr>
        <p:grpSp>
          <p:nvGrpSpPr>
            <p:cNvPr id="18499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55" name="Oval 25"/>
              <p:cNvSpPr>
                <a:spLocks noChangeArrowheads="1"/>
              </p:cNvSpPr>
              <p:nvPr/>
            </p:nvSpPr>
            <p:spPr bwMode="auto"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noFill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501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奖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341166" y="2951175"/>
              <a:ext cx="538726" cy="16429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66FF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54550" y="2474913"/>
            <a:ext cx="1270000" cy="2814637"/>
            <a:chOff x="341166" y="1779662"/>
            <a:chExt cx="1269741" cy="2814487"/>
          </a:xfrm>
        </p:grpSpPr>
        <p:grpSp>
          <p:nvGrpSpPr>
            <p:cNvPr id="18504" name="Group 23"/>
            <p:cNvGrpSpPr/>
            <p:nvPr/>
          </p:nvGrpSpPr>
          <p:grpSpPr>
            <a:xfrm>
              <a:off x="498069" y="1779662"/>
              <a:ext cx="1112838" cy="1171575"/>
              <a:chOff x="1247" y="2783"/>
              <a:chExt cx="701" cy="738"/>
            </a:xfrm>
          </p:grpSpPr>
          <p:sp>
            <p:nvSpPr>
              <p:cNvPr id="18505" name="Oval 25"/>
              <p:cNvSpPr/>
              <p:nvPr/>
            </p:nvSpPr>
            <p:spPr>
              <a:xfrm>
                <a:off x="1247" y="2783"/>
                <a:ext cx="531" cy="738"/>
              </a:xfrm>
              <a:prstGeom prst="ellipse">
                <a:avLst/>
              </a:prstGeom>
              <a:solidFill>
                <a:srgbClr val="00B0F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06" name="Text Box 27"/>
              <p:cNvSpPr txBox="1"/>
              <p:nvPr/>
            </p:nvSpPr>
            <p:spPr>
              <a:xfrm>
                <a:off x="1268" y="2906"/>
                <a:ext cx="680" cy="4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44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报</a:t>
                </a:r>
                <a:endParaRPr lang="zh-CN" altLang="en-US" sz="44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>
              <a:off x="341166" y="2951175"/>
              <a:ext cx="538053" cy="1642974"/>
            </a:xfrm>
            <a:custGeom>
              <a:avLst/>
              <a:gdLst>
                <a:gd name="connsiteX0" fmla="*/ 342900 w 342900"/>
                <a:gd name="connsiteY0" fmla="*/ 0 h 1878806"/>
                <a:gd name="connsiteX1" fmla="*/ 171450 w 342900"/>
                <a:gd name="connsiteY1" fmla="*/ 614362 h 1878806"/>
                <a:gd name="connsiteX2" fmla="*/ 307181 w 342900"/>
                <a:gd name="connsiteY2" fmla="*/ 942975 h 1878806"/>
                <a:gd name="connsiteX3" fmla="*/ 157163 w 342900"/>
                <a:gd name="connsiteY3" fmla="*/ 1321594 h 1878806"/>
                <a:gd name="connsiteX4" fmla="*/ 135731 w 342900"/>
                <a:gd name="connsiteY4" fmla="*/ 1585912 h 1878806"/>
                <a:gd name="connsiteX5" fmla="*/ 71438 w 342900"/>
                <a:gd name="connsiteY5" fmla="*/ 1757362 h 1878806"/>
                <a:gd name="connsiteX6" fmla="*/ 0 w 342900"/>
                <a:gd name="connsiteY6" fmla="*/ 1878806 h 1878806"/>
                <a:gd name="connsiteX7" fmla="*/ 0 w 342900"/>
                <a:gd name="connsiteY7" fmla="*/ 1878806 h 1878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1878806">
                  <a:moveTo>
                    <a:pt x="342900" y="0"/>
                  </a:moveTo>
                  <a:cubicBezTo>
                    <a:pt x="260151" y="228600"/>
                    <a:pt x="177403" y="457200"/>
                    <a:pt x="171450" y="614362"/>
                  </a:cubicBezTo>
                  <a:cubicBezTo>
                    <a:pt x="165497" y="771524"/>
                    <a:pt x="309562" y="825103"/>
                    <a:pt x="307181" y="942975"/>
                  </a:cubicBezTo>
                  <a:cubicBezTo>
                    <a:pt x="304800" y="1060847"/>
                    <a:pt x="185738" y="1214438"/>
                    <a:pt x="157163" y="1321594"/>
                  </a:cubicBezTo>
                  <a:cubicBezTo>
                    <a:pt x="128588" y="1428750"/>
                    <a:pt x="150018" y="1513284"/>
                    <a:pt x="135731" y="1585912"/>
                  </a:cubicBezTo>
                  <a:cubicBezTo>
                    <a:pt x="121443" y="1658540"/>
                    <a:pt x="94060" y="1708546"/>
                    <a:pt x="71438" y="1757362"/>
                  </a:cubicBezTo>
                  <a:cubicBezTo>
                    <a:pt x="48816" y="1806178"/>
                    <a:pt x="0" y="1878806"/>
                    <a:pt x="0" y="1878806"/>
                  </a:cubicBezTo>
                  <a:lnTo>
                    <a:pt x="0" y="1878806"/>
                  </a:lnTo>
                </a:path>
              </a:pathLst>
            </a:custGeom>
            <a:ln w="952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64198E-7 L 0.00295 -0.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00468 -0.3645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-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28809E-6 L 0.01545 -0.2973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71605E-6 L 0.00677 -0.2407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00052 -0.306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06724E-6 L -0.00486 -0.3414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1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93827E-6 L -0.00052 -0.2725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46914E-7 L 0.00052 -0.3064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247 L -0.00035 -0.3038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06724E-6 L -0.00486 -0.3414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1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64198E-7 L 0.00295 -0.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28809E-6 L 0.01545 -0.29734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93827E-6 L -0.00052 -0.2725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8.64198E-7 L 0.00295 -0.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7 L 0.01545 -0.2972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1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xfrm>
            <a:off x="1272540" y="474345"/>
            <a:ext cx="7227570" cy="1885950"/>
          </a:xfrm>
        </p:spPr>
        <p:txBody>
          <a:bodyPr/>
          <a:p>
            <a:pPr>
              <a:buNone/>
            </a:pPr>
            <a:r>
              <a:rPr lang="zh-CN" altLang="en-US" sz="30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  收拾  想象  往往  端详  催促    </a:t>
            </a:r>
            <a:endParaRPr lang="zh-CN" altLang="en-US" sz="30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0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评奖  时间  只要  时候  心脏  楼梯</a:t>
            </a:r>
            <a:endParaRPr lang="zh-CN" altLang="en-US" sz="30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30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满意  动脑筋  来不及  懒洋洋</a:t>
            </a:r>
            <a:endParaRPr lang="zh-CN" altLang="en-US" sz="3000" dirty="0">
              <a:solidFill>
                <a:schemeClr val="tx2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79876" name="矩形 79875"/>
          <p:cNvSpPr/>
          <p:nvPr/>
        </p:nvSpPr>
        <p:spPr>
          <a:xfrm>
            <a:off x="690880" y="2696210"/>
            <a:ext cx="6103144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满意地端详     哇地哭了 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仔细地看了看    满意地笑了   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懒洋洋地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趴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着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叭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的一声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矩形 12299"/>
          <p:cNvSpPr/>
          <p:nvPr/>
        </p:nvSpPr>
        <p:spPr>
          <a:xfrm>
            <a:off x="5958840" y="3368675"/>
            <a:ext cx="34137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小喇叭，叭叭叭；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小花狗，趴趴趴。</a:t>
            </a:r>
            <a:r>
              <a:rPr lang="zh-CN" altLang="en-US" sz="3200" dirty="0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123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b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0"/>
            <a:ext cx="918908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4"/>
          <p:cNvSpPr txBox="1"/>
          <p:nvPr/>
        </p:nvSpPr>
        <p:spPr>
          <a:xfrm>
            <a:off x="614680" y="843915"/>
            <a:ext cx="7628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玲玲得意地端详着自己画的</a:t>
            </a:r>
            <a:r>
              <a:rPr lang="en-US" altLang="zh-CN" sz="2800" b="1" dirty="0">
                <a:latin typeface="Arial" panose="020B0604020202020204" pitchFamily="34" charset="0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我家的一角</a:t>
            </a:r>
            <a:r>
              <a:rPr lang="en-US" altLang="zh-CN" sz="2800" b="1" dirty="0">
                <a:latin typeface="Arial" panose="020B0604020202020204" pitchFamily="34" charset="0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。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14680" y="1824990"/>
            <a:ext cx="8260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玲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端详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自己画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815975" y="3559175"/>
            <a:ext cx="689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好多事情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并不像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我们想象的那么糟。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940753" y="2845674"/>
            <a:ext cx="6426994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好多事情并不像我们想象的那么糟。</a:t>
            </a:r>
            <a:r>
              <a:rPr lang="zh-CN" altLang="en-US" sz="100" dirty="0">
                <a:latin typeface="Arial" panose="020B0604020202020204" pitchFamily="34" charset="0"/>
              </a:rPr>
              <a:t> </a:t>
            </a:r>
            <a:endParaRPr lang="zh-CN" altLang="en-US" sz="1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256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81" name="图片 66580" descr="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6" t="16408" r="14566" b="15367"/>
          <a:stretch>
            <a:fillRect/>
          </a:stretch>
        </p:blipFill>
        <p:spPr>
          <a:xfrm>
            <a:off x="467995" y="2872105"/>
            <a:ext cx="3086100" cy="21395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80" name="图片 66579" descr="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47" t="16779" r="14566" b="16016"/>
          <a:stretch>
            <a:fillRect/>
          </a:stretch>
        </p:blipFill>
        <p:spPr>
          <a:xfrm>
            <a:off x="5255895" y="2954020"/>
            <a:ext cx="337185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82" name="图片 66581" descr="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004" t="13634" r="12587" b="10764"/>
          <a:stretch>
            <a:fillRect/>
          </a:stretch>
        </p:blipFill>
        <p:spPr>
          <a:xfrm>
            <a:off x="160655" y="0"/>
            <a:ext cx="2800350" cy="260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7" name="Text Box 7"/>
          <p:cNvSpPr txBox="1"/>
          <p:nvPr/>
        </p:nvSpPr>
        <p:spPr>
          <a:xfrm>
            <a:off x="3117850" y="3052445"/>
            <a:ext cx="6477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</a:rPr>
              <a:t>②</a:t>
            </a:r>
            <a:endParaRPr lang="en-US" altLang="zh-CN" sz="27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6568" name="Text Box 8"/>
          <p:cNvSpPr txBox="1"/>
          <p:nvPr/>
        </p:nvSpPr>
        <p:spPr>
          <a:xfrm>
            <a:off x="2361565" y="335915"/>
            <a:ext cx="75604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</a:rPr>
              <a:t>①</a:t>
            </a:r>
            <a:endParaRPr lang="en-US" altLang="zh-CN" sz="27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6569" name="Text Box 9"/>
          <p:cNvSpPr txBox="1"/>
          <p:nvPr/>
        </p:nvSpPr>
        <p:spPr>
          <a:xfrm>
            <a:off x="8014335" y="3143885"/>
            <a:ext cx="5715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</a:rPr>
              <a:t>③</a:t>
            </a:r>
            <a:endParaRPr lang="en-US" altLang="zh-CN" sz="27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6570" name="Rectangle 10"/>
          <p:cNvSpPr/>
          <p:nvPr/>
        </p:nvSpPr>
        <p:spPr>
          <a:xfrm>
            <a:off x="3310255" y="382270"/>
            <a:ext cx="54521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玲玲明天要去参加评奖的 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一不小心＿＿＿＿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 ＿的帮助下，玲玲在原本脏的地方＿＿＿＿＿＿。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4141470" y="1841500"/>
            <a:ext cx="3069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画了一只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小花狗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8035925" y="382350"/>
            <a:ext cx="52768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</a:rPr>
              <a:t>画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5172313" y="889080"/>
            <a:ext cx="172759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弄脏了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23" name="Text Box 15"/>
          <p:cNvSpPr txBox="1"/>
          <p:nvPr/>
        </p:nvSpPr>
        <p:spPr>
          <a:xfrm>
            <a:off x="7789307" y="842883"/>
            <a:ext cx="97274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爸爸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build="allAtOnce"/>
      <p:bldP spid="174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/>
          </p:cNvSpPr>
          <p:nvPr>
            <p:ph type="title"/>
          </p:nvPr>
        </p:nvSpPr>
        <p:spPr>
          <a:xfrm>
            <a:off x="1657350" y="171450"/>
            <a:ext cx="5829300" cy="857250"/>
          </a:xfrm>
        </p:spPr>
        <p:txBody>
          <a:bodyPr anchor="ctr"/>
          <a:p>
            <a:r>
              <a:rPr lang="zh-CN" altLang="en-US" sz="4050" dirty="0">
                <a:latin typeface="方正卡通简体" pitchFamily="65" charset="-122"/>
                <a:ea typeface="方正卡通简体" pitchFamily="65" charset="-122"/>
              </a:rPr>
              <a:t>我会读</a:t>
            </a:r>
            <a:endParaRPr lang="zh-CN" altLang="en-US" sz="4050" dirty="0"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56323" name="矩形 56322"/>
          <p:cNvSpPr/>
          <p:nvPr/>
        </p:nvSpPr>
        <p:spPr>
          <a:xfrm flipV="1">
            <a:off x="2571750" y="1085850"/>
            <a:ext cx="4000500" cy="57150"/>
          </a:xfrm>
          <a:prstGeom prst="rect">
            <a:avLst/>
          </a:prstGeom>
          <a:gradFill rotWithShape="0">
            <a:gsLst>
              <a:gs pos="0">
                <a:srgbClr val="5E9EFF">
                  <a:alpha val="100000"/>
                </a:srgbClr>
              </a:gs>
              <a:gs pos="39999">
                <a:srgbClr val="85C2FF">
                  <a:alpha val="100000"/>
                </a:srgbClr>
              </a:gs>
              <a:gs pos="70000">
                <a:srgbClr val="C4D6EB">
                  <a:alpha val="100000"/>
                </a:srgbClr>
              </a:gs>
              <a:gs pos="100000">
                <a:srgbClr val="FFEBFA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 sz="100"/>
          </a:p>
        </p:txBody>
      </p:sp>
      <p:sp>
        <p:nvSpPr>
          <p:cNvPr id="56324" name="动作按钮: 上一张 56323">
            <a:hlinkClick r:id="rId1" action="ppaction://hlinksldjump"/>
          </p:cNvPr>
          <p:cNvSpPr/>
          <p:nvPr/>
        </p:nvSpPr>
        <p:spPr>
          <a:xfrm>
            <a:off x="7486650" y="4686300"/>
            <a:ext cx="400050" cy="400050"/>
          </a:xfrm>
          <a:prstGeom prst="actionButtonReturn">
            <a:avLst/>
          </a:prstGeom>
          <a:solidFill>
            <a:schemeClr val="accent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 sz="100"/>
          </a:p>
        </p:txBody>
      </p:sp>
      <p:pic>
        <p:nvPicPr>
          <p:cNvPr id="56325" name="图片 56324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1485900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6" name="图片 56325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4975" y="2800350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56326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4650" y="1943100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8" name="图片 56327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3400" y="1507331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图片 56328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6100" y="3504010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0" name="图片 56329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4850" y="3028950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1" name="图片 56330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6450" y="2096691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2" name="图片 56331" descr="未标题-1"/>
          <p:cNvPicPr>
            <a:picLocks noChangeAspect="1"/>
          </p:cNvPicPr>
          <p:nvPr/>
        </p:nvPicPr>
        <p:blipFill>
          <a:blip r:embed="rId2">
            <a:clrChange>
              <a:clrFrom>
                <a:srgbClr val="4E31BD"/>
              </a:clrFrom>
              <a:clrTo>
                <a:srgbClr val="4E31B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50" y="3450431"/>
            <a:ext cx="1438275" cy="1178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33" name="文本框 56332"/>
          <p:cNvSpPr txBox="1"/>
          <p:nvPr/>
        </p:nvSpPr>
        <p:spPr>
          <a:xfrm>
            <a:off x="1828800" y="1862138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满意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4" name="文本框 56333"/>
          <p:cNvSpPr txBox="1"/>
          <p:nvPr/>
        </p:nvSpPr>
        <p:spPr>
          <a:xfrm>
            <a:off x="3348038" y="2319338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获奖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5" name="文本框 56334"/>
          <p:cNvSpPr txBox="1"/>
          <p:nvPr/>
        </p:nvSpPr>
        <p:spPr>
          <a:xfrm>
            <a:off x="2145506" y="3176588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端详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6" name="文本框 56335"/>
          <p:cNvSpPr txBox="1"/>
          <p:nvPr/>
        </p:nvSpPr>
        <p:spPr>
          <a:xfrm>
            <a:off x="3543300" y="3862388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评奖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7" name="文本框 56336"/>
          <p:cNvSpPr txBox="1"/>
          <p:nvPr/>
        </p:nvSpPr>
        <p:spPr>
          <a:xfrm>
            <a:off x="4972050" y="3405188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想象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8" name="文本框 56337"/>
          <p:cNvSpPr txBox="1"/>
          <p:nvPr/>
        </p:nvSpPr>
        <p:spPr>
          <a:xfrm>
            <a:off x="4800600" y="1885950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催促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39" name="文本框 56338"/>
          <p:cNvSpPr txBox="1"/>
          <p:nvPr/>
        </p:nvSpPr>
        <p:spPr>
          <a:xfrm>
            <a:off x="6317456" y="2490788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弄脏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40" name="文本框 56339"/>
          <p:cNvSpPr txBox="1"/>
          <p:nvPr/>
        </p:nvSpPr>
        <p:spPr>
          <a:xfrm>
            <a:off x="6431756" y="3829050"/>
            <a:ext cx="87249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一幅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advClick="0"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1"/>
          <p:cNvGrpSpPr/>
          <p:nvPr/>
        </p:nvGrpSpPr>
        <p:grpSpPr>
          <a:xfrm>
            <a:off x="103188" y="157163"/>
            <a:ext cx="2782887" cy="822325"/>
            <a:chOff x="133414" y="287749"/>
            <a:chExt cx="2782402" cy="823514"/>
          </a:xfrm>
        </p:grpSpPr>
        <p:grpSp>
          <p:nvGrpSpPr>
            <p:cNvPr id="22530" name="组合 2"/>
            <p:cNvGrpSpPr/>
            <p:nvPr/>
          </p:nvGrpSpPr>
          <p:grpSpPr>
            <a:xfrm>
              <a:off x="133414" y="287749"/>
              <a:ext cx="2782402" cy="823514"/>
              <a:chOff x="133414" y="287749"/>
              <a:chExt cx="2782402" cy="823514"/>
            </a:xfrm>
          </p:grpSpPr>
          <p:pic>
            <p:nvPicPr>
              <p:cNvPr id="22531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532" name="Picture 2" descr="\\dz74\E\张泓\2017春下\自打\大课堂\人四语下状元大课堂\a6.TIF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3414" y="287749"/>
                <a:ext cx="853461" cy="8235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2533" name="TextBox 3"/>
            <p:cNvSpPr txBox="1"/>
            <p:nvPr/>
          </p:nvSpPr>
          <p:spPr>
            <a:xfrm>
              <a:off x="884352" y="543982"/>
              <a:ext cx="18002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课文解读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31825" y="1119188"/>
            <a:ext cx="809307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 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自读课文，找出课文中描写玲玲心情发生变化的语句，并说说玲玲的心情发生了怎样的变化，为什么会产生这样的变化。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pic>
        <p:nvPicPr>
          <p:cNvPr id="29701" name="Picture 8" descr="c5ab065d3e37b629-fb9e6d6a7e77af60-31779f8e356d066c3f7d59b292027032"/>
          <p:cNvPicPr>
            <a:picLocks noChangeAspect="1"/>
          </p:cNvPicPr>
          <p:nvPr/>
        </p:nvPicPr>
        <p:blipFill>
          <a:blip r:embed="rId3"/>
          <a:srcRect l="-4601" b="6723"/>
          <a:stretch>
            <a:fillRect/>
          </a:stretch>
        </p:blipFill>
        <p:spPr>
          <a:xfrm>
            <a:off x="4545013" y="2859088"/>
            <a:ext cx="2439987" cy="197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004" t="13634" r="12587" b="10764"/>
          <a:stretch>
            <a:fillRect/>
          </a:stretch>
        </p:blipFill>
        <p:spPr>
          <a:xfrm>
            <a:off x="1658938" y="-19050"/>
            <a:ext cx="5749925" cy="334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/>
          <p:nvPr/>
        </p:nvSpPr>
        <p:spPr>
          <a:xfrm>
            <a:off x="573088" y="3141663"/>
            <a:ext cx="7921625" cy="1417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玲玲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得意地端详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着自己画的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我家的一角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。这幅画明天就要参加评奖了。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593013" y="2546350"/>
            <a:ext cx="1008063" cy="584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得意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37889" descr="1"/>
          <p:cNvPicPr>
            <a:picLocks noChangeAspect="1"/>
          </p:cNvPicPr>
          <p:nvPr/>
        </p:nvPicPr>
        <p:blipFill>
          <a:blip r:embed="rId1"/>
          <a:srcRect l="21799" t="25549" r="35426" b="23610"/>
          <a:stretch>
            <a:fillRect/>
          </a:stretch>
        </p:blipFill>
        <p:spPr>
          <a:xfrm>
            <a:off x="149225" y="9525"/>
            <a:ext cx="8845550" cy="512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矩形 37890"/>
          <p:cNvSpPr/>
          <p:nvPr/>
        </p:nvSpPr>
        <p:spPr>
          <a:xfrm>
            <a:off x="1308338" y="1126808"/>
            <a:ext cx="6821170" cy="48514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lIns="67500" tIns="35100" rIns="67500" bIns="35100" anchor="t">
            <a:spAutoFit/>
          </a:bodyPr>
          <a:p>
            <a:pPr eaLnBrk="0" hangingPunct="0"/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玲玲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得意地端详</a:t>
            </a:r>
            <a:r>
              <a:rPr lang="zh-CN" altLang="en-US" sz="27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着自己画的 《我家的一角。</a:t>
            </a:r>
            <a:endParaRPr lang="zh-CN" altLang="en-US" sz="27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3"/>
          <p:cNvPicPr>
            <a:picLocks noChangeAspect="1"/>
          </p:cNvPicPr>
          <p:nvPr/>
        </p:nvPicPr>
        <p:blipFill>
          <a:blip r:embed="rId1"/>
          <a:srcRect l="14566" t="16408" r="14566" b="15367"/>
          <a:stretch>
            <a:fillRect/>
          </a:stretch>
        </p:blipFill>
        <p:spPr>
          <a:xfrm>
            <a:off x="1892300" y="49213"/>
            <a:ext cx="5638800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 txBox="1"/>
          <p:nvPr/>
        </p:nvSpPr>
        <p:spPr>
          <a:xfrm>
            <a:off x="546100" y="3482975"/>
            <a:ext cx="8101013" cy="1171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45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就在这时候，水彩笔叭的一声掉到了纸上，把画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了。玲玲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伤心地哭了起来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95300" y="2359025"/>
            <a:ext cx="1000125" cy="5794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伤心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7" t="42868" r="34247" b="10378"/>
          <a:stretch>
            <a:fillRect/>
          </a:stretch>
        </p:blipFill>
        <p:spPr bwMode="auto">
          <a:xfrm>
            <a:off x="1129229" y="783561"/>
            <a:ext cx="5605750" cy="4063571"/>
          </a:xfrm>
          <a:prstGeom prst="rect">
            <a:avLst/>
          </a:prstGeom>
          <a:noFill/>
          <a:ln>
            <a:noFill/>
          </a:ln>
          <a:effectLst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5"/>
          <p:cNvGrpSpPr/>
          <p:nvPr/>
        </p:nvGrpSpPr>
        <p:grpSpPr>
          <a:xfrm>
            <a:off x="3276600" y="136525"/>
            <a:ext cx="3273425" cy="1295400"/>
            <a:chOff x="1973" y="482"/>
            <a:chExt cx="2331" cy="816"/>
          </a:xfrm>
        </p:grpSpPr>
        <p:sp>
          <p:nvSpPr>
            <p:cNvPr id="25603" name="AutoShape 6"/>
            <p:cNvSpPr/>
            <p:nvPr/>
          </p:nvSpPr>
          <p:spPr>
            <a:xfrm>
              <a:off x="1973" y="482"/>
              <a:ext cx="2268" cy="816"/>
            </a:xfrm>
            <a:prstGeom prst="cloudCallout">
              <a:avLst>
                <a:gd name="adj1" fmla="val -57361"/>
                <a:gd name="adj2" fmla="val 71815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bIns="46800" anchor="t"/>
            <a:p>
              <a:pPr algn="ctr" eaLnBrk="0" hangingPunct="0"/>
              <a:endParaRPr lang="zh-CN" altLang="zh-CN" sz="3600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604" name="Text Box 7"/>
            <p:cNvSpPr txBox="1"/>
            <p:nvPr/>
          </p:nvSpPr>
          <p:spPr>
            <a:xfrm>
              <a:off x="2121" y="678"/>
              <a:ext cx="2183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eaLnBrk="0" hangingPunct="0"/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怎么了，玲玲？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8"/>
          <p:cNvGrpSpPr/>
          <p:nvPr/>
        </p:nvGrpSpPr>
        <p:grpSpPr>
          <a:xfrm>
            <a:off x="4087813" y="1625600"/>
            <a:ext cx="4545012" cy="1889125"/>
            <a:chOff x="2744" y="1661"/>
            <a:chExt cx="3507" cy="953"/>
          </a:xfrm>
        </p:grpSpPr>
        <p:sp>
          <p:nvSpPr>
            <p:cNvPr id="25606" name="AutoShape 9"/>
            <p:cNvSpPr/>
            <p:nvPr/>
          </p:nvSpPr>
          <p:spPr>
            <a:xfrm>
              <a:off x="2744" y="1661"/>
              <a:ext cx="3507" cy="953"/>
            </a:xfrm>
            <a:prstGeom prst="cloudCallout">
              <a:avLst>
                <a:gd name="adj1" fmla="val -53375"/>
                <a:gd name="adj2" fmla="val 46014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bIns="46800" anchor="t"/>
            <a:p>
              <a:pPr algn="ctr" eaLnBrk="0" hangingPunct="0"/>
              <a:endParaRPr lang="zh-CN" altLang="zh-CN" sz="3600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607" name="Text Box 10"/>
            <p:cNvSpPr txBox="1"/>
            <p:nvPr/>
          </p:nvSpPr>
          <p:spPr>
            <a:xfrm>
              <a:off x="2995" y="1815"/>
              <a:ext cx="3161" cy="54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p>
              <a:r>
                <a:rPr lang="en-US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 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我的画弄脏了，另画一张也来不及了。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15"/>
          <p:cNvSpPr txBox="1"/>
          <p:nvPr/>
        </p:nvSpPr>
        <p:spPr>
          <a:xfrm>
            <a:off x="1716088" y="2778125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玲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1614488" y="1846263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línɡ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grpSp>
        <p:nvGrpSpPr>
          <p:cNvPr id="9220" name="组合 4"/>
          <p:cNvGrpSpPr/>
          <p:nvPr/>
        </p:nvGrpSpPr>
        <p:grpSpPr>
          <a:xfrm>
            <a:off x="206375" y="176213"/>
            <a:ext cx="3001963" cy="1041400"/>
            <a:chOff x="495300" y="227013"/>
            <a:chExt cx="3001369" cy="1041400"/>
          </a:xfrm>
        </p:grpSpPr>
        <p:grpSp>
          <p:nvGrpSpPr>
            <p:cNvPr id="9221" name="组合 1"/>
            <p:cNvGrpSpPr/>
            <p:nvPr/>
          </p:nvGrpSpPr>
          <p:grpSpPr>
            <a:xfrm>
              <a:off x="1307570" y="557818"/>
              <a:ext cx="2189099" cy="588405"/>
              <a:chOff x="1346285" y="932965"/>
              <a:chExt cx="2652087" cy="666153"/>
            </a:xfrm>
          </p:grpSpPr>
          <p:pic>
            <p:nvPicPr>
              <p:cNvPr id="9222" name="图片 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EFD"/>
                  </a:clrFrom>
                  <a:clrTo>
                    <a:srgbClr val="FFFEFD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74086" y="991683"/>
                <a:ext cx="2524286" cy="60743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3" name="文本框 2"/>
              <p:cNvSpPr txBox="1"/>
              <p:nvPr/>
            </p:nvSpPr>
            <p:spPr>
              <a:xfrm>
                <a:off x="1346285" y="932965"/>
                <a:ext cx="2302218" cy="6620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zh-CN" altLang="en-US" sz="32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字词积累</a:t>
                </a:r>
                <a:endPara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9224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300" y="227013"/>
              <a:ext cx="936625" cy="10414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3709988" y="938213"/>
            <a:ext cx="4710112" cy="3379787"/>
            <a:chOff x="3749209" y="862770"/>
            <a:chExt cx="4708990" cy="3379573"/>
          </a:xfrm>
        </p:grpSpPr>
        <p:pic>
          <p:nvPicPr>
            <p:cNvPr id="922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9209" y="1636303"/>
              <a:ext cx="1981200" cy="26060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对话气泡: 圆角矩形 6"/>
            <p:cNvSpPr/>
            <p:nvPr/>
          </p:nvSpPr>
          <p:spPr>
            <a:xfrm>
              <a:off x="5956895" y="862770"/>
              <a:ext cx="2501304" cy="1381038"/>
            </a:xfrm>
            <a:prstGeom prst="wedgeRoundRectCallout">
              <a:avLst>
                <a:gd name="adj1" fmla="val -70972"/>
                <a:gd name="adj2" fmla="val -3221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  <a:sym typeface="+mn-ea"/>
                </a:rPr>
                <a:t>    大家好，我叫玲玲。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828348" y="3039110"/>
            <a:ext cx="26816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3200" b="1" spc="72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铃邻领零岭</a:t>
            </a:r>
            <a:endParaRPr lang="zh-CN" altLang="en-US" sz="3200" b="1" spc="72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Picture 2" descr="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7" t="42868" r="34470" b="10378"/>
          <a:stretch>
            <a:fillRect/>
          </a:stretch>
        </p:blipFill>
        <p:spPr bwMode="auto">
          <a:xfrm>
            <a:off x="1173873" y="762150"/>
            <a:ext cx="5969526" cy="4193576"/>
          </a:xfrm>
          <a:prstGeom prst="rect">
            <a:avLst/>
          </a:prstGeom>
          <a:noFill/>
          <a:ln>
            <a:noFill/>
          </a:ln>
          <a:effectLst>
            <a:softEdge rad="279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5"/>
          <p:cNvGrpSpPr/>
          <p:nvPr/>
        </p:nvGrpSpPr>
        <p:grpSpPr>
          <a:xfrm>
            <a:off x="3552825" y="461963"/>
            <a:ext cx="4940300" cy="1981200"/>
            <a:chOff x="1973" y="572"/>
            <a:chExt cx="3220" cy="1089"/>
          </a:xfrm>
        </p:grpSpPr>
        <p:sp>
          <p:nvSpPr>
            <p:cNvPr id="26627" name="AutoShape 6"/>
            <p:cNvSpPr/>
            <p:nvPr/>
          </p:nvSpPr>
          <p:spPr>
            <a:xfrm>
              <a:off x="1973" y="572"/>
              <a:ext cx="3220" cy="1089"/>
            </a:xfrm>
            <a:prstGeom prst="cloudCallout">
              <a:avLst>
                <a:gd name="adj1" fmla="val -59648"/>
                <a:gd name="adj2" fmla="val 31926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0000" tIns="46800" rIns="90000" bIns="46800" anchor="t"/>
            <a:p>
              <a:pPr algn="ctr" eaLnBrk="0" hangingPunct="0"/>
              <a:endParaRPr lang="zh-CN" altLang="zh-CN" sz="3600" dirty="0">
                <a:solidFill>
                  <a:srgbClr val="06521E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6628" name="Text Box 7"/>
            <p:cNvSpPr txBox="1"/>
            <p:nvPr/>
          </p:nvSpPr>
          <p:spPr>
            <a:xfrm>
              <a:off x="2022" y="769"/>
              <a:ext cx="307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p>
              <a:r>
                <a:rPr lang="en-US" altLang="zh-CN" sz="3200" b="1" dirty="0">
                  <a:solidFill>
                    <a:srgbClr val="06521E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别哭，孩子。在这儿画点儿什么，不是很好吗？</a:t>
              </a:r>
              <a:endPara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3"/>
          <p:cNvSpPr txBox="1"/>
          <p:nvPr/>
        </p:nvSpPr>
        <p:spPr>
          <a:xfrm>
            <a:off x="1012825" y="830263"/>
            <a:ext cx="7129463" cy="6477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 anchor="t">
            <a:spAutoFit/>
          </a:bodyPr>
          <a:p>
            <a:pPr eaLnBrk="0" hangingPunct="0"/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玲玲听了爸爸的话后是怎么做的？</a:t>
            </a:r>
            <a:endParaRPr lang="zh-CN" altLang="en-US" sz="35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447800" y="1779588"/>
            <a:ext cx="6000750" cy="8699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 anchor="t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你们觉得玲玲的做法怎么样？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1447800" y="2770188"/>
            <a:ext cx="5329238" cy="64928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lIns="90000" tIns="46800" rIns="90000" bIns="46800"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玲玲这回满意了吗？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2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0325" y="2649538"/>
            <a:ext cx="2733675" cy="2181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7"/>
          <p:cNvSpPr txBox="1"/>
          <p:nvPr/>
        </p:nvSpPr>
        <p:spPr>
          <a:xfrm>
            <a:off x="254000" y="377825"/>
            <a:ext cx="3906838" cy="4229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玲玲想了想，拿起笔，在弄脏的地方画了一只小花狗。小花狗眯着眼睛，懒洋洋地趴在楼梯上，整张画看上去更好了。玲玲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满意地笑了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 descr="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79" t="16759" r="14552" b="16002"/>
          <a:stretch>
            <a:fillRect/>
          </a:stretch>
        </p:blipFill>
        <p:spPr>
          <a:xfrm>
            <a:off x="4337050" y="1038225"/>
            <a:ext cx="4432300" cy="391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192713" y="377825"/>
            <a:ext cx="1009650" cy="584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满意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Picture 2" descr="图片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0"/>
            <a:ext cx="901446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1" name="Picture 3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785" y="377429"/>
            <a:ext cx="2430065" cy="594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Text Box 4"/>
          <p:cNvSpPr txBox="1"/>
          <p:nvPr/>
        </p:nvSpPr>
        <p:spPr>
          <a:xfrm>
            <a:off x="3508772" y="400050"/>
            <a:ext cx="2106215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FFFF2F"/>
                </a:solidFill>
                <a:latin typeface="Arial" panose="020B0604020202020204" pitchFamily="34" charset="0"/>
                <a:ea typeface="华文新魏" pitchFamily="2" charset="-122"/>
              </a:rPr>
              <a:t>我会说</a:t>
            </a:r>
            <a:endParaRPr lang="zh-CN" altLang="en-US" sz="3300" b="1" dirty="0">
              <a:solidFill>
                <a:srgbClr val="FFFF2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68613" name="Text Box 6"/>
          <p:cNvSpPr txBox="1"/>
          <p:nvPr/>
        </p:nvSpPr>
        <p:spPr>
          <a:xfrm>
            <a:off x="1600200" y="2776538"/>
            <a:ext cx="60579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b="1" dirty="0">
                <a:solidFill>
                  <a:srgbClr val="FF00FF"/>
                </a:solidFill>
                <a:latin typeface="Arial" panose="020B0604020202020204" pitchFamily="34" charset="0"/>
              </a:rPr>
              <a:t>画得奖了，玲玲真是</a:t>
            </a:r>
            <a:r>
              <a:rPr lang="zh-CN" altLang="en-US" sz="2700" b="1" u="sng" dirty="0">
                <a:solidFill>
                  <a:srgbClr val="FF00FF"/>
                </a:solidFill>
                <a:latin typeface="Arial" panose="020B0604020202020204" pitchFamily="34" charset="0"/>
              </a:rPr>
              <a:t>                    </a:t>
            </a:r>
            <a:r>
              <a:rPr lang="zh-CN" altLang="en-US" sz="2700" b="1" dirty="0">
                <a:solidFill>
                  <a:srgbClr val="FF00FF"/>
                </a:solidFill>
                <a:latin typeface="Arial" panose="020B0604020202020204" pitchFamily="34" charset="0"/>
              </a:rPr>
              <a:t>。</a:t>
            </a:r>
            <a:endParaRPr lang="zh-CN" altLang="zh-CN" sz="2700" b="1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grpSp>
        <p:nvGrpSpPr>
          <p:cNvPr id="68614" name="Group 7"/>
          <p:cNvGrpSpPr/>
          <p:nvPr/>
        </p:nvGrpSpPr>
        <p:grpSpPr>
          <a:xfrm>
            <a:off x="2681288" y="1383506"/>
            <a:ext cx="5993606" cy="1943100"/>
            <a:chOff x="431" y="1162"/>
            <a:chExt cx="5034" cy="1632"/>
          </a:xfrm>
        </p:grpSpPr>
        <p:sp>
          <p:nvSpPr>
            <p:cNvPr id="68615" name="Text Box 8"/>
            <p:cNvSpPr txBox="1"/>
            <p:nvPr/>
          </p:nvSpPr>
          <p:spPr>
            <a:xfrm>
              <a:off x="431" y="1162"/>
              <a:ext cx="5034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00" dirty="0">
                  <a:solidFill>
                    <a:srgbClr val="FF00FF"/>
                  </a:solidFill>
                  <a:latin typeface="Arial" panose="020B0604020202020204" pitchFamily="34" charset="0"/>
                </a:rPr>
                <a:t>  </a:t>
              </a:r>
              <a:r>
                <a:rPr lang="zh-CN" altLang="en-US" sz="100" dirty="0">
                  <a:solidFill>
                    <a:srgbClr val="FF00FF"/>
                  </a:solidFill>
                  <a:latin typeface="Arial" panose="020B0604020202020204" pitchFamily="34" charset="0"/>
                </a:rPr>
                <a:t>　　</a:t>
              </a:r>
              <a:endParaRPr lang="zh-CN" altLang="en-US" sz="2100" b="1" dirty="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8616" name="Text Box 9"/>
            <p:cNvSpPr txBox="1"/>
            <p:nvPr/>
          </p:nvSpPr>
          <p:spPr>
            <a:xfrm>
              <a:off x="839" y="1979"/>
              <a:ext cx="2994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00" dirty="0">
                  <a:latin typeface="Arial" panose="020B0604020202020204" pitchFamily="34" charset="0"/>
                </a:rPr>
                <a:t> </a:t>
              </a:r>
              <a:r>
                <a:rPr lang="zh-CN" altLang="en-US" sz="100" dirty="0">
                  <a:latin typeface="Arial" panose="020B0604020202020204" pitchFamily="34" charset="0"/>
                </a:rPr>
                <a:t>　</a:t>
              </a:r>
              <a:endParaRPr lang="zh-CN" altLang="en-US" sz="2700" b="1" dirty="0">
                <a:solidFill>
                  <a:srgbClr val="FF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8617" name="Text Box 10"/>
            <p:cNvSpPr txBox="1"/>
            <p:nvPr/>
          </p:nvSpPr>
          <p:spPr>
            <a:xfrm>
              <a:off x="975" y="2704"/>
              <a:ext cx="3855" cy="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00" dirty="0">
                  <a:solidFill>
                    <a:srgbClr val="FF00FF"/>
                  </a:solidFill>
                  <a:latin typeface="Arial" panose="020B0604020202020204" pitchFamily="34" charset="0"/>
                </a:rPr>
                <a:t>    </a:t>
              </a:r>
              <a:r>
                <a:rPr lang="zh-CN" altLang="en-US" sz="100" dirty="0">
                  <a:solidFill>
                    <a:srgbClr val="FF00FF"/>
                  </a:solidFill>
                  <a:latin typeface="Arial" panose="020B0604020202020204" pitchFamily="34" charset="0"/>
                </a:rPr>
                <a:t>　　</a:t>
              </a:r>
              <a:endParaRPr lang="zh-CN" altLang="en-US" sz="21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68618" name="AutoShape 13">
            <a:hlinkClick r:id="rId3" action="ppaction://hlinkfile"/>
          </p:cNvPr>
          <p:cNvSpPr/>
          <p:nvPr/>
        </p:nvSpPr>
        <p:spPr>
          <a:xfrm>
            <a:off x="7002066" y="4569619"/>
            <a:ext cx="323850" cy="32385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 wrap="none" anchor="ctr"/>
          <a:p>
            <a:endParaRPr sz="100" dirty="0">
              <a:latin typeface="Arial" panose="020B0604020202020204" pitchFamily="34" charset="0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1428750" y="1600200"/>
            <a:ext cx="6172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 </a:t>
            </a:r>
            <a:r>
              <a:rPr lang="zh-CN" altLang="en-US" sz="2400" dirty="0">
                <a:latin typeface="Arial" panose="020B0604020202020204" pitchFamily="34" charset="0"/>
              </a:rPr>
              <a:t>开心极了   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神采飞扬   洋洋得意  喜形于色喜笑颜开  大喜过望   喜颜悦色  喜逐颜开</a:t>
            </a:r>
            <a:r>
              <a:rPr lang="zh-CN" altLang="en-US" sz="2400" dirty="0">
                <a:latin typeface="Arial" panose="020B0604020202020204" pitchFamily="34" charset="0"/>
              </a:rPr>
              <a:t>  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4"/>
          <p:cNvSpPr/>
          <p:nvPr/>
        </p:nvSpPr>
        <p:spPr>
          <a:xfrm>
            <a:off x="936625" y="554038"/>
            <a:ext cx="7620000" cy="2862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引导：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爸爸和玲玲是在什么时候、什么情况下展开三次对话的？爸爸的话和玲玲的话应该怎样读呢？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435"/>
          <a:stretch>
            <a:fillRect/>
          </a:stretch>
        </p:blipFill>
        <p:spPr>
          <a:xfrm>
            <a:off x="3076575" y="2868613"/>
            <a:ext cx="3133725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bj"/>
          <p:cNvPicPr>
            <a:picLocks noChangeAspect="1"/>
          </p:cNvPicPr>
          <p:nvPr/>
        </p:nvPicPr>
        <p:blipFill>
          <a:blip r:embed="rId1">
            <a:lum bright="20001"/>
          </a:blip>
          <a:stretch>
            <a:fillRect/>
          </a:stretch>
        </p:blipFill>
        <p:spPr>
          <a:xfrm>
            <a:off x="78740" y="0"/>
            <a:ext cx="904176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200025" y="57150"/>
            <a:ext cx="8618220" cy="51695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第一次对话：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爸爸：“玲玲，时间不早了，快去睡吧！”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玲玲：“好的，我把画笔收拾一下就去睡。”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第二次对话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爸爸：“怎么了，玲玲？”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玲玲：“我的画弄脏了，另画一张也来不及了。”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爸爸：“别哭，孩子。在这儿画点儿什么，不是很好吗？”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第三次话：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爸爸：“看到了吧，孩子。好多事情并不像我们想象的那么糟。只要肯动脑筋，坏事也能变成好事。”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0"/>
          <a:stretch>
            <a:fillRect/>
          </a:stretch>
        </p:blipFill>
        <p:spPr>
          <a:xfrm>
            <a:off x="3214086" y="2640008"/>
            <a:ext cx="2908349" cy="2241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1" name="TextBox 1"/>
          <p:cNvSpPr txBox="1"/>
          <p:nvPr/>
        </p:nvSpPr>
        <p:spPr>
          <a:xfrm>
            <a:off x="617538" y="169863"/>
            <a:ext cx="7181850" cy="1274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好多事情并不像我们想象的那么糟。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只要肯动脑筋，坏事也能变成好事。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4"/>
          <p:cNvSpPr/>
          <p:nvPr/>
        </p:nvSpPr>
        <p:spPr>
          <a:xfrm>
            <a:off x="525463" y="741363"/>
            <a:ext cx="8001000" cy="355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just">
              <a:lnSpc>
                <a:spcPts val="4500"/>
              </a:lnSpc>
            </a:pPr>
            <a:r>
              <a:rPr lang="zh-TW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TW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TW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TW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TW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爸爸说的这两句话有两层意思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TW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</a:t>
            </a:r>
            <a:r>
              <a:rPr lang="zh-TW" altLang="en-US" sz="2800" b="1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指在生活中对待事情好坏的态度</a:t>
            </a:r>
            <a:r>
              <a:rPr lang="zh-TW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，我们不能把一些暂时没有做好或不小心做错的事情都看成是坏事，因为好坏是可以转化的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TW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二是</a:t>
            </a:r>
            <a:r>
              <a:rPr lang="zh-TW" altLang="en-US" sz="2800" b="1" u="sng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指遇到事情办得糟糕的时候，我们不能惊慌失措，而应沉着冷静，开动脑筋想一想弥补的办法</a:t>
            </a:r>
            <a:r>
              <a:rPr lang="zh-TW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TW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3"/>
          <p:cNvSpPr/>
          <p:nvPr/>
        </p:nvSpPr>
        <p:spPr>
          <a:xfrm>
            <a:off x="479425" y="771525"/>
            <a:ext cx="8274050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ts val="42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坏事：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就在这时候，水彩笔叭的一声掉到了纸上，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把画弄脏了。玲玲伤心地哭了起来。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468313" y="2051050"/>
            <a:ext cx="55403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好事：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整张画看上去更好了。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8350" y="2889250"/>
            <a:ext cx="7426325" cy="13858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爸爸的话是从玲玲改画这件事引发出来的感想，是文章的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，起到了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的作用。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11400" y="3536950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中心句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8738" y="3516313"/>
            <a:ext cx="1831975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点明主题</a:t>
            </a:r>
            <a:endParaRPr lang="zh-CN" altLang="en-US" sz="32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 Box 3"/>
          <p:cNvSpPr txBox="1"/>
          <p:nvPr/>
        </p:nvSpPr>
        <p:spPr>
          <a:xfrm>
            <a:off x="1123950" y="936625"/>
            <a:ext cx="6705600" cy="1768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lIns="90000" tIns="46800" rIns="90000" bIns="46800" anchor="t">
            <a:spAutoFit/>
          </a:bodyPr>
          <a:p>
            <a:pPr eaLnBrk="0" hangingPunct="0"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爸爸的话有道理吗？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听了爸爸的话，你有什么想法？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42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175" y="2635250"/>
            <a:ext cx="1901825" cy="180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15"/>
          <p:cNvSpPr txBox="1"/>
          <p:nvPr/>
        </p:nvSpPr>
        <p:spPr>
          <a:xfrm>
            <a:off x="4913313" y="1874838"/>
            <a:ext cx="157480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幅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4811713" y="944563"/>
            <a:ext cx="1778000" cy="101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fú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590550" y="1874838"/>
            <a:ext cx="157480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详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88950" y="944563"/>
            <a:ext cx="211931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xiánɡ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3" name="Picture 15" descr="E:\上课课件\制作\人二语上\人二语状元大课堂\答案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263" y="1473200"/>
            <a:ext cx="2324100" cy="1935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AutoShape 2" descr="http://www.sjd8.com/Uploads/Gongcheng/image/20160405/20160405092710_7583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0180" name="Picture 4" descr="http://www.qz828.com/pic/0/10/76/36/10763676_0550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713" y="1120775"/>
            <a:ext cx="2066925" cy="260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28625" y="782638"/>
            <a:ext cx="8310563" cy="4006850"/>
            <a:chOff x="428625" y="703263"/>
            <a:chExt cx="8310563" cy="4007057"/>
          </a:xfrm>
        </p:grpSpPr>
        <p:pic>
          <p:nvPicPr>
            <p:cNvPr id="36866" name="Picture 2" descr="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679" t="16759" r="14552" b="16002"/>
            <a:stretch>
              <a:fillRect/>
            </a:stretch>
          </p:blipFill>
          <p:spPr>
            <a:xfrm>
              <a:off x="4914900" y="703263"/>
              <a:ext cx="3824288" cy="33702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67" name="Picture 3" descr="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301" t="18018" r="15404" b="16443"/>
            <a:stretch>
              <a:fillRect/>
            </a:stretch>
          </p:blipFill>
          <p:spPr>
            <a:xfrm>
              <a:off x="428625" y="801688"/>
              <a:ext cx="4006850" cy="32416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8" name="Text Box 4"/>
            <p:cNvSpPr txBox="1"/>
            <p:nvPr/>
          </p:nvSpPr>
          <p:spPr>
            <a:xfrm>
              <a:off x="922338" y="4130883"/>
              <a:ext cx="7119937" cy="5794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这两幅画，你更喜欢哪一幅？为什么？</a:t>
              </a:r>
              <a:endPara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0850" y="65088"/>
            <a:ext cx="7800975" cy="1570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说一说：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这样的事我也遇到过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58788" y="1639888"/>
            <a:ext cx="8326437" cy="2813050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示例：有一次，我不小心把笔筒掉在了地上，摔出了一条缝。我把这事儿告诉了妈妈，妈妈让我自己想办法装饰一下，让笔筒重新变漂亮！我仔细想了想，用彩纸剪了几朵小花贴在有缝隙的地方，笔筒就真的大变样了，我开心极了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3" name="组合 1"/>
          <p:cNvGrpSpPr/>
          <p:nvPr/>
        </p:nvGrpSpPr>
        <p:grpSpPr>
          <a:xfrm>
            <a:off x="103188" y="157163"/>
            <a:ext cx="2782887" cy="822325"/>
            <a:chOff x="133414" y="287749"/>
            <a:chExt cx="2782402" cy="823514"/>
          </a:xfrm>
        </p:grpSpPr>
        <p:grpSp>
          <p:nvGrpSpPr>
            <p:cNvPr id="38914" name="组合 2"/>
            <p:cNvGrpSpPr/>
            <p:nvPr/>
          </p:nvGrpSpPr>
          <p:grpSpPr>
            <a:xfrm>
              <a:off x="133414" y="287749"/>
              <a:ext cx="2782402" cy="823514"/>
              <a:chOff x="133414" y="287749"/>
              <a:chExt cx="2782402" cy="823514"/>
            </a:xfrm>
          </p:grpSpPr>
          <p:pic>
            <p:nvPicPr>
              <p:cNvPr id="38915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8916" name="Picture 2" descr="\\dz74\E\张泓\2017春下\自打\大课堂\人四语下状元大课堂\a6.TIF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3414" y="287749"/>
                <a:ext cx="853461" cy="8235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8917" name="TextBox 3"/>
            <p:cNvSpPr txBox="1"/>
            <p:nvPr/>
          </p:nvSpPr>
          <p:spPr>
            <a:xfrm>
              <a:off x="884352" y="543982"/>
              <a:ext cx="18002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Rectangle 2"/>
          <p:cNvSpPr/>
          <p:nvPr/>
        </p:nvSpPr>
        <p:spPr>
          <a:xfrm>
            <a:off x="349250" y="2444750"/>
            <a:ext cx="8631238" cy="15716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p>
            <a:pPr indent="266700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要学会思考，不要一碰到困难就向别人伸手。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r" eaLnBrk="0" hangingPunct="0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爱因斯坦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271463" y="939800"/>
            <a:ext cx="8709025" cy="15716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ctr">
            <a:spAutoFit/>
          </a:bodyPr>
          <a:p>
            <a:pPr indent="266700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一个能思考的人，才是一个力量无边的人。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r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巴尔扎克 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1754188" y="3897313"/>
            <a:ext cx="51292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世上无难事，只怕有心人。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37" name="组合 1"/>
          <p:cNvGrpSpPr/>
          <p:nvPr/>
        </p:nvGrpSpPr>
        <p:grpSpPr>
          <a:xfrm>
            <a:off x="103188" y="157163"/>
            <a:ext cx="2782887" cy="822325"/>
            <a:chOff x="133414" y="287749"/>
            <a:chExt cx="2782402" cy="823514"/>
          </a:xfrm>
        </p:grpSpPr>
        <p:grpSp>
          <p:nvGrpSpPr>
            <p:cNvPr id="39938" name="组合 2"/>
            <p:cNvGrpSpPr/>
            <p:nvPr/>
          </p:nvGrpSpPr>
          <p:grpSpPr>
            <a:xfrm>
              <a:off x="133414" y="287749"/>
              <a:ext cx="2782402" cy="823514"/>
              <a:chOff x="133414" y="287749"/>
              <a:chExt cx="2782402" cy="823514"/>
            </a:xfrm>
          </p:grpSpPr>
          <p:pic>
            <p:nvPicPr>
              <p:cNvPr id="39939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40" name="Picture 2" descr="\\dz74\E\张泓\2017春下\自打\大课堂\人四语下状元大课堂\a6.TIF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3414" y="287749"/>
                <a:ext cx="853461" cy="8235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9941" name="TextBox 3"/>
            <p:cNvSpPr txBox="1"/>
            <p:nvPr/>
          </p:nvSpPr>
          <p:spPr>
            <a:xfrm>
              <a:off x="884352" y="543982"/>
              <a:ext cx="18002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结构梳理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AutoShape 2"/>
          <p:cNvSpPr/>
          <p:nvPr/>
        </p:nvSpPr>
        <p:spPr>
          <a:xfrm>
            <a:off x="2447925" y="1508125"/>
            <a:ext cx="250825" cy="2420938"/>
          </a:xfrm>
          <a:prstGeom prst="leftBrace">
            <a:avLst>
              <a:gd name="adj1" fmla="val 141203"/>
              <a:gd name="adj2" fmla="val 50000"/>
            </a:avLst>
          </a:prstGeom>
          <a:noFill/>
          <a:ln w="2857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3619500" y="2803525"/>
            <a:ext cx="1525588" cy="1119188"/>
          </a:xfrm>
          <a:prstGeom prst="rect">
            <a:avLst/>
          </a:prstGeom>
          <a:noFill/>
          <a:ln w="19050">
            <a:noFill/>
          </a:ln>
        </p:spPr>
        <p:txBody>
          <a:bodyPr wrap="none" anchor="t">
            <a:spAutoFit/>
          </a:bodyPr>
          <a:p>
            <a:pPr>
              <a:lnSpc>
                <a:spcPts val="4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爸爸启发</a:t>
            </a:r>
            <a:endParaRPr lang="en-US" altLang="zh-CN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玲玲动脑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5"/>
          <p:cNvSpPr txBox="1"/>
          <p:nvPr/>
        </p:nvSpPr>
        <p:spPr>
          <a:xfrm>
            <a:off x="2725738" y="3044825"/>
            <a:ext cx="855662" cy="49212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改画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3633788" y="819150"/>
            <a:ext cx="1944687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玲玲的画</a:t>
            </a:r>
            <a:endParaRPr lang="en-US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72325" y="2511425"/>
            <a:ext cx="1725613" cy="4619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坏事变好事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5" name="AutoShape 2"/>
          <p:cNvSpPr/>
          <p:nvPr/>
        </p:nvSpPr>
        <p:spPr>
          <a:xfrm>
            <a:off x="3511550" y="2889250"/>
            <a:ext cx="141288" cy="901700"/>
          </a:xfrm>
          <a:prstGeom prst="leftBrace">
            <a:avLst>
              <a:gd name="adj1" fmla="val 141644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5"/>
          <p:cNvSpPr txBox="1"/>
          <p:nvPr/>
        </p:nvSpPr>
        <p:spPr>
          <a:xfrm>
            <a:off x="2649538" y="1500188"/>
            <a:ext cx="2525712" cy="492125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不小心弄脏了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15" descr="E:\陈文丽\R2\人二语状元大课堂\JG25.TIF"/>
          <p:cNvPicPr>
            <a:picLocks noChangeAspect="1"/>
          </p:cNvPicPr>
          <p:nvPr/>
        </p:nvPicPr>
        <p:blipFill>
          <a:blip r:embed="rId3"/>
          <a:srcRect r="73705" b="4066"/>
          <a:stretch>
            <a:fillRect/>
          </a:stretch>
        </p:blipFill>
        <p:spPr>
          <a:xfrm>
            <a:off x="363538" y="2032000"/>
            <a:ext cx="1998662" cy="1420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下箭头 1"/>
          <p:cNvSpPr/>
          <p:nvPr/>
        </p:nvSpPr>
        <p:spPr>
          <a:xfrm>
            <a:off x="2998788" y="2130425"/>
            <a:ext cx="244475" cy="942975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AutoShape 2"/>
          <p:cNvSpPr/>
          <p:nvPr/>
        </p:nvSpPr>
        <p:spPr>
          <a:xfrm flipH="1">
            <a:off x="6831013" y="1538288"/>
            <a:ext cx="252412" cy="2420937"/>
          </a:xfrm>
          <a:prstGeom prst="leftBrace">
            <a:avLst>
              <a:gd name="adj1" fmla="val 140759"/>
              <a:gd name="adj2" fmla="val 50000"/>
            </a:avLst>
          </a:prstGeom>
          <a:noFill/>
          <a:ln w="28575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1"/>
          <p:cNvSpPr txBox="1"/>
          <p:nvPr/>
        </p:nvSpPr>
        <p:spPr>
          <a:xfrm>
            <a:off x="5280025" y="2803525"/>
            <a:ext cx="1520825" cy="111760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p>
            <a:pPr>
              <a:lnSpc>
                <a:spcPts val="4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画看上去更好了</a:t>
            </a:r>
            <a:endParaRPr lang="zh-CN" altLang="en-US" sz="2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"/>
          <p:cNvSpPr/>
          <p:nvPr/>
        </p:nvSpPr>
        <p:spPr>
          <a:xfrm flipH="1">
            <a:off x="5119688" y="2889250"/>
            <a:ext cx="163512" cy="901700"/>
          </a:xfrm>
          <a:prstGeom prst="leftBrace">
            <a:avLst>
              <a:gd name="adj1" fmla="val 137787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15" grpId="0"/>
      <p:bldP spid="16" grpId="0" animBg="1"/>
      <p:bldP spid="25" grpId="0" animBg="1"/>
      <p:bldP spid="29" grpId="0"/>
      <p:bldP spid="2" grpId="0" animBg="1"/>
      <p:bldP spid="24" grpId="0" animBg="1"/>
      <p:bldP spid="18" grpId="0"/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1" name="组合 1"/>
          <p:cNvGrpSpPr/>
          <p:nvPr/>
        </p:nvGrpSpPr>
        <p:grpSpPr>
          <a:xfrm>
            <a:off x="103188" y="157163"/>
            <a:ext cx="2782887" cy="822325"/>
            <a:chOff x="133414" y="287749"/>
            <a:chExt cx="2782402" cy="823514"/>
          </a:xfrm>
        </p:grpSpPr>
        <p:grpSp>
          <p:nvGrpSpPr>
            <p:cNvPr id="40962" name="组合 2"/>
            <p:cNvGrpSpPr/>
            <p:nvPr/>
          </p:nvGrpSpPr>
          <p:grpSpPr>
            <a:xfrm>
              <a:off x="133414" y="287749"/>
              <a:ext cx="2782402" cy="823514"/>
              <a:chOff x="133414" y="287749"/>
              <a:chExt cx="2782402" cy="823514"/>
            </a:xfrm>
          </p:grpSpPr>
          <p:pic>
            <p:nvPicPr>
              <p:cNvPr id="40963" name="Picture 5" descr="C:\Users\Administrator\Desktop\1.tif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55576" y="555526"/>
                <a:ext cx="2160240" cy="5127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0964" name="Picture 2" descr="\\dz74\E\张泓\2017春下\自打\大课堂\人四语下状元大课堂\a6.TIF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3414" y="287749"/>
                <a:ext cx="853461" cy="8235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0965" name="TextBox 3"/>
            <p:cNvSpPr txBox="1"/>
            <p:nvPr/>
          </p:nvSpPr>
          <p:spPr>
            <a:xfrm>
              <a:off x="884352" y="543982"/>
              <a:ext cx="1800200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主旨概括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 Box 13"/>
          <p:cNvSpPr txBox="1"/>
          <p:nvPr/>
        </p:nvSpPr>
        <p:spPr>
          <a:xfrm>
            <a:off x="530225" y="1203325"/>
            <a:ext cx="4995863" cy="2968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本文写了玲玲把画弄脏了，在爸爸的启发下，把画修改好的事。告诉我们只要肯动脑筋，坏事也能变成好事。</a:t>
            </a:r>
            <a:endParaRPr lang="en-US" altLang="zh-CN" sz="32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00"/>
          <a:stretch>
            <a:fillRect/>
          </a:stretch>
        </p:blipFill>
        <p:spPr>
          <a:xfrm>
            <a:off x="5467350" y="1166813"/>
            <a:ext cx="3263900" cy="3248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430213" y="1941513"/>
            <a:ext cx="157480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28613" y="1009650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pínɡ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5297" name="Picture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68"/>
          <a:stretch>
            <a:fillRect/>
          </a:stretch>
        </p:blipFill>
        <p:spPr>
          <a:xfrm>
            <a:off x="3806825" y="1636713"/>
            <a:ext cx="5126038" cy="207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5"/>
          <p:cNvSpPr txBox="1"/>
          <p:nvPr/>
        </p:nvSpPr>
        <p:spPr>
          <a:xfrm>
            <a:off x="2133600" y="1939925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奖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005013" y="1038225"/>
            <a:ext cx="210661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jiǎnɡ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839788" y="1885950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催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863600" y="954088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cuī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3492500" y="1876425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叭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3716338" y="954088"/>
            <a:ext cx="1125538" cy="101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bā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9" name="Picture 13" descr="E:\陈文丽\R2\人二语状元大课堂\164-2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1788" y="1660525"/>
            <a:ext cx="1955800" cy="195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317500" y="1955800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脏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15900" y="1023938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zānɡ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4754563" y="2024063"/>
            <a:ext cx="157480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报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4652963" y="1092200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bào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2226" name="Picture 2" descr="http://image.tupian114.com/20160826/2016082603/03420831.jpg"/>
          <p:cNvPicPr>
            <a:picLocks noChangeAspect="1"/>
          </p:cNvPicPr>
          <p:nvPr/>
        </p:nvPicPr>
        <p:blipFill>
          <a:blip r:embed="rId1"/>
          <a:srcRect b="5362"/>
          <a:stretch>
            <a:fillRect/>
          </a:stretch>
        </p:blipFill>
        <p:spPr>
          <a:xfrm>
            <a:off x="2170113" y="1544638"/>
            <a:ext cx="2155825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163" y="1327150"/>
            <a:ext cx="2344737" cy="234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677863" y="1776413"/>
            <a:ext cx="157480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另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576263" y="844550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lìnɡ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05063" y="460375"/>
            <a:ext cx="3027362" cy="3303588"/>
            <a:chOff x="3291840" y="575738"/>
            <a:chExt cx="3027680" cy="3303477"/>
          </a:xfrm>
        </p:grpSpPr>
        <p:grpSp>
          <p:nvGrpSpPr>
            <p:cNvPr id="15364" name="组合 5"/>
            <p:cNvGrpSpPr/>
            <p:nvPr/>
          </p:nvGrpSpPr>
          <p:grpSpPr>
            <a:xfrm>
              <a:off x="3291840" y="1632373"/>
              <a:ext cx="3027680" cy="2246842"/>
              <a:chOff x="3291840" y="1632373"/>
              <a:chExt cx="3027680" cy="2246842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3291840" y="1632977"/>
                <a:ext cx="3027680" cy="2246238"/>
              </a:xfrm>
              <a:prstGeom prst="ellips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5366" name="Picture 2" descr="http://big5.huaxia.com/ly/fsmq/dl/images/2011/07/21/865065.jpg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EDEDF7"/>
                  </a:clrFrom>
                  <a:clrTo>
                    <a:srgbClr val="EDEDF7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67044" y="1860550"/>
                <a:ext cx="2477271" cy="16996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367" name="Picture 4" descr="http://img.sootuu.com/Exchange/2009-10/cc94.jpg"/>
            <p:cNvPicPr>
              <a:picLocks noChangeAspect="1"/>
            </p:cNvPicPr>
            <p:nvPr/>
          </p:nvPicPr>
          <p:blipFill>
            <a:blip r:embed="rId2"/>
            <a:srcRect l="20186" r="32887" b="7626"/>
            <a:stretch>
              <a:fillRect/>
            </a:stretch>
          </p:blipFill>
          <p:spPr>
            <a:xfrm>
              <a:off x="3567044" y="575738"/>
              <a:ext cx="925825" cy="10261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Text Box 15"/>
          <p:cNvSpPr txBox="1"/>
          <p:nvPr/>
        </p:nvSpPr>
        <p:spPr>
          <a:xfrm>
            <a:off x="5951538" y="1844675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及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5849938" y="912813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jí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677863" y="1955800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懒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576263" y="1023938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lǎn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5892800" y="1895475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791200" y="963613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bìnɡ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8370" name="Picture 2" descr="http://img.eastweek.com.hk/article_multimedia/32833/1_n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0943" y="-223837"/>
            <a:ext cx="2635250" cy="351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4"/>
          <p:cNvSpPr txBox="1"/>
          <p:nvPr/>
        </p:nvSpPr>
        <p:spPr>
          <a:xfrm>
            <a:off x="3339783" y="4212908"/>
            <a:ext cx="3168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" panose="02010609060101010101" pitchFamily="49" charset="-122"/>
              </a:rPr>
              <a:t>两人站立即为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并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3559" name="Picture 7" descr="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783" y="2598420"/>
            <a:ext cx="2305050" cy="1747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677863" y="1955800"/>
            <a:ext cx="1574800" cy="1862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糟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576263" y="1023938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zāo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5" name="Text Box 15"/>
          <p:cNvSpPr txBox="1"/>
          <p:nvPr/>
        </p:nvSpPr>
        <p:spPr>
          <a:xfrm>
            <a:off x="5319713" y="2020888"/>
            <a:ext cx="1574800" cy="1862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115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肯</a:t>
            </a:r>
            <a:endParaRPr lang="zh-CN" altLang="en-US" sz="115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218113" y="1089025"/>
            <a:ext cx="1778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kěn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" name="Picture 13" descr="E:\陈文丽\R2\人二语状元大课堂\糟蹋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6188" y="2082800"/>
            <a:ext cx="2617787" cy="155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3" descr="E:\陈文丽\R2\人二语状元大课堂\肯定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5625" y="1741488"/>
            <a:ext cx="2089150" cy="1978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1649</Words>
  <Application>WPS 演示</Application>
  <PresentationFormat/>
  <Paragraphs>266</Paragraphs>
  <Slides>34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黑体</vt:lpstr>
      <vt:lpstr>Calibri</vt:lpstr>
      <vt:lpstr>楷体</vt:lpstr>
      <vt:lpstr>微软雅黑</vt:lpstr>
      <vt:lpstr>Arial Unicode MS</vt:lpstr>
      <vt:lpstr>方正卡通简体</vt:lpstr>
      <vt:lpstr>楷体_GB2312</vt:lpstr>
      <vt:lpstr>华文新魏</vt:lpstr>
      <vt:lpstr>新宋体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/>
  <cp:keywords>状元成才路</cp:keywords>
  <dc:description>声  明
 本文件仅用于个人学习、研究或欣赏，以及其他非商业性或非盈利性用途，但同时应遵守著作权法及其他相关法律的规定，不得侵犯本司及相关权利人的合法权利。
 除此以外，将本文件任何内容用于其他用途时，应获得授权，如发现未经授权用于商业或盈利用途将追加侵权者的法律责任。
武汉天成贵龙文化传播有限公司
湖北山河律师事务所</dc:description>
  <dc:subject>状元成才路</dc:subject>
  <cp:lastModifiedBy>Administrator</cp:lastModifiedBy>
  <cp:revision>1219</cp:revision>
  <dcterms:created xsi:type="dcterms:W3CDTF">2016-01-14T07:05:00Z</dcterms:created>
  <dcterms:modified xsi:type="dcterms:W3CDTF">2017-09-16T10:07:47Z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