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57" r:id="rId14"/>
    <p:sldId id="272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zh-CN" sz="9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心中的秘密</a:t>
            </a:r>
            <a:endParaRPr lang="zh-CN" altLang="zh-CN" sz="9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50831566044184490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997200"/>
            <a:ext cx="388937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882458" y="3073083"/>
            <a:ext cx="3241675" cy="358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9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同</a:t>
            </a:r>
            <a:endParaRPr lang="zh-CN" altLang="en-US" sz="229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92313" y="1196975"/>
            <a:ext cx="360362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tónɡ</a:t>
            </a:r>
            <a:endParaRPr lang="zh-CN" altLang="en-US" sz="9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0" y="333375"/>
            <a:ext cx="226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09205" y="189230"/>
            <a:ext cx="41529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半包围结构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8688388" y="1052513"/>
            <a:ext cx="17129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169025" y="1052513"/>
            <a:ext cx="203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组词：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9" name="双括号 10"/>
          <p:cNvSpPr>
            <a:spLocks noChangeArrowheads="1"/>
          </p:cNvSpPr>
          <p:nvPr/>
        </p:nvSpPr>
        <p:spPr bwMode="auto">
          <a:xfrm>
            <a:off x="6240463" y="1844675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（同   学</a:t>
            </a: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953125" y="3644900"/>
            <a:ext cx="37433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808663" y="4581525"/>
            <a:ext cx="5038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32" name="双括号 10"/>
          <p:cNvSpPr>
            <a:spLocks noChangeArrowheads="1"/>
          </p:cNvSpPr>
          <p:nvPr/>
        </p:nvSpPr>
        <p:spPr bwMode="auto">
          <a:xfrm>
            <a:off x="6240463" y="2852738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（同   时）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4" grpId="0" bldLvl="0"/>
      <p:bldP spid="5125" grpId="0" bldLvl="0" animBg="1"/>
      <p:bldP spid="5126" grpId="0" bldLvl="0" animBg="1"/>
      <p:bldP spid="5127" grpId="0" bldLvl="0" animBg="1"/>
      <p:bldP spid="5128" grpId="0" bldLvl="0" animBg="1"/>
      <p:bldP spid="5129" grpId="0" bldLvl="0" animBg="1"/>
      <p:bldP spid="5130" grpId="0" bldLvl="0"/>
      <p:bldP spid="5131" grpId="0" bldLvl="0" animBg="1"/>
      <p:bldP spid="51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50831566044184490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997200"/>
            <a:ext cx="388937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882458" y="3073083"/>
            <a:ext cx="3241675" cy="358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9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看</a:t>
            </a:r>
            <a:endParaRPr lang="zh-CN" altLang="en-US" sz="229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92313" y="1196975"/>
            <a:ext cx="360362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kàn</a:t>
            </a:r>
            <a:endParaRPr lang="zh-CN" altLang="en-US" sz="9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0" y="333375"/>
            <a:ext cx="226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09205" y="189230"/>
            <a:ext cx="407606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半包围结构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8688388" y="1052513"/>
            <a:ext cx="17129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169025" y="1052513"/>
            <a:ext cx="203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组词：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9" name="双括号 10"/>
          <p:cNvSpPr>
            <a:spLocks noChangeArrowheads="1"/>
          </p:cNvSpPr>
          <p:nvPr/>
        </p:nvSpPr>
        <p:spPr bwMode="auto">
          <a:xfrm>
            <a:off x="6240463" y="1844675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（看   见</a:t>
            </a: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953125" y="3644900"/>
            <a:ext cx="37433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808663" y="4581525"/>
            <a:ext cx="5038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32" name="双括号 10"/>
          <p:cNvSpPr>
            <a:spLocks noChangeArrowheads="1"/>
          </p:cNvSpPr>
          <p:nvPr/>
        </p:nvSpPr>
        <p:spPr bwMode="auto">
          <a:xfrm>
            <a:off x="6240463" y="2852738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（好   看）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4" grpId="0" bldLvl="0"/>
      <p:bldP spid="5125" grpId="0" bldLvl="0" animBg="1"/>
      <p:bldP spid="5126" grpId="0" bldLvl="0" animBg="1"/>
      <p:bldP spid="5127" grpId="0" bldLvl="0" animBg="1"/>
      <p:bldP spid="5128" grpId="0" bldLvl="0" animBg="1"/>
      <p:bldP spid="5129" grpId="0" bldLvl="0" animBg="1"/>
      <p:bldP spid="5130" grpId="0" bldLvl="0"/>
      <p:bldP spid="5131" grpId="0" bldLvl="0" animBg="1"/>
      <p:bldP spid="51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558279091235236064"/>
          <p:cNvPicPr>
            <a:picLocks noChangeAspect="1"/>
          </p:cNvPicPr>
          <p:nvPr>
            <p:ph sz="half" idx="1"/>
          </p:nvPr>
        </p:nvPicPr>
        <p:blipFill>
          <a:blip r:embed="rId1">
            <a:lum bright="30000"/>
          </a:blip>
          <a:stretch>
            <a:fillRect/>
          </a:stretch>
        </p:blipFill>
        <p:spPr>
          <a:xfrm>
            <a:off x="3810" y="3175"/>
            <a:ext cx="6057265" cy="7002145"/>
          </a:xfrm>
          <a:prstGeom prst="rect">
            <a:avLst/>
          </a:prstGeom>
        </p:spPr>
      </p:pic>
      <p:pic>
        <p:nvPicPr>
          <p:cNvPr id="5" name="内容占位符 4" descr="597081002177789634"/>
          <p:cNvPicPr>
            <a:picLocks noChangeAspect="1"/>
          </p:cNvPicPr>
          <p:nvPr>
            <p:ph sz="half" idx="2"/>
          </p:nvPr>
        </p:nvPicPr>
        <p:blipFill>
          <a:blip r:embed="rId2">
            <a:lum bright="30000"/>
          </a:blip>
          <a:srcRect r="6869"/>
          <a:stretch>
            <a:fillRect/>
          </a:stretch>
        </p:blipFill>
        <p:spPr>
          <a:xfrm>
            <a:off x="6061075" y="3175"/>
            <a:ext cx="6132195" cy="68313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51879089059491955"/>
          <p:cNvPicPr>
            <a:picLocks noChangeAspect="1"/>
          </p:cNvPicPr>
          <p:nvPr>
            <p:ph sz="half" idx="1"/>
          </p:nvPr>
        </p:nvPicPr>
        <p:blipFill>
          <a:blip r:embed="rId1">
            <a:lum bright="24000"/>
          </a:blip>
          <a:srcRect t="6026"/>
          <a:stretch>
            <a:fillRect/>
          </a:stretch>
        </p:blipFill>
        <p:spPr>
          <a:xfrm>
            <a:off x="3388360" y="-10160"/>
            <a:ext cx="5481320" cy="68446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108575" y="728345"/>
            <a:ext cx="171450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看电视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3840" y="1753870"/>
            <a:ext cx="324612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和爸爸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5320" y="1753870"/>
            <a:ext cx="120396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奶奶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4940300" y="1906270"/>
            <a:ext cx="26924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94960" y="1540510"/>
            <a:ext cx="17830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rgbClr val="C00000"/>
                </a:solidFill>
              </a:rPr>
              <a:t>关掉足球看川戏</a:t>
            </a:r>
            <a:endParaRPr lang="zh-CN" altLang="en-US">
              <a:solidFill>
                <a:srgbClr val="C0000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4986020" y="2090420"/>
            <a:ext cx="2616200" cy="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564505" y="2181860"/>
            <a:ext cx="14439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rgbClr val="C00000"/>
                </a:solidFill>
              </a:rPr>
              <a:t>不看</a:t>
            </a:r>
            <a:r>
              <a:rPr lang="en-US" altLang="zh-CN">
                <a:solidFill>
                  <a:srgbClr val="C00000"/>
                </a:solidFill>
              </a:rPr>
              <a:t>...</a:t>
            </a:r>
            <a:r>
              <a:rPr lang="zh-CN" altLang="zh-CN">
                <a:solidFill>
                  <a:srgbClr val="C00000"/>
                </a:solidFill>
              </a:rPr>
              <a:t>只看</a:t>
            </a:r>
            <a:r>
              <a:rPr lang="en-US" altLang="zh-CN">
                <a:solidFill>
                  <a:srgbClr val="C00000"/>
                </a:solidFill>
              </a:rPr>
              <a:t>...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04535" y="4568190"/>
            <a:ext cx="120396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妈妈</a:t>
            </a:r>
            <a:endParaRPr lang="zh-CN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3609340" y="2319655"/>
            <a:ext cx="2004060" cy="229425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7082155" y="2380615"/>
            <a:ext cx="1544955" cy="220281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423410" y="3528060"/>
            <a:ext cx="3726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rgbClr val="C00000"/>
                </a:solidFill>
              </a:rPr>
              <a:t>让                                                            让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08575" y="3078480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装着他人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9015" y="499110"/>
            <a:ext cx="6819900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每个人心中都藏着一个秘密，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到底是啥？不说你也知道。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635" y="2533650"/>
            <a:ext cx="124358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都在为别人着想，为了他人的快乐，放弃自己的喜好。</a:t>
            </a:r>
            <a:endParaRPr lang="zh-CN" altLang="en-US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480" y="4177665"/>
            <a:ext cx="1211961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让我们感受到了这是一个尊老爱幼，具有传统美德的家庭。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会认词语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905" y="1825625"/>
            <a:ext cx="11097895" cy="4351655"/>
          </a:xfrm>
        </p:spPr>
        <p:txBody>
          <a:bodyPr>
            <a:noAutofit/>
          </a:bodyPr>
          <a:p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周末 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好的 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奶奶 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她的 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妈妈 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爸爸 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同学 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看见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每天 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奇妙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11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入迷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精彩 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变换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14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睡觉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房间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16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疲劳</a:t>
            </a:r>
            <a:endParaRPr lang="zh-CN" altLang="en-US" sz="5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会认词语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96215" y="1825625"/>
            <a:ext cx="11022965" cy="4351655"/>
          </a:xfrm>
        </p:spPr>
        <p:txBody>
          <a:bodyPr>
            <a:noAutofit/>
          </a:bodyPr>
          <a:p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周末 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好的 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奶奶 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她的 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妈妈 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爸爸 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同学 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看见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每天 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奇妙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11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入迷  </a:t>
            </a:r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精彩 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变换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14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睡觉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房间  </a:t>
            </a:r>
            <a:r>
              <a:rPr lang="en-US" altLang="zh-CN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16</a:t>
            </a:r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疲劳</a:t>
            </a:r>
            <a:endParaRPr lang="zh-CN" altLang="en-US" sz="5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内容占位符 3" descr="t014b83eb464e3411bf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69570" y="1315085"/>
            <a:ext cx="2234565" cy="1428750"/>
          </a:xfrm>
          <a:prstGeom prst="rect">
            <a:avLst/>
          </a:prstGeom>
        </p:spPr>
      </p:pic>
      <p:pic>
        <p:nvPicPr>
          <p:cNvPr id="5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2077085"/>
            <a:ext cx="2234565" cy="1428750"/>
          </a:xfrm>
          <a:prstGeom prst="rect">
            <a:avLst/>
          </a:prstGeom>
        </p:spPr>
      </p:pic>
      <p:pic>
        <p:nvPicPr>
          <p:cNvPr id="6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9235" y="4013835"/>
            <a:ext cx="2234565" cy="1428750"/>
          </a:xfrm>
          <a:prstGeom prst="rect">
            <a:avLst/>
          </a:prstGeom>
        </p:spPr>
      </p:pic>
      <p:pic>
        <p:nvPicPr>
          <p:cNvPr id="7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4615" y="2997835"/>
            <a:ext cx="2234565" cy="1428750"/>
          </a:xfrm>
          <a:prstGeom prst="rect">
            <a:avLst/>
          </a:prstGeom>
        </p:spPr>
      </p:pic>
      <p:pic>
        <p:nvPicPr>
          <p:cNvPr id="8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1570" y="1283335"/>
            <a:ext cx="2234565" cy="1428750"/>
          </a:xfrm>
          <a:prstGeom prst="rect">
            <a:avLst/>
          </a:prstGeom>
        </p:spPr>
      </p:pic>
      <p:pic>
        <p:nvPicPr>
          <p:cNvPr id="9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2870835"/>
            <a:ext cx="2234565" cy="1428750"/>
          </a:xfrm>
          <a:prstGeom prst="rect">
            <a:avLst/>
          </a:prstGeom>
        </p:spPr>
      </p:pic>
      <p:pic>
        <p:nvPicPr>
          <p:cNvPr id="10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1570" y="2204085"/>
            <a:ext cx="2234565" cy="1428750"/>
          </a:xfrm>
          <a:prstGeom prst="rect">
            <a:avLst/>
          </a:prstGeom>
        </p:spPr>
      </p:pic>
      <p:pic>
        <p:nvPicPr>
          <p:cNvPr id="11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2655" y="2077085"/>
            <a:ext cx="2234565" cy="1428750"/>
          </a:xfrm>
          <a:prstGeom prst="rect">
            <a:avLst/>
          </a:prstGeom>
        </p:spPr>
      </p:pic>
      <p:pic>
        <p:nvPicPr>
          <p:cNvPr id="12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2655" y="1283335"/>
            <a:ext cx="2234565" cy="1428750"/>
          </a:xfrm>
          <a:prstGeom prst="rect">
            <a:avLst/>
          </a:prstGeom>
        </p:spPr>
      </p:pic>
      <p:pic>
        <p:nvPicPr>
          <p:cNvPr id="13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9135" y="2997835"/>
            <a:ext cx="2234565" cy="1428750"/>
          </a:xfrm>
          <a:prstGeom prst="rect">
            <a:avLst/>
          </a:prstGeom>
        </p:spPr>
      </p:pic>
      <p:pic>
        <p:nvPicPr>
          <p:cNvPr id="14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9135" y="2204085"/>
            <a:ext cx="2234565" cy="1428750"/>
          </a:xfrm>
          <a:prstGeom prst="rect">
            <a:avLst/>
          </a:prstGeom>
        </p:spPr>
      </p:pic>
      <p:pic>
        <p:nvPicPr>
          <p:cNvPr id="15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4013835"/>
            <a:ext cx="2234565" cy="1428750"/>
          </a:xfrm>
          <a:prstGeom prst="rect">
            <a:avLst/>
          </a:prstGeom>
        </p:spPr>
      </p:pic>
      <p:pic>
        <p:nvPicPr>
          <p:cNvPr id="16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2135" y="1283335"/>
            <a:ext cx="2234565" cy="1428750"/>
          </a:xfrm>
          <a:prstGeom prst="rect">
            <a:avLst/>
          </a:prstGeom>
        </p:spPr>
      </p:pic>
      <p:pic>
        <p:nvPicPr>
          <p:cNvPr id="17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3135" y="4013835"/>
            <a:ext cx="2234565" cy="1428750"/>
          </a:xfrm>
          <a:prstGeom prst="rect">
            <a:avLst/>
          </a:prstGeom>
        </p:spPr>
      </p:pic>
      <p:pic>
        <p:nvPicPr>
          <p:cNvPr id="18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3965" y="4013835"/>
            <a:ext cx="2234565" cy="1428750"/>
          </a:xfrm>
          <a:prstGeom prst="rect">
            <a:avLst/>
          </a:prstGeom>
        </p:spPr>
      </p:pic>
      <p:pic>
        <p:nvPicPr>
          <p:cNvPr id="19" name="内容占位符 3" descr="t014b83eb464e34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3965" y="3093085"/>
            <a:ext cx="223456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6" dur="1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1" dur="1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6" dur="1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1" dur="1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6" dur="1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1" dur="1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6" dur="1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1" dur="1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50831566044184490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997200"/>
            <a:ext cx="388937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992313" y="3171508"/>
            <a:ext cx="3241675" cy="358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9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末</a:t>
            </a:r>
            <a:endParaRPr lang="zh-CN" altLang="en-US" sz="229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92313" y="1196975"/>
            <a:ext cx="360362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mò</a:t>
            </a:r>
            <a:endParaRPr lang="zh-CN" altLang="en-US" sz="9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0" y="333375"/>
            <a:ext cx="226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08888" y="188913"/>
            <a:ext cx="31734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独体字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8688388" y="1052513"/>
            <a:ext cx="17129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169025" y="1052513"/>
            <a:ext cx="203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组词：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9" name="双括号 10"/>
          <p:cNvSpPr>
            <a:spLocks noChangeArrowheads="1"/>
          </p:cNvSpPr>
          <p:nvPr/>
        </p:nvSpPr>
        <p:spPr bwMode="auto">
          <a:xfrm>
            <a:off x="6240463" y="1844675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（期   末</a:t>
            </a: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953125" y="3644900"/>
            <a:ext cx="37433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808663" y="4581525"/>
            <a:ext cx="5038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32" name="双括号 10"/>
          <p:cNvSpPr>
            <a:spLocks noChangeArrowheads="1"/>
          </p:cNvSpPr>
          <p:nvPr/>
        </p:nvSpPr>
        <p:spPr bwMode="auto">
          <a:xfrm>
            <a:off x="6240463" y="2852738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（末   尾）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4" grpId="0" bldLvl="0"/>
      <p:bldP spid="5125" grpId="0" bldLvl="0" animBg="1"/>
      <p:bldP spid="5126" grpId="0" bldLvl="0" animBg="1"/>
      <p:bldP spid="5127" grpId="0" bldLvl="0" animBg="1"/>
      <p:bldP spid="5128" grpId="0" bldLvl="0" animBg="1"/>
      <p:bldP spid="5129" grpId="0" bldLvl="0" animBg="1"/>
      <p:bldP spid="5130" grpId="0" bldLvl="0"/>
      <p:bldP spid="5131" grpId="0" bldLvl="0" animBg="1"/>
      <p:bldP spid="51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50831566044184490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997200"/>
            <a:ext cx="388937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882458" y="3073083"/>
            <a:ext cx="3241675" cy="358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9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的</a:t>
            </a:r>
            <a:endParaRPr lang="zh-CN" altLang="en-US" sz="229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92313" y="1196975"/>
            <a:ext cx="360362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9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</a:t>
            </a:r>
            <a:endParaRPr lang="zh-CN" altLang="en-US" sz="9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0" y="333375"/>
            <a:ext cx="226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08888" y="188913"/>
            <a:ext cx="31734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左右结构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8688388" y="1052513"/>
            <a:ext cx="17129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169025" y="1052513"/>
            <a:ext cx="203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组词：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9" name="双括号 10"/>
          <p:cNvSpPr>
            <a:spLocks noChangeArrowheads="1"/>
          </p:cNvSpPr>
          <p:nvPr/>
        </p:nvSpPr>
        <p:spPr bwMode="auto">
          <a:xfrm>
            <a:off x="6240463" y="1844675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（好   的</a:t>
            </a: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953125" y="3644900"/>
            <a:ext cx="37433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808663" y="4581525"/>
            <a:ext cx="5038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32" name="双括号 10"/>
          <p:cNvSpPr>
            <a:spLocks noChangeArrowheads="1"/>
          </p:cNvSpPr>
          <p:nvPr/>
        </p:nvSpPr>
        <p:spPr bwMode="auto">
          <a:xfrm>
            <a:off x="6240463" y="2852738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（白   的）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4" grpId="0" bldLvl="0"/>
      <p:bldP spid="5125" grpId="0" bldLvl="0" animBg="1"/>
      <p:bldP spid="5126" grpId="0" bldLvl="0" animBg="1"/>
      <p:bldP spid="5127" grpId="0" bldLvl="0" animBg="1"/>
      <p:bldP spid="5128" grpId="0" bldLvl="0" animBg="1"/>
      <p:bldP spid="5129" grpId="0" bldLvl="0" animBg="1"/>
      <p:bldP spid="5130" grpId="0" bldLvl="0"/>
      <p:bldP spid="5131" grpId="0" bldLvl="0" animBg="1"/>
      <p:bldP spid="51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50831566044184490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997200"/>
            <a:ext cx="388937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882458" y="3073083"/>
            <a:ext cx="3241675" cy="358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9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奶</a:t>
            </a:r>
            <a:endParaRPr lang="zh-CN" altLang="en-US" sz="229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92313" y="1196975"/>
            <a:ext cx="360362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nǎi</a:t>
            </a:r>
            <a:endParaRPr lang="zh-CN" altLang="en-US" sz="9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0" y="333375"/>
            <a:ext cx="226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08888" y="188913"/>
            <a:ext cx="31734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左右结构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8688388" y="1052513"/>
            <a:ext cx="17129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169025" y="1052513"/>
            <a:ext cx="203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组词：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9" name="双括号 10"/>
          <p:cNvSpPr>
            <a:spLocks noChangeArrowheads="1"/>
          </p:cNvSpPr>
          <p:nvPr/>
        </p:nvSpPr>
        <p:spPr bwMode="auto">
          <a:xfrm>
            <a:off x="6240463" y="1844675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（奶   奶）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953125" y="3644900"/>
            <a:ext cx="37433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808663" y="4581525"/>
            <a:ext cx="5038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32" name="双括号 10"/>
          <p:cNvSpPr>
            <a:spLocks noChangeArrowheads="1"/>
          </p:cNvSpPr>
          <p:nvPr/>
        </p:nvSpPr>
        <p:spPr bwMode="auto">
          <a:xfrm>
            <a:off x="6240463" y="2852738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（牛   奶）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4" grpId="0" bldLvl="0"/>
      <p:bldP spid="5125" grpId="0" bldLvl="0" animBg="1"/>
      <p:bldP spid="5126" grpId="0" bldLvl="0" animBg="1"/>
      <p:bldP spid="5127" grpId="0" bldLvl="0" animBg="1"/>
      <p:bldP spid="5128" grpId="0" bldLvl="0" animBg="1"/>
      <p:bldP spid="5129" grpId="0" bldLvl="0" animBg="1"/>
      <p:bldP spid="5130" grpId="0" bldLvl="0"/>
      <p:bldP spid="5131" grpId="0" bldLvl="0" animBg="1"/>
      <p:bldP spid="51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50831566044184490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997200"/>
            <a:ext cx="388937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882458" y="3073083"/>
            <a:ext cx="3241675" cy="358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9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她</a:t>
            </a:r>
            <a:endParaRPr lang="zh-CN" altLang="en-US" sz="229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92313" y="1196975"/>
            <a:ext cx="360362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tā</a:t>
            </a:r>
            <a:endParaRPr lang="zh-CN" altLang="en-US" sz="9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0" y="333375"/>
            <a:ext cx="226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08888" y="188913"/>
            <a:ext cx="31734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左右结构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8688388" y="1052513"/>
            <a:ext cx="17129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169025" y="1052513"/>
            <a:ext cx="203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组词：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9" name="双括号 10"/>
          <p:cNvSpPr>
            <a:spLocks noChangeArrowheads="1"/>
          </p:cNvSpPr>
          <p:nvPr/>
        </p:nvSpPr>
        <p:spPr bwMode="auto">
          <a:xfrm>
            <a:off x="6240463" y="1844675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（她   的</a:t>
            </a: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953125" y="3644900"/>
            <a:ext cx="37433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808663" y="4581525"/>
            <a:ext cx="5038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32" name="双括号 10"/>
          <p:cNvSpPr>
            <a:spLocks noChangeArrowheads="1"/>
          </p:cNvSpPr>
          <p:nvPr/>
        </p:nvSpPr>
        <p:spPr bwMode="auto">
          <a:xfrm>
            <a:off x="6240463" y="2852738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（她   们）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4" grpId="0" bldLvl="0"/>
      <p:bldP spid="5125" grpId="0" bldLvl="0" animBg="1"/>
      <p:bldP spid="5126" grpId="0" bldLvl="0" animBg="1"/>
      <p:bldP spid="5127" grpId="0" bldLvl="0" animBg="1"/>
      <p:bldP spid="5128" grpId="0" bldLvl="0" animBg="1"/>
      <p:bldP spid="5129" grpId="0" bldLvl="0" animBg="1"/>
      <p:bldP spid="5130" grpId="0" bldLvl="0"/>
      <p:bldP spid="5131" grpId="0" bldLvl="0" animBg="1"/>
      <p:bldP spid="51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50831566044184490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997200"/>
            <a:ext cx="388937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882458" y="3073083"/>
            <a:ext cx="3241675" cy="358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9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妈</a:t>
            </a:r>
            <a:endParaRPr lang="zh-CN" altLang="en-US" sz="229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92313" y="1196975"/>
            <a:ext cx="360362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mā</a:t>
            </a:r>
            <a:endParaRPr lang="zh-CN" altLang="en-US" sz="9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0" y="333375"/>
            <a:ext cx="226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08888" y="188913"/>
            <a:ext cx="31734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左右结构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8688388" y="1052513"/>
            <a:ext cx="17129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169025" y="1052513"/>
            <a:ext cx="203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组词：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9" name="双括号 10"/>
          <p:cNvSpPr>
            <a:spLocks noChangeArrowheads="1"/>
          </p:cNvSpPr>
          <p:nvPr/>
        </p:nvSpPr>
        <p:spPr bwMode="auto">
          <a:xfrm>
            <a:off x="6240463" y="1844675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（妈   妈</a:t>
            </a: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953125" y="3644900"/>
            <a:ext cx="37433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808663" y="4581525"/>
            <a:ext cx="5038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32" name="双括号 10"/>
          <p:cNvSpPr>
            <a:spLocks noChangeArrowheads="1"/>
          </p:cNvSpPr>
          <p:nvPr/>
        </p:nvSpPr>
        <p:spPr bwMode="auto">
          <a:xfrm>
            <a:off x="6240463" y="2852738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（姑   妈）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4" grpId="0" bldLvl="0"/>
      <p:bldP spid="5125" grpId="0" bldLvl="0" animBg="1"/>
      <p:bldP spid="5126" grpId="0" bldLvl="0" animBg="1"/>
      <p:bldP spid="5127" grpId="0" bldLvl="0" animBg="1"/>
      <p:bldP spid="5128" grpId="0" bldLvl="0" animBg="1"/>
      <p:bldP spid="5129" grpId="0" bldLvl="0" animBg="1"/>
      <p:bldP spid="5130" grpId="0" bldLvl="0"/>
      <p:bldP spid="5131" grpId="0" bldLvl="0" animBg="1"/>
      <p:bldP spid="51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50831566044184490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997200"/>
            <a:ext cx="388937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882458" y="3073083"/>
            <a:ext cx="3241675" cy="358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29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爸</a:t>
            </a:r>
            <a:endParaRPr lang="zh-CN" altLang="en-US" sz="229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92313" y="1196975"/>
            <a:ext cx="360362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bà</a:t>
            </a:r>
            <a:endParaRPr lang="zh-CN" altLang="en-US" sz="9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0" y="333375"/>
            <a:ext cx="226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08888" y="188913"/>
            <a:ext cx="31734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上下结构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8688388" y="1052513"/>
            <a:ext cx="17129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169025" y="1052513"/>
            <a:ext cx="203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组词：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332220" y="2854960"/>
            <a:ext cx="3763645" cy="8108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29" name="双括号 10"/>
          <p:cNvSpPr>
            <a:spLocks noChangeArrowheads="1"/>
          </p:cNvSpPr>
          <p:nvPr/>
        </p:nvSpPr>
        <p:spPr bwMode="auto">
          <a:xfrm>
            <a:off x="6240463" y="1844675"/>
            <a:ext cx="3816350" cy="838200"/>
          </a:xfrm>
          <a:prstGeom prst="bracketPair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（爸   爸</a:t>
            </a: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（老   爸）</a:t>
            </a:r>
            <a:endParaRPr kumimoji="0" lang="zh-CN" altLang="en-US" sz="5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953125" y="3644900"/>
            <a:ext cx="374332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808663" y="4581525"/>
            <a:ext cx="5038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4" grpId="0" bldLvl="0"/>
      <p:bldP spid="5125" grpId="0" bldLvl="0" animBg="1"/>
      <p:bldP spid="5126" grpId="0" bldLvl="0" animBg="1"/>
      <p:bldP spid="5127" grpId="0" bldLvl="0" animBg="1"/>
      <p:bldP spid="5128" grpId="0" bldLvl="0" animBg="1"/>
      <p:bldP spid="5129" grpId="0" bldLvl="0" animBg="1"/>
      <p:bldP spid="5130" grpId="0" bldLvl="0"/>
      <p:bldP spid="5131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</Words>
  <Application>WPS 演示</Application>
  <PresentationFormat>宽屏</PresentationFormat>
  <Paragraphs>166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楷体</vt:lpstr>
      <vt:lpstr>Times New Roman</vt:lpstr>
      <vt:lpstr>楷体_GB2312</vt:lpstr>
      <vt:lpstr>Calibri</vt:lpstr>
      <vt:lpstr>微软雅黑</vt:lpstr>
      <vt:lpstr>Calibri Light</vt:lpstr>
      <vt:lpstr>新宋体</vt:lpstr>
      <vt:lpstr>Office 主题</vt:lpstr>
      <vt:lpstr>心中的秘密</vt:lpstr>
      <vt:lpstr>会认词语</vt:lpstr>
      <vt:lpstr>会认词语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</cp:revision>
  <dcterms:created xsi:type="dcterms:W3CDTF">2015-05-05T08:02:00Z</dcterms:created>
  <dcterms:modified xsi:type="dcterms:W3CDTF">2017-02-06T14:18:05Z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