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652" r:id="rId3"/>
    <p:sldId id="349" r:id="rId5"/>
    <p:sldId id="782" r:id="rId6"/>
    <p:sldId id="479" r:id="rId7"/>
    <p:sldId id="657" r:id="rId8"/>
    <p:sldId id="658" r:id="rId9"/>
    <p:sldId id="727" r:id="rId10"/>
    <p:sldId id="662" r:id="rId11"/>
    <p:sldId id="670" r:id="rId12"/>
    <p:sldId id="668" r:id="rId13"/>
    <p:sldId id="669" r:id="rId14"/>
    <p:sldId id="671" r:id="rId15"/>
    <p:sldId id="675" r:id="rId16"/>
    <p:sldId id="730" r:id="rId17"/>
    <p:sldId id="735" r:id="rId18"/>
    <p:sldId id="672" r:id="rId19"/>
    <p:sldId id="674" r:id="rId20"/>
    <p:sldId id="814" r:id="rId21"/>
    <p:sldId id="676" r:id="rId22"/>
    <p:sldId id="729" r:id="rId23"/>
    <p:sldId id="731" r:id="rId24"/>
    <p:sldId id="754" r:id="rId25"/>
    <p:sldId id="753" r:id="rId26"/>
    <p:sldId id="484" r:id="rId27"/>
    <p:sldId id="815" r:id="rId28"/>
    <p:sldId id="755" r:id="rId29"/>
    <p:sldId id="485" r:id="rId30"/>
    <p:sldId id="784" r:id="rId31"/>
    <p:sldId id="831" r:id="rId32"/>
    <p:sldId id="837" r:id="rId33"/>
    <p:sldId id="832" r:id="rId34"/>
    <p:sldId id="443" r:id="rId35"/>
    <p:sldId id="732" r:id="rId36"/>
    <p:sldId id="733" r:id="rId37"/>
    <p:sldId id="734" r:id="rId38"/>
  </p:sldIdLst>
  <p:sldSz cx="9144000" cy="6858000" type="screen4x3"/>
  <p:notesSz cx="6858000" cy="9144000"/>
  <p:custShowLst>
    <p:custShow name="自定义放映1" id="0">
      <p:sldLst/>
    </p:custShow>
  </p:custShow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3399"/>
    <a:srgbClr val="006600"/>
    <a:srgbClr val="FFFF99"/>
    <a:srgbClr val="0066FF"/>
    <a:srgbClr val="CC66FF"/>
    <a:srgbClr val="FFFFCC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136"/>
    <p:restoredTop sz="94660"/>
  </p:normalViewPr>
  <p:slideViewPr>
    <p:cSldViewPr showGuides="1">
      <p:cViewPr varScale="1">
        <p:scale>
          <a:sx n="114" d="100"/>
          <a:sy n="114" d="100"/>
        </p:scale>
        <p:origin x="-1602" y="-108"/>
      </p:cViewPr>
      <p:guideLst>
        <p:guide orient="horz" pos="2249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8370" name="页眉占位符 58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8371" name="日期占位符 58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58372" name="页脚占位符 58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8373" name="灯片编号占位符 58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6322" name="页眉占位符 563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6323" name="日期占位符 5632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56324" name="幻灯片图像占位符 56323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6325" name="文本占位符 5632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6326" name="页脚占位符 5632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6327" name="灯片编号占位符 5632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573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123" name="副标题 5122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512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ln>
            <a:miter/>
          </a:ln>
        </p:spPr>
        <p:txBody>
          <a:bodyPr anchor="t"/>
          <a:p>
            <a:pPr eaLnBrk="1" hangingPunct="1"/>
            <a:endParaRPr lang="zh-CN" altLang="en-US" sz="1400" dirty="0"/>
          </a:p>
        </p:txBody>
      </p:sp>
      <p:sp>
        <p:nvSpPr>
          <p:cNvPr id="8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>
            <a:miter/>
          </a:ln>
        </p:spPr>
        <p:txBody>
          <a:bodyPr anchor="t"/>
          <a:p>
            <a:pPr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9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4097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4098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blinds dir="vert"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emf"/><Relationship Id="rId2" Type="http://schemas.microsoft.com/office/2007/relationships/media" Target="file:///C:\Documents%20and%20Settings\Administrator\&#26700;&#38754;\&#22826;&#38451;&#26368;&#32418;.wav" TargetMode="External"/><Relationship Id="rId1" Type="http://schemas.openxmlformats.org/officeDocument/2006/relationships/audio" Target="file:///C:\Documents%20and%20Settings\Administrator\&#26700;&#38754;\&#22826;&#38451;&#26368;&#32418;.wa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dytjl.nease.net/msf/1.htm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4099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7200" b="1" dirty="0"/>
              <a:t>歌曲欣赏</a:t>
            </a:r>
            <a:endParaRPr lang="zh-CN" altLang="en-US" sz="7200" b="1" dirty="0"/>
          </a:p>
        </p:txBody>
      </p:sp>
      <p:sp>
        <p:nvSpPr>
          <p:cNvPr id="4103" name="矩形 4102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50177"/>
          <p:cNvSpPr/>
          <p:nvPr/>
        </p:nvSpPr>
        <p:spPr>
          <a:xfrm>
            <a:off x="250825" y="620713"/>
            <a:ext cx="88804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瑞金城外有个小村子叫沙洲坝。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毛主席在江西领导革命的时候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，在那儿住过。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endParaRPr lang="zh-CN" altLang="en-US" sz="4400" b="1" dirty="0">
              <a:solidFill>
                <a:srgbClr val="92D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18435" name="文本框 2"/>
          <p:cNvSpPr txBox="1"/>
          <p:nvPr/>
        </p:nvSpPr>
        <p:spPr>
          <a:xfrm>
            <a:off x="6588125" y="2492375"/>
            <a:ext cx="18367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2970FF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时间</a:t>
            </a:r>
            <a:endParaRPr lang="zh-CN" altLang="en-US" sz="4800" b="1" dirty="0">
              <a:solidFill>
                <a:srgbClr val="2970FF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50177"/>
          <p:cNvSpPr/>
          <p:nvPr/>
        </p:nvSpPr>
        <p:spPr>
          <a:xfrm>
            <a:off x="250825" y="620713"/>
            <a:ext cx="88804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瑞金城外有个小村子叫沙洲坝。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毛主席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在江西领导革命的时候，在那儿住过。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endParaRPr lang="zh-CN" altLang="en-US" sz="4400" b="1" dirty="0">
              <a:solidFill>
                <a:srgbClr val="92D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19459" name="文本框 2"/>
          <p:cNvSpPr txBox="1"/>
          <p:nvPr/>
        </p:nvSpPr>
        <p:spPr>
          <a:xfrm>
            <a:off x="6877050" y="2276475"/>
            <a:ext cx="18367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2970FF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人物</a:t>
            </a:r>
            <a:endParaRPr lang="zh-CN" altLang="en-US" sz="4800" b="1" dirty="0">
              <a:solidFill>
                <a:srgbClr val="2970FF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50177"/>
          <p:cNvSpPr/>
          <p:nvPr/>
        </p:nvSpPr>
        <p:spPr>
          <a:xfrm>
            <a:off x="250825" y="620713"/>
            <a:ext cx="88804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瑞金城外有个小村子叫沙洲坝。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毛主席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在江西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领导革命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的时候，在那儿住过。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endParaRPr lang="zh-CN" altLang="en-US" sz="4400" b="1" dirty="0">
              <a:solidFill>
                <a:srgbClr val="92D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20483" name="文本框 3"/>
          <p:cNvSpPr txBox="1"/>
          <p:nvPr/>
        </p:nvSpPr>
        <p:spPr>
          <a:xfrm>
            <a:off x="468313" y="3284538"/>
            <a:ext cx="80899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席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í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484" name="文本框 4"/>
          <p:cNvSpPr txBox="1"/>
          <p:nvPr/>
        </p:nvSpPr>
        <p:spPr>
          <a:xfrm>
            <a:off x="466725" y="4149725"/>
            <a:ext cx="6670675" cy="167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导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dǎo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5084763"/>
            <a:ext cx="55181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革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g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é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3" name="文本框 63492"/>
          <p:cNvSpPr txBox="1"/>
          <p:nvPr/>
        </p:nvSpPr>
        <p:spPr>
          <a:xfrm>
            <a:off x="466725" y="1123950"/>
            <a:ext cx="3382963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为什么要挖井？</a:t>
            </a:r>
            <a:endParaRPr lang="zh-CN" altLang="en-US" sz="3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63489"/>
          <p:cNvSpPr/>
          <p:nvPr/>
        </p:nvSpPr>
        <p:spPr>
          <a:xfrm>
            <a:off x="457200" y="1600200"/>
            <a:ext cx="8153400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5400">
                <a:latin typeface="Times New Roman" panose="02020603050405020304" pitchFamily="18" charset="0"/>
              </a:rPr>
              <a:t>       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村子里没有井，吃水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要到很远的地方去挑。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5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63489"/>
          <p:cNvSpPr/>
          <p:nvPr/>
        </p:nvSpPr>
        <p:spPr>
          <a:xfrm>
            <a:off x="457200" y="1600200"/>
            <a:ext cx="8153400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5400">
                <a:latin typeface="Times New Roman" panose="02020603050405020304" pitchFamily="18" charset="0"/>
              </a:rPr>
              <a:t>       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村子里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没有井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，吃水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要到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很远的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地方去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挑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59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19463" name="矩形 19462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58369" descr="艰难挑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52400"/>
            <a:ext cx="4692650" cy="634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矩形 58370"/>
          <p:cNvSpPr/>
          <p:nvPr/>
        </p:nvSpPr>
        <p:spPr>
          <a:xfrm>
            <a:off x="5105400" y="1219200"/>
            <a:ext cx="3657600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村子里没有井，吃水要到很远的地方去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挑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4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32769"/>
          <p:cNvSpPr txBox="1"/>
          <p:nvPr/>
        </p:nvSpPr>
        <p:spPr>
          <a:xfrm>
            <a:off x="1763713" y="2276475"/>
            <a:ext cx="1204912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8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挑</a:t>
            </a:r>
            <a:endParaRPr lang="zh-CN" altLang="en-US" sz="8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Line 4"/>
          <p:cNvSpPr/>
          <p:nvPr/>
        </p:nvSpPr>
        <p:spPr>
          <a:xfrm flipV="1">
            <a:off x="2916238" y="2205038"/>
            <a:ext cx="1079500" cy="792162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08" name="Line 4"/>
          <p:cNvSpPr/>
          <p:nvPr/>
        </p:nvSpPr>
        <p:spPr>
          <a:xfrm>
            <a:off x="2916238" y="3141663"/>
            <a:ext cx="1079500" cy="576262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3" name="文本框 32772"/>
          <p:cNvSpPr txBox="1"/>
          <p:nvPr/>
        </p:nvSpPr>
        <p:spPr>
          <a:xfrm>
            <a:off x="3995738" y="1700213"/>
            <a:ext cx="43465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5400" b="1" err="1">
                <a:solidFill>
                  <a:srgbClr val="FF0000"/>
                </a:solidFill>
                <a:latin typeface="Times New Roman" panose="02020603050405020304" pitchFamily="18" charset="0"/>
              </a:rPr>
              <a:t>tiāo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(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挑水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5400" b="1">
                <a:solidFill>
                  <a:srgbClr val="FF0066"/>
                </a:solidFill>
                <a:latin typeface="Times New Roman" panose="02020603050405020304" pitchFamily="18" charset="0"/>
              </a:rPr>
              <a:t>     </a:t>
            </a:r>
            <a:endParaRPr lang="en-US" altLang="zh-CN" sz="54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4067175" y="3213100"/>
            <a:ext cx="33940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5400" b="1" err="1">
                <a:solidFill>
                  <a:srgbClr val="FF0000"/>
                </a:solidFill>
                <a:latin typeface="Times New Roman" panose="02020603050405020304" pitchFamily="18" charset="0"/>
              </a:rPr>
              <a:t>tiǎo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挑战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1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63489"/>
          <p:cNvSpPr/>
          <p:nvPr/>
        </p:nvSpPr>
        <p:spPr>
          <a:xfrm>
            <a:off x="457200" y="1600200"/>
            <a:ext cx="8153400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5400">
                <a:latin typeface="Times New Roman" panose="02020603050405020304" pitchFamily="18" charset="0"/>
              </a:rPr>
              <a:t>       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村子里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没有井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，吃水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要到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很远的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地方去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挑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31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22535" name="矩形 22534"/>
          <p:cNvSpPr/>
          <p:nvPr/>
        </p:nvSpPr>
        <p:spPr>
          <a:xfrm>
            <a:off x="0" y="0"/>
            <a:ext cx="4324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800"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800" err="1"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61441"/>
          <p:cNvSpPr txBox="1"/>
          <p:nvPr/>
        </p:nvSpPr>
        <p:spPr>
          <a:xfrm>
            <a:off x="900113" y="3068638"/>
            <a:ext cx="80772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48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毛主席就带领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战士</a:t>
            </a:r>
            <a:r>
              <a:rPr lang="zh-CN" altLang="en-US" sz="48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和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乡亲们</a:t>
            </a:r>
            <a:r>
              <a:rPr lang="zh-CN" altLang="en-US" sz="48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挖了一口井</a:t>
            </a: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3555" name="图片 6144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52400"/>
            <a:ext cx="3825875" cy="2849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684213" y="4652963"/>
            <a:ext cx="7023100" cy="1289050"/>
          </a:xfrm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en-US" sz="4000" b="1" dirty="0">
                <a:solidFill>
                  <a:srgbClr val="FF0000"/>
                </a:solidFill>
              </a:rPr>
              <a:t>战 </a:t>
            </a:r>
            <a:r>
              <a:rPr lang="en-US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zhàn </a:t>
            </a:r>
            <a:endParaRPr lang="en-US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乡 xi</a:t>
            </a:r>
            <a:r>
              <a:rPr lang="en-US" altLang="en-US" sz="4000" b="1" dirty="0">
                <a:solidFill>
                  <a:srgbClr val="FF0000"/>
                </a:solidFill>
                <a:sym typeface="Arial" panose="020B0604020202020204" pitchFamily="34" charset="0"/>
              </a:rPr>
              <a:t>ā</a:t>
            </a:r>
            <a:r>
              <a:rPr lang="en-US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ng</a:t>
            </a:r>
            <a:endParaRPr lang="en-US" altLang="en-US" sz="4000" b="1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256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2" name="文本占位符 8194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5400" dirty="0"/>
              <a:t>说说你都听到了什么？</a:t>
            </a:r>
            <a:endParaRPr lang="zh-CN" altLang="en-US" sz="5400" dirty="0"/>
          </a:p>
          <a:p>
            <a:pPr eaLnBrk="1" hangingPunct="1"/>
            <a:endParaRPr lang="zh-CN" altLang="en-US" dirty="0"/>
          </a:p>
          <a:p>
            <a:pPr eaLnBrk="1" hangingPunct="1"/>
            <a:r>
              <a:rPr lang="zh-CN" altLang="en-US" sz="5400" dirty="0"/>
              <a:t>你知道毛主席是什么人吗？</a:t>
            </a:r>
            <a:endParaRPr lang="zh-CN" altLang="en-US" sz="5400" dirty="0"/>
          </a:p>
        </p:txBody>
      </p:sp>
      <p:pic>
        <p:nvPicPr>
          <p:cNvPr id="4099" name="太阳最红.wav" descr="太阳最红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019925" y="6021388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40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48129" descr="069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49225"/>
            <a:ext cx="9144000" cy="640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26627" name="内容占位符 2"/>
          <p:cNvSpPr>
            <a:spLocks noGrp="1" noRot="1"/>
          </p:cNvSpPr>
          <p:nvPr>
            <p:ph idx="1"/>
          </p:nvPr>
        </p:nvSpPr>
        <p:spPr>
          <a:xfrm>
            <a:off x="395288" y="3068638"/>
            <a:ext cx="6935787" cy="1223962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解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jiě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忘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wàng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26628" name="矩形 48130"/>
          <p:cNvSpPr/>
          <p:nvPr/>
        </p:nvSpPr>
        <p:spPr>
          <a:xfrm>
            <a:off x="395288" y="404813"/>
            <a:ext cx="8308975" cy="210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</a:rPr>
              <a:t>     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解放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以后，乡亲们在井旁边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立了一块石碑，上面刻着：</a:t>
            </a:r>
            <a:r>
              <a:rPr lang="zh-CN" altLang="en-US" sz="4400" b="1" dirty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吃水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不忘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挖井人，时刻想念毛主席。</a:t>
            </a:r>
            <a:r>
              <a:rPr lang="zh-CN" altLang="en-US" sz="4400" b="1" dirty="0">
                <a:solidFill>
                  <a:srgbClr val="000000"/>
                </a:solidFill>
                <a:ea typeface="楷体_GB2312" pitchFamily="49" charset="-122"/>
              </a:rPr>
              <a:t>”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27651" name="内容占位符 2"/>
          <p:cNvSpPr>
            <a:spLocks noGrp="1" noRot="1"/>
          </p:cNvSpPr>
          <p:nvPr>
            <p:ph idx="1"/>
          </p:nvPr>
        </p:nvSpPr>
        <p:spPr>
          <a:xfrm>
            <a:off x="395288" y="3068638"/>
            <a:ext cx="6935787" cy="1223962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endParaRPr lang="zh-CN" altLang="en-US" sz="4000" b="1" dirty="0">
              <a:solidFill>
                <a:srgbClr val="0066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矩形 48130"/>
          <p:cNvSpPr/>
          <p:nvPr/>
        </p:nvSpPr>
        <p:spPr>
          <a:xfrm>
            <a:off x="395288" y="404813"/>
            <a:ext cx="8308975" cy="210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</a:rPr>
              <a:t>     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解放以后，乡亲们在井旁边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立了一块石碑，上面刻着：</a:t>
            </a:r>
            <a:r>
              <a:rPr lang="zh-CN" altLang="en-US" sz="4400" b="1" dirty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吃水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不忘挖井人，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时刻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想念毛主席。</a:t>
            </a:r>
            <a:r>
              <a:rPr lang="zh-CN" altLang="en-US" sz="4400" b="1" dirty="0">
                <a:solidFill>
                  <a:srgbClr val="000000"/>
                </a:solidFill>
                <a:ea typeface="楷体_GB2312" pitchFamily="49" charset="-122"/>
              </a:rPr>
              <a:t>”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</a:rPr>
              <a:t>时刻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</a:rPr>
              <a:t>时时刻刻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</a:rPr>
              <a:t>每时每刻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3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3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8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8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29699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sp>
        <p:nvSpPr>
          <p:cNvPr id="52226" name="文本框 52225"/>
          <p:cNvSpPr txBox="1"/>
          <p:nvPr/>
        </p:nvSpPr>
        <p:spPr>
          <a:xfrm>
            <a:off x="611188" y="1539875"/>
            <a:ext cx="76327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例：沙洲坝的乡亲们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时刻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想念着毛主席。</a:t>
            </a:r>
            <a:endParaRPr lang="zh-CN" altLang="en-US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971550" y="2620963"/>
            <a:ext cx="63357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（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</a:rPr>
              <a:t>）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时刻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   。                           </a:t>
            </a:r>
            <a:endParaRPr lang="zh-CN" altLang="en-US" b="1" u="sng" dirty="0">
              <a:latin typeface="Times New Roman" panose="02020603050405020304" pitchFamily="18" charset="0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1116013" y="3916363"/>
            <a:ext cx="64801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（2） 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时刻</a:t>
            </a: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  。   </a:t>
            </a:r>
            <a:endParaRPr lang="zh-CN" altLang="en-US" b="1" u="sng" dirty="0">
              <a:latin typeface="Times New Roman" panose="02020603050405020304" pitchFamily="18" charset="0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2268538" y="256063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我们要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4779963" y="24923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保护树木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52231" name="文本框 52230"/>
          <p:cNvSpPr txBox="1"/>
          <p:nvPr/>
        </p:nvSpPr>
        <p:spPr>
          <a:xfrm>
            <a:off x="2339975" y="3789363"/>
            <a:ext cx="14081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鸟妈妈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52232" name="文本框 52231"/>
          <p:cNvSpPr txBox="1"/>
          <p:nvPr/>
        </p:nvSpPr>
        <p:spPr>
          <a:xfrm>
            <a:off x="4949825" y="38576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保护着小鸟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9707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29" grpId="0" bldLvl="0"/>
      <p:bldP spid="52230" grpId="0" bldLvl="0"/>
      <p:bldP spid="52231" grpId="0" bldLvl="0"/>
      <p:bldP spid="52232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0723" name="内容占位符 2"/>
          <p:cNvSpPr>
            <a:spLocks noGrp="1" noRot="1"/>
          </p:cNvSpPr>
          <p:nvPr>
            <p:ph idx="1"/>
          </p:nvPr>
        </p:nvSpPr>
        <p:spPr>
          <a:xfrm>
            <a:off x="395288" y="3068638"/>
            <a:ext cx="6935787" cy="1223962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endParaRPr lang="zh-CN" altLang="en-US" sz="4000" b="1" dirty="0">
              <a:solidFill>
                <a:srgbClr val="0066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4" name="矩形 48130"/>
          <p:cNvSpPr/>
          <p:nvPr/>
        </p:nvSpPr>
        <p:spPr>
          <a:xfrm>
            <a:off x="395288" y="404813"/>
            <a:ext cx="8308975" cy="210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</a:rPr>
              <a:t>     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解放以后，乡亲们在井旁边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立了一块石碑，上面刻着：</a:t>
            </a:r>
            <a:r>
              <a:rPr lang="zh-CN" altLang="en-US" sz="4400" b="1" dirty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吃水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不忘挖井人，时刻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想念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毛主席。</a:t>
            </a:r>
            <a:r>
              <a:rPr lang="zh-CN" altLang="en-US" sz="4400" b="1" dirty="0">
                <a:solidFill>
                  <a:srgbClr val="000000"/>
                </a:solidFill>
                <a:ea typeface="楷体_GB2312" pitchFamily="49" charset="-122"/>
              </a:rPr>
              <a:t>”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1747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</a:rPr>
              <a:t>想念</a:t>
            </a:r>
            <a:r>
              <a:rPr lang="en-US" altLang="zh-CN" sz="4800" b="1">
                <a:solidFill>
                  <a:srgbClr val="FF0000"/>
                </a:solidFill>
              </a:rPr>
              <a:t>---</a:t>
            </a:r>
            <a:r>
              <a:rPr lang="zh-CN" altLang="en-US" sz="4800" b="1" dirty="0">
                <a:solidFill>
                  <a:srgbClr val="FF0000"/>
                </a:solidFill>
              </a:rPr>
              <a:t>思恋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2771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sp>
        <p:nvSpPr>
          <p:cNvPr id="53250" name="文本框 53249"/>
          <p:cNvSpPr txBox="1"/>
          <p:nvPr/>
        </p:nvSpPr>
        <p:spPr>
          <a:xfrm>
            <a:off x="1116013" y="1743075"/>
            <a:ext cx="66960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例：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我很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想念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在北京工作的爸爸。</a:t>
            </a:r>
            <a:endParaRPr lang="zh-CN" altLang="en-US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文本框 53250"/>
          <p:cNvSpPr txBox="1"/>
          <p:nvPr/>
        </p:nvSpPr>
        <p:spPr>
          <a:xfrm>
            <a:off x="900113" y="2608263"/>
            <a:ext cx="66246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（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</a:rPr>
              <a:t>）小鸟十分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想念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          。                           </a:t>
            </a:r>
            <a:endParaRPr lang="zh-CN" altLang="en-US" b="1" u="sng" dirty="0">
              <a:latin typeface="Times New Roman" panose="02020603050405020304" pitchFamily="18" charset="0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900113" y="3687763"/>
            <a:ext cx="66246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（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</a:rPr>
              <a:t>） 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想念</a:t>
            </a:r>
            <a:r>
              <a:rPr lang="zh-CN" altLang="en-US" b="1" dirty="0">
                <a:latin typeface="Times New Roman" panose="02020603050405020304" pitchFamily="18" charset="0"/>
              </a:rPr>
              <a:t>  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     。   </a:t>
            </a:r>
            <a:endParaRPr lang="zh-CN" altLang="en-US" b="1" u="sng" dirty="0">
              <a:latin typeface="Times New Roman" panose="02020603050405020304" pitchFamily="18" charset="0"/>
            </a:endParaRPr>
          </a:p>
        </p:txBody>
      </p:sp>
      <p:sp>
        <p:nvSpPr>
          <p:cNvPr id="53253" name="文本框 53252"/>
          <p:cNvSpPr txBox="1"/>
          <p:nvPr/>
        </p:nvSpPr>
        <p:spPr>
          <a:xfrm>
            <a:off x="4932363" y="2492375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鸟妈妈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53254" name="文本框 53253"/>
          <p:cNvSpPr txBox="1"/>
          <p:nvPr/>
        </p:nvSpPr>
        <p:spPr>
          <a:xfrm>
            <a:off x="2484438" y="36449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我很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53255" name="文本框 53254"/>
          <p:cNvSpPr txBox="1"/>
          <p:nvPr/>
        </p:nvSpPr>
        <p:spPr>
          <a:xfrm>
            <a:off x="5219700" y="357028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妈妈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2778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3" grpId="0" bldLvl="0"/>
      <p:bldP spid="53254" grpId="0" bldLvl="0"/>
      <p:bldP spid="53255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33795" name="文本框 1"/>
          <p:cNvSpPr txBox="1"/>
          <p:nvPr/>
        </p:nvSpPr>
        <p:spPr>
          <a:xfrm>
            <a:off x="611188" y="1196975"/>
            <a:ext cx="528796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吃水不忘挖井人，时刻想念毛主席。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34819" name="文本框 1"/>
          <p:cNvSpPr txBox="1"/>
          <p:nvPr/>
        </p:nvSpPr>
        <p:spPr>
          <a:xfrm>
            <a:off x="611188" y="1196975"/>
            <a:ext cx="71501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思考：你们觉得毛主席是什么样的人呢？</a:t>
            </a:r>
            <a:endParaRPr lang="zh-CN" altLang="zh-CN" sz="4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占位符 50178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6147" name="标题 50179" descr="101">
            <a:hlinkClick r:id="rId1"/>
          </p:cNvPr>
          <p:cNvPicPr>
            <a:picLocks noGrp="1" noRot="1" noChangeAspect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15888"/>
            <a:ext cx="4922838" cy="6669087"/>
          </a:xfrm>
        </p:spPr>
      </p:pic>
      <p:sp>
        <p:nvSpPr>
          <p:cNvPr id="6148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35843" name="文本框 1"/>
          <p:cNvSpPr txBox="1"/>
          <p:nvPr/>
        </p:nvSpPr>
        <p:spPr>
          <a:xfrm>
            <a:off x="611188" y="908050"/>
            <a:ext cx="76739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现在你们明白</a:t>
            </a:r>
            <a:r>
              <a:rPr lang="en-US" altLang="zh-CN" sz="4800" b="1">
                <a:solidFill>
                  <a:srgbClr val="000000"/>
                </a:solidFill>
                <a:ea typeface="楷体_GB2312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吃水不忘挖井人</a:t>
            </a:r>
            <a:r>
              <a:rPr lang="en-US" altLang="zh-CN" sz="4800" b="1">
                <a:solidFill>
                  <a:srgbClr val="000000"/>
                </a:solidFill>
                <a:ea typeface="楷体_GB2312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的真正意义了吗？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0113" y="3213100"/>
            <a:ext cx="76739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A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：吃水不能忘记挖井的人。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625" y="4076700"/>
            <a:ext cx="76739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 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B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：人不能忘记关心和帮助过自己的人。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36867" name="文本框 1"/>
          <p:cNvSpPr txBox="1"/>
          <p:nvPr/>
        </p:nvSpPr>
        <p:spPr>
          <a:xfrm>
            <a:off x="611188" y="1196975"/>
            <a:ext cx="71501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在你的生活中有没有遇到被人帮助或者帮助过别人的事呢？</a:t>
            </a:r>
            <a:endParaRPr lang="zh-CN" altLang="zh-CN" sz="4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动作按钮: 自定义 13313">
            <a:hlinkClick r:id="" action="ppaction://hlinksldjump">
              <a:snd r:embed="rId1" name="chimes.wav"/>
            </a:hlinkClick>
          </p:cNvPr>
          <p:cNvSpPr/>
          <p:nvPr/>
        </p:nvSpPr>
        <p:spPr>
          <a:xfrm>
            <a:off x="7740650" y="5949950"/>
            <a:ext cx="1152525" cy="503238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FFCC"/>
                </a:solidFill>
                <a:latin typeface="Times New Roman" panose="02020603050405020304" pitchFamily="18" charset="0"/>
              </a:rPr>
              <a:t>认读词语</a:t>
            </a:r>
            <a:endParaRPr lang="zh-CN" altLang="en-US" sz="2400" dirty="0">
              <a:solidFill>
                <a:srgbClr val="FFFF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文本框 13314"/>
          <p:cNvSpPr txBox="1"/>
          <p:nvPr/>
        </p:nvSpPr>
        <p:spPr>
          <a:xfrm>
            <a:off x="146685" y="549275"/>
            <a:ext cx="8429625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吃</a:t>
            </a:r>
            <a:r>
              <a:rPr lang="en-US" altLang="zh-CN" sz="60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60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忘  井  村  叫  </a:t>
            </a:r>
            <a:endParaRPr lang="zh-CN" altLang="en-US" sz="60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毛   主  席  乡  亲       </a:t>
            </a:r>
            <a:endParaRPr lang="zh-CN" altLang="en-US" sz="60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战   士  面</a:t>
            </a:r>
            <a:endParaRPr lang="zh-CN" altLang="en-US" sz="60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2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8915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4800" b="1" dirty="0">
                <a:latin typeface="宋体" panose="02010600030101010101" pitchFamily="2" charset="-122"/>
              </a:rPr>
              <a:t>你还能讲出类似的故事吗？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搜集类似故事讲给同学听。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背诵课文。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blinds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1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22225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8800"/>
              <a:t>  </a:t>
            </a:r>
            <a:r>
              <a:rPr lang="zh-CN" altLang="en-US" sz="9600" dirty="0"/>
              <a:t>再见</a:t>
            </a:r>
            <a:r>
              <a:rPr lang="zh-CN" altLang="en-US" sz="8800" dirty="0"/>
              <a:t>！</a:t>
            </a:r>
            <a:endParaRPr lang="zh-CN" altLang="en-US" sz="8800" dirty="0"/>
          </a:p>
        </p:txBody>
      </p:sp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3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7171" name="内容占位符 4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7172" name="图片 7169" descr="20049161432267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7170"/>
          <p:cNvSpPr txBox="1"/>
          <p:nvPr/>
        </p:nvSpPr>
        <p:spPr>
          <a:xfrm>
            <a:off x="762000" y="228600"/>
            <a:ext cx="80772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6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.吃水不忘挖井人</a:t>
            </a:r>
            <a:endParaRPr lang="zh-CN" altLang="en-US" sz="66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4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179388" y="692150"/>
            <a:ext cx="22256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/>
              <a:t>初读感知</a:t>
            </a:r>
            <a:endParaRPr lang="zh-CN" altLang="en-US" sz="4000" b="1" dirty="0"/>
          </a:p>
        </p:txBody>
      </p:sp>
      <p:sp>
        <p:nvSpPr>
          <p:cNvPr id="8195" name="文本框 2"/>
          <p:cNvSpPr txBox="1"/>
          <p:nvPr/>
        </p:nvSpPr>
        <p:spPr>
          <a:xfrm>
            <a:off x="611188" y="1844675"/>
            <a:ext cx="5535612" cy="2041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en-US" b="1">
                <a:sym typeface="Arial" panose="020B0604020202020204" pitchFamily="34" charset="0"/>
              </a:rPr>
              <a:t>1. </a:t>
            </a:r>
            <a:r>
              <a:rPr lang="zh-CN" altLang="en-US" b="1" dirty="0">
                <a:sym typeface="Arial" panose="020B0604020202020204" pitchFamily="34" charset="0"/>
              </a:rPr>
              <a:t>自读课文，注意读准字音。</a:t>
            </a:r>
            <a:endParaRPr lang="zh-CN" altLang="en-US" b="1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b="1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b="1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>
                <a:sym typeface="Arial" panose="020B0604020202020204" pitchFamily="34" charset="0"/>
              </a:rPr>
              <a:t>2. </a:t>
            </a:r>
            <a:r>
              <a:rPr lang="zh-CN" altLang="en-US" b="1" dirty="0">
                <a:sym typeface="Arial" panose="020B0604020202020204" pitchFamily="34" charset="0"/>
              </a:rPr>
              <a:t>标出自然段。</a:t>
            </a:r>
            <a:endParaRPr lang="zh-CN" altLang="en-US" b="1" dirty="0"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466725" y="765175"/>
            <a:ext cx="7532688" cy="1554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/>
              <a:t>想一想？</a:t>
            </a:r>
            <a:endParaRPr lang="zh-CN" altLang="en-US" b="1" dirty="0"/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b="1" dirty="0"/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/>
              <a:t>这口井在哪里？请大家齐读第一自然段。</a:t>
            </a:r>
            <a:endParaRPr lang="zh-CN" altLang="en-US" b="1" dirty="0"/>
          </a:p>
        </p:txBody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50177"/>
          <p:cNvSpPr/>
          <p:nvPr/>
        </p:nvSpPr>
        <p:spPr>
          <a:xfrm>
            <a:off x="250825" y="620713"/>
            <a:ext cx="88804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瑞金城外有个小村子叫沙洲坝。毛主席在江西领导革命的时候，在那儿住过。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endParaRPr lang="zh-CN" altLang="en-US" sz="4400" b="1" dirty="0">
              <a:solidFill>
                <a:srgbClr val="92D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11268" name="文本框 2"/>
          <p:cNvSpPr txBox="1"/>
          <p:nvPr/>
        </p:nvSpPr>
        <p:spPr>
          <a:xfrm>
            <a:off x="6588125" y="2492375"/>
            <a:ext cx="18367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4800" b="1" dirty="0">
              <a:solidFill>
                <a:srgbClr val="2970FF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50177"/>
          <p:cNvSpPr/>
          <p:nvPr/>
        </p:nvSpPr>
        <p:spPr>
          <a:xfrm>
            <a:off x="250825" y="620713"/>
            <a:ext cx="88804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瑞金城外有个小村子叫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沙洲坝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。毛主席在江西领导革命的时候，在那儿住过。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endParaRPr lang="zh-CN" altLang="en-US" sz="4400" b="1" dirty="0">
              <a:solidFill>
                <a:srgbClr val="92D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16387" name="文本框 2"/>
          <p:cNvSpPr txBox="1"/>
          <p:nvPr/>
        </p:nvSpPr>
        <p:spPr>
          <a:xfrm>
            <a:off x="6588125" y="2492375"/>
            <a:ext cx="18367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297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地点</a:t>
            </a:r>
            <a:endParaRPr lang="zh-CN" altLang="en-US" sz="4800" b="1" dirty="0">
              <a:solidFill>
                <a:srgbClr val="2970FF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296" name="矩形 12295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55297" descr="屋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55298" descr="09052408120f5dc607225b3dc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文本框 55299"/>
          <p:cNvSpPr txBox="1"/>
          <p:nvPr/>
        </p:nvSpPr>
        <p:spPr>
          <a:xfrm>
            <a:off x="5029200" y="533400"/>
            <a:ext cx="3733800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itchFamily="49" charset="-122"/>
              </a:rPr>
              <a:t>沙洲坝，</a:t>
            </a:r>
            <a:endParaRPr lang="zh-CN" altLang="en-US" sz="4000" b="1" dirty="0">
              <a:solidFill>
                <a:srgbClr val="FF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itchFamily="49" charset="-122"/>
              </a:rPr>
              <a:t>沙洲坝，</a:t>
            </a:r>
            <a:endParaRPr lang="zh-CN" altLang="en-US" sz="4000" b="1" dirty="0">
              <a:solidFill>
                <a:srgbClr val="FF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itchFamily="49" charset="-122"/>
              </a:rPr>
              <a:t>三天不下雨，</a:t>
            </a:r>
            <a:endParaRPr lang="zh-CN" altLang="en-US" sz="4000" b="1" dirty="0">
              <a:solidFill>
                <a:srgbClr val="FF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itchFamily="49" charset="-122"/>
              </a:rPr>
              <a:t>无水洗手帕。</a:t>
            </a:r>
            <a:endParaRPr lang="zh-CN" altLang="en-US" sz="4000" b="1" dirty="0">
              <a:solidFill>
                <a:srgbClr val="FF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7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</p:bld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Designs\Bamboo.pot</Template>
  <TotalTime>0</TotalTime>
  <Words>1566</Words>
  <Application>WPS 演示</Application>
  <PresentationFormat/>
  <Paragraphs>153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  <vt:variant>
        <vt:lpstr>自定义放映</vt:lpstr>
      </vt:variant>
      <vt:variant>
        <vt:i4>1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Calibri</vt:lpstr>
      <vt:lpstr>楷体_GB2312</vt:lpstr>
      <vt:lpstr>微软雅黑</vt:lpstr>
      <vt:lpstr>楷体</vt:lpstr>
      <vt:lpstr>新宋体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</vt:lpstr>
      <vt:lpstr>  再见！</vt:lpstr>
      <vt:lpstr>自定义放映1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绿色圃中小学教育网http://www.lspjy.com</dc:title>
  <dc:creator>绿色圃中小学教育网http://www.lspjy.com</dc:creator>
  <cp:keywords>绿色圃中小学教育网http:/www.lspjy.com</cp:keywords>
  <dc:description>绿色圃中小学教育网http://www.lspjy.com</dc:description>
  <dc:subject>绿色圃中小学教育网http://www.lspjy.com</dc:subject>
  <cp:lastModifiedBy>刘梅</cp:lastModifiedBy>
  <cp:revision>168</cp:revision>
  <dcterms:created xsi:type="dcterms:W3CDTF">2004-07-28T02:38:00Z</dcterms:created>
  <dcterms:modified xsi:type="dcterms:W3CDTF">2017-03-08T00:39:38Z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