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3" r:id="rId4"/>
    <p:sldId id="272" r:id="rId5"/>
    <p:sldId id="285" r:id="rId6"/>
    <p:sldId id="287" r:id="rId7"/>
    <p:sldId id="280" r:id="rId8"/>
    <p:sldId id="277" r:id="rId9"/>
    <p:sldId id="293" r:id="rId10"/>
    <p:sldId id="294" r:id="rId11"/>
    <p:sldId id="295" r:id="rId12"/>
    <p:sldId id="283" r:id="rId13"/>
    <p:sldId id="282" r:id="rId14"/>
    <p:sldId id="281" r:id="rId15"/>
    <p:sldId id="279" r:id="rId16"/>
    <p:sldId id="278" r:id="rId17"/>
    <p:sldId id="276" r:id="rId18"/>
    <p:sldId id="288" r:id="rId19"/>
    <p:sldId id="290" r:id="rId20"/>
    <p:sldId id="289" r:id="rId21"/>
    <p:sldId id="275" r:id="rId22"/>
    <p:sldId id="292" r:id="rId23"/>
    <p:sldId id="29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4" autoAdjust="0"/>
    <p:restoredTop sz="94660"/>
  </p:normalViewPr>
  <p:slideViewPr>
    <p:cSldViewPr>
      <p:cViewPr varScale="1">
        <p:scale>
          <a:sx n="65" d="100"/>
          <a:sy n="65" d="100"/>
        </p:scale>
        <p:origin x="-15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C9883-B0EC-4140-B9DD-E6DADF66DB1C}" type="datetimeFigureOut">
              <a:rPr lang="zh-CN" altLang="en-US" smtClean="0"/>
              <a:pPr/>
              <a:t>2015/5/20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33F4C-33EB-48E1-B4D5-1BE11E1191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24" y="1428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Comic Sans MS" pitchFamily="66" charset="0"/>
              </a:rPr>
              <a:t/>
            </a:r>
            <a:br>
              <a:rPr lang="en-US" altLang="zh-CN" dirty="0" smtClean="0">
                <a:latin typeface="Comic Sans MS" pitchFamily="66" charset="0"/>
              </a:rPr>
            </a:br>
            <a:r>
              <a:rPr lang="en-US" altLang="zh-CN" sz="5300" dirty="0" smtClean="0">
                <a:latin typeface="Comic Sans MS" pitchFamily="66" charset="0"/>
              </a:rPr>
              <a:t>Unit 6   Reading </a:t>
            </a:r>
            <a:br>
              <a:rPr lang="en-US" altLang="zh-CN" sz="5300" dirty="0" smtClean="0">
                <a:latin typeface="Comic Sans MS" pitchFamily="66" charset="0"/>
              </a:rPr>
            </a:br>
            <a:r>
              <a:rPr lang="en-US" altLang="zh-CN" sz="5300" dirty="0" smtClean="0">
                <a:latin typeface="Comic Sans MS" pitchFamily="66" charset="0"/>
              </a:rPr>
              <a:t>The Trojan horse</a:t>
            </a:r>
            <a:r>
              <a:rPr lang="en-US" altLang="zh-CN" dirty="0" smtClean="0">
                <a:latin typeface="Comic Sans MS" pitchFamily="66" charset="0"/>
              </a:rPr>
              <a:t/>
            </a:r>
            <a:br>
              <a:rPr lang="en-US" altLang="zh-CN" dirty="0" smtClean="0">
                <a:latin typeface="Comic Sans MS" pitchFamily="66" charset="0"/>
              </a:rPr>
            </a:br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28860" y="3786190"/>
            <a:ext cx="6357982" cy="2357454"/>
          </a:xfrm>
        </p:spPr>
        <p:txBody>
          <a:bodyPr/>
          <a:lstStyle/>
          <a:p>
            <a:r>
              <a:rPr lang="en-US" altLang="zh-CN" dirty="0" smtClean="0"/>
              <a:t>             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</a:t>
            </a:r>
            <a:r>
              <a:rPr lang="zh-CN" altLang="en-US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英语</a:t>
            </a:r>
            <a:r>
              <a:rPr lang="en-US" altLang="zh-CN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122</a:t>
            </a:r>
            <a:r>
              <a:rPr lang="zh-CN" altLang="en-US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班</a:t>
            </a:r>
            <a:endParaRPr lang="en-US" altLang="zh-CN" dirty="0" smtClean="0">
              <a:solidFill>
                <a:srgbClr val="CC3399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                              朱</a:t>
            </a:r>
            <a:r>
              <a:rPr lang="zh-CN" altLang="en-US" dirty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雪</a:t>
            </a:r>
            <a:r>
              <a:rPr lang="zh-CN" altLang="en-US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梅</a:t>
            </a:r>
            <a:endParaRPr lang="en-US" altLang="zh-CN" dirty="0" smtClean="0">
              <a:solidFill>
                <a:srgbClr val="CC3399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dirty="0" smtClean="0">
                <a:solidFill>
                  <a:srgbClr val="CC3399"/>
                </a:solidFill>
                <a:latin typeface="华文隶书" pitchFamily="2" charset="-122"/>
                <a:ea typeface="华文隶书" pitchFamily="2" charset="-122"/>
              </a:rPr>
              <a:t>                                  1218100011</a:t>
            </a:r>
            <a:endParaRPr lang="zh-CN" altLang="en-US" dirty="0">
              <a:solidFill>
                <a:srgbClr val="CC33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图片 3" descr="201006121052521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857628"/>
            <a:ext cx="4572000" cy="2578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85720" y="500042"/>
            <a:ext cx="8501122" cy="6143668"/>
          </a:xfrm>
        </p:spPr>
        <p:txBody>
          <a:bodyPr/>
          <a:lstStyle/>
          <a:p>
            <a:r>
              <a:rPr lang="en-US" altLang="zh-CN" dirty="0" smtClean="0"/>
              <a:t>That night, in the main square of the city, all the Trojans </a:t>
            </a:r>
            <a:r>
              <a:rPr lang="en-US" altLang="zh-CN" dirty="0" smtClean="0">
                <a:solidFill>
                  <a:srgbClr val="FF0000"/>
                </a:solidFill>
              </a:rPr>
              <a:t>celebrated</a:t>
            </a:r>
            <a:r>
              <a:rPr lang="en-US" altLang="zh-CN" dirty="0" smtClean="0"/>
              <a:t>. They sang and danced around the horse, and </a:t>
            </a:r>
            <a:r>
              <a:rPr lang="en-US" altLang="zh-CN" dirty="0" smtClean="0">
                <a:solidFill>
                  <a:srgbClr val="7030A0"/>
                </a:solidFill>
              </a:rPr>
              <a:t>made jokes about </a:t>
            </a:r>
            <a:r>
              <a:rPr lang="en-US" altLang="zh-CN" dirty="0" smtClean="0"/>
              <a:t>the </a:t>
            </a:r>
            <a:r>
              <a:rPr lang="en-US" altLang="zh-CN" dirty="0" smtClean="0">
                <a:solidFill>
                  <a:srgbClr val="FF0000"/>
                </a:solidFill>
              </a:rPr>
              <a:t>stupid</a:t>
            </a:r>
            <a:r>
              <a:rPr lang="en-US" altLang="zh-CN" dirty="0" smtClean="0"/>
              <a:t> Greeks. “I haven’t laughed like this since my childhood,” the captain said. After the party, they locked all the </a:t>
            </a:r>
            <a:r>
              <a:rPr lang="en-US" altLang="zh-CN" dirty="0" smtClean="0">
                <a:solidFill>
                  <a:srgbClr val="FF0000"/>
                </a:solidFill>
              </a:rPr>
              <a:t>gates</a:t>
            </a:r>
            <a:r>
              <a:rPr lang="en-US" altLang="zh-CN" dirty="0" smtClean="0"/>
              <a:t> of the city and then all went to sleep.</a:t>
            </a:r>
          </a:p>
          <a:p>
            <a:r>
              <a:rPr lang="en-US" altLang="zh-CN" dirty="0" smtClean="0"/>
              <a:t>By midnight, the main was </a:t>
            </a:r>
            <a:r>
              <a:rPr lang="en-US" altLang="zh-CN" dirty="0" smtClean="0">
                <a:solidFill>
                  <a:srgbClr val="FF0000"/>
                </a:solidFill>
              </a:rPr>
              <a:t>empty</a:t>
            </a:r>
            <a:r>
              <a:rPr lang="en-US" altLang="zh-CN" dirty="0" smtClean="0"/>
              <a:t>, </a:t>
            </a:r>
            <a:r>
              <a:rPr lang="en-US" altLang="zh-CN" dirty="0" smtClean="0">
                <a:solidFill>
                  <a:srgbClr val="FF0000"/>
                </a:solidFill>
              </a:rPr>
              <a:t>except</a:t>
            </a:r>
            <a:r>
              <a:rPr lang="en-US" altLang="zh-CN" dirty="0" smtClean="0"/>
              <a:t> for the huge horse. Suddenly a </a:t>
            </a:r>
            <a:r>
              <a:rPr lang="en-US" altLang="zh-CN" dirty="0" smtClean="0">
                <a:solidFill>
                  <a:srgbClr val="FF0000"/>
                </a:solidFill>
              </a:rPr>
              <a:t>secret</a:t>
            </a:r>
            <a:r>
              <a:rPr lang="en-US" altLang="zh-CN" dirty="0" smtClean="0"/>
              <a:t> door opened </a:t>
            </a:r>
            <a:r>
              <a:rPr lang="en-US" altLang="zh-CN" dirty="0" smtClean="0">
                <a:solidFill>
                  <a:srgbClr val="7030A0"/>
                </a:solidFill>
              </a:rPr>
              <a:t>on the side of </a:t>
            </a:r>
            <a:r>
              <a:rPr lang="en-US" altLang="zh-CN" dirty="0" smtClean="0"/>
              <a:t>the wooden horse. The horse </a:t>
            </a:r>
            <a:r>
              <a:rPr lang="en-US" altLang="zh-CN" dirty="0" smtClean="0">
                <a:solidFill>
                  <a:srgbClr val="7030A0"/>
                </a:solidFill>
              </a:rPr>
              <a:t>was full of </a:t>
            </a:r>
            <a:r>
              <a:rPr lang="en-US" altLang="zh-CN" dirty="0" smtClean="0"/>
              <a:t>Greek soldiers! They quietly </a:t>
            </a:r>
            <a:r>
              <a:rPr lang="en-US" altLang="zh-CN" dirty="0" smtClean="0">
                <a:solidFill>
                  <a:srgbClr val="FF0000"/>
                </a:solidFill>
              </a:rPr>
              <a:t>climbed</a:t>
            </a:r>
            <a:r>
              <a:rPr lang="en-US" altLang="zh-CN" dirty="0" smtClean="0"/>
              <a:t> out of the horse one by one.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85720" y="571480"/>
            <a:ext cx="8472518" cy="5768997"/>
          </a:xfrm>
        </p:spPr>
        <p:txBody>
          <a:bodyPr/>
          <a:lstStyle/>
          <a:p>
            <a:r>
              <a:rPr lang="en-US" altLang="zh-CN" sz="3600" dirty="0" smtClean="0"/>
              <a:t>The soldiers opened the main gates. The Greeks army </a:t>
            </a:r>
            <a:r>
              <a:rPr lang="en-US" altLang="zh-CN" sz="3600" dirty="0" smtClean="0">
                <a:solidFill>
                  <a:srgbClr val="FF0000"/>
                </a:solidFill>
              </a:rPr>
              <a:t>entered</a:t>
            </a:r>
            <a:r>
              <a:rPr lang="en-US" altLang="zh-CN" sz="3600" dirty="0" smtClean="0"/>
              <a:t> the city.</a:t>
            </a:r>
          </a:p>
          <a:p>
            <a:r>
              <a:rPr lang="en-US" altLang="zh-CN" sz="3600" dirty="0" smtClean="0"/>
              <a:t>For ten years, the Greeks could not capture the city by fighting. In one night, however, they </a:t>
            </a:r>
            <a:r>
              <a:rPr lang="en-US" altLang="zh-CN" sz="3600" dirty="0" smtClean="0">
                <a:solidFill>
                  <a:srgbClr val="7030A0"/>
                </a:solidFill>
              </a:rPr>
              <a:t>succeeded in </a:t>
            </a:r>
            <a:r>
              <a:rPr lang="en-US" altLang="zh-CN" sz="3600" dirty="0" smtClean="0"/>
              <a:t>capturing it through a clever </a:t>
            </a:r>
            <a:r>
              <a:rPr lang="en-US" altLang="zh-CN" sz="3600" dirty="0" smtClean="0">
                <a:solidFill>
                  <a:srgbClr val="FF0000"/>
                </a:solidFill>
              </a:rPr>
              <a:t>trick</a:t>
            </a:r>
            <a:r>
              <a:rPr lang="en-US" altLang="zh-CN" sz="3600" dirty="0" smtClean="0"/>
              <a:t>.</a:t>
            </a:r>
            <a:endParaRPr lang="zh-CN" altLang="en-US" dirty="0"/>
          </a:p>
        </p:txBody>
      </p:sp>
      <p:pic>
        <p:nvPicPr>
          <p:cNvPr id="4" name="图片 3" descr="gif039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710" y="5584410"/>
            <a:ext cx="1357290" cy="1189890"/>
          </a:xfrm>
          <a:prstGeom prst="rect">
            <a:avLst/>
          </a:prstGeom>
          <a:ln>
            <a:gradFill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5400000" scaled="0"/>
            </a:gra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CC3399"/>
                </a:solidFill>
              </a:rPr>
              <a:t>The time order of the story</a:t>
            </a:r>
            <a:endParaRPr lang="zh-CN" altLang="en-US" dirty="0">
              <a:solidFill>
                <a:srgbClr val="CC33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57298"/>
            <a:ext cx="9011265" cy="585789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 The Greek army left a </a:t>
            </a:r>
            <a:r>
              <a:rPr lang="en-US" altLang="zh-CN" dirty="0" smtClean="0">
                <a:solidFill>
                  <a:srgbClr val="FF0000"/>
                </a:solidFill>
              </a:rPr>
              <a:t>wooden </a:t>
            </a:r>
            <a:r>
              <a:rPr lang="en-US" altLang="zh-CN" dirty="0" smtClean="0"/>
              <a:t>horse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The soldiers </a:t>
            </a:r>
            <a:r>
              <a:rPr lang="en-US" altLang="zh-CN" dirty="0" smtClean="0">
                <a:solidFill>
                  <a:srgbClr val="FF0000"/>
                </a:solidFill>
              </a:rPr>
              <a:t>pulled</a:t>
            </a:r>
            <a:r>
              <a:rPr lang="en-US" altLang="zh-CN" dirty="0" smtClean="0"/>
              <a:t> the horse into the city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The Trojans </a:t>
            </a:r>
            <a:r>
              <a:rPr lang="en-US" altLang="zh-CN" dirty="0" smtClean="0">
                <a:solidFill>
                  <a:srgbClr val="FF0000"/>
                </a:solidFill>
              </a:rPr>
              <a:t>celebrated</a:t>
            </a:r>
            <a:r>
              <a:rPr lang="en-US" altLang="zh-CN" dirty="0" smtClean="0"/>
              <a:t> in the main square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The Greek soldiers </a:t>
            </a:r>
            <a:r>
              <a:rPr lang="en-US" altLang="zh-CN" dirty="0" smtClean="0">
                <a:solidFill>
                  <a:srgbClr val="FF0000"/>
                </a:solidFill>
              </a:rPr>
              <a:t>climbed out of </a:t>
            </a:r>
            <a:r>
              <a:rPr lang="en-US" altLang="zh-CN" dirty="0" smtClean="0"/>
              <a:t>the wooden horse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dirty="0" smtClean="0"/>
              <a:t>                  The Geeks </a:t>
            </a:r>
            <a:r>
              <a:rPr lang="en-US" altLang="zh-CN" dirty="0" smtClean="0">
                <a:solidFill>
                  <a:srgbClr val="FF0000"/>
                </a:solidFill>
              </a:rPr>
              <a:t>captured</a:t>
            </a:r>
            <a:r>
              <a:rPr lang="en-US" altLang="zh-CN" dirty="0" smtClean="0"/>
              <a:t> the city of Troy.</a:t>
            </a:r>
          </a:p>
          <a:p>
            <a:pPr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6" name="下箭头 5"/>
          <p:cNvSpPr/>
          <p:nvPr/>
        </p:nvSpPr>
        <p:spPr>
          <a:xfrm>
            <a:off x="4214810" y="2000240"/>
            <a:ext cx="142876" cy="42862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214810" y="2928934"/>
            <a:ext cx="142876" cy="42862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4214810" y="3714752"/>
            <a:ext cx="142876" cy="42862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4214810" y="4572008"/>
            <a:ext cx="142876" cy="42862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Reading strategy 3: scanning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28628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Scanning: read the text </a:t>
            </a:r>
            <a:r>
              <a:rPr lang="en-US" altLang="zh-CN" sz="3600" dirty="0" smtClean="0">
                <a:solidFill>
                  <a:srgbClr val="CC3399"/>
                </a:solidFill>
              </a:rPr>
              <a:t>carefully</a:t>
            </a:r>
            <a:r>
              <a:rPr lang="en-US" altLang="zh-CN" sz="3600" dirty="0" smtClean="0"/>
              <a:t> for </a:t>
            </a:r>
            <a:r>
              <a:rPr lang="en-US" altLang="zh-CN" sz="3600" dirty="0" smtClean="0">
                <a:solidFill>
                  <a:srgbClr val="CC3399"/>
                </a:solidFill>
              </a:rPr>
              <a:t>detailed information</a:t>
            </a:r>
            <a:r>
              <a:rPr lang="en-US" altLang="zh-CN" sz="3600" dirty="0" smtClean="0"/>
              <a:t>. </a:t>
            </a:r>
          </a:p>
          <a:p>
            <a:r>
              <a:rPr lang="en-US" altLang="zh-CN" sz="3600" dirty="0" smtClean="0"/>
              <a:t>Read the article again, try to summarize the story and then share your summary with your partners.</a:t>
            </a:r>
          </a:p>
          <a:p>
            <a:pPr>
              <a:lnSpc>
                <a:spcPct val="120000"/>
              </a:lnSpc>
            </a:pP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sz="4200" dirty="0" smtClean="0">
                <a:solidFill>
                  <a:srgbClr val="7030A0"/>
                </a:solidFill>
              </a:rPr>
              <a:t>My version of the summary: 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In the ancient west, there was a battle between Troy and Greek. In the battle, the Greeks sailed away and left a ____ _____ horse there. The Trojans saw the _____ horse and ____ it into the city. That night, all the Trojans  _______    and went to sleep after the party. By _______,  a lot of Greek soldiers _____ out of the horse and opened the main gate. The Greeks   _____  the city and ______ it.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250030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huge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250030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 wooden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9322" y="2928934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pulled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335756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celebrated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3857628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midnight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4286256"/>
            <a:ext cx="1178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climbed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478632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entered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5214950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captured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2928934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 wooden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500834"/>
          </a:xfrm>
          <a:ln>
            <a:solidFill>
              <a:srgbClr val="C0000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r>
              <a:rPr lang="en-US" altLang="zh-CN" sz="3600" dirty="0" smtClean="0"/>
              <a:t>Read the article again, and try to make a </a:t>
            </a:r>
            <a:r>
              <a:rPr lang="en-US" altLang="zh-CN" sz="3600" dirty="0" smtClean="0">
                <a:solidFill>
                  <a:srgbClr val="C00000"/>
                </a:solidFill>
              </a:rPr>
              <a:t>spider gram </a:t>
            </a:r>
            <a:r>
              <a:rPr lang="en-US" altLang="zh-CN" sz="3600" dirty="0" smtClean="0"/>
              <a:t>about this story.</a:t>
            </a:r>
          </a:p>
          <a:p>
            <a:endParaRPr lang="en-US" altLang="zh-CN" dirty="0" smtClean="0"/>
          </a:p>
          <a:p>
            <a:r>
              <a:rPr lang="en-US" dirty="0" smtClean="0"/>
              <a:t>       1. Sailed away</a:t>
            </a:r>
          </a:p>
          <a:p>
            <a:r>
              <a:rPr lang="en-US" dirty="0" smtClean="0"/>
              <a:t>		                            2. Wooden horse</a:t>
            </a:r>
            <a:endParaRPr lang="zh-CN" altLang="en-US" dirty="0" smtClean="0"/>
          </a:p>
          <a:p>
            <a:r>
              <a:rPr lang="en-US" dirty="0" smtClean="0"/>
              <a:t>	           </a:t>
            </a:r>
          </a:p>
          <a:p>
            <a:r>
              <a:rPr lang="en-US" dirty="0" smtClean="0"/>
              <a:t>                        The Trojan horse</a:t>
            </a:r>
            <a:endParaRPr lang="zh-CN" altLang="en-US" dirty="0" smtClean="0"/>
          </a:p>
          <a:p>
            <a:r>
              <a:rPr lang="en-US" dirty="0" smtClean="0"/>
              <a:t> </a:t>
            </a:r>
            <a:endParaRPr lang="zh-CN" altLang="en-US" dirty="0" smtClean="0"/>
          </a:p>
          <a:p>
            <a:r>
              <a:rPr lang="en-US" dirty="0" smtClean="0"/>
              <a:t>5.Captured			         3.Celebrated</a:t>
            </a:r>
            <a:endParaRPr lang="zh-CN" altLang="en-US" dirty="0" smtClean="0"/>
          </a:p>
          <a:p>
            <a:r>
              <a:rPr lang="en-US" dirty="0" smtClean="0"/>
              <a:t>			4.Climbed out of</a:t>
            </a:r>
            <a:endParaRPr lang="zh-CN" altLang="en-US" dirty="0" smtClean="0"/>
          </a:p>
          <a:p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 rot="16200000" flipV="1">
            <a:off x="2214546" y="2857496"/>
            <a:ext cx="1000132" cy="7143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rot="5400000" flipH="1" flipV="1">
            <a:off x="4393405" y="3178967"/>
            <a:ext cx="714380" cy="64294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rot="10800000" flipV="1">
            <a:off x="1214414" y="4357694"/>
            <a:ext cx="1857388" cy="5715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16200000" flipH="1">
            <a:off x="3357554" y="4786322"/>
            <a:ext cx="1071570" cy="3571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4714876" y="4286256"/>
            <a:ext cx="1143008" cy="78581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571536" y="4286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solidFill>
                  <a:srgbClr val="CC3399"/>
                </a:solidFill>
              </a:rPr>
              <a:t>Retelling</a:t>
            </a:r>
            <a:endParaRPr lang="zh-CN" altLang="en-US" sz="4800" dirty="0">
              <a:solidFill>
                <a:srgbClr val="CC33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Try to retell the story according to the </a:t>
            </a:r>
            <a:r>
              <a:rPr lang="en-US" altLang="zh-CN" sz="4000" dirty="0" smtClean="0">
                <a:solidFill>
                  <a:srgbClr val="C00000"/>
                </a:solidFill>
              </a:rPr>
              <a:t>spider gram</a:t>
            </a:r>
            <a:r>
              <a:rPr lang="en-US" altLang="zh-CN" sz="4000" dirty="0" smtClean="0"/>
              <a:t>.</a:t>
            </a:r>
            <a:endParaRPr lang="zh-CN" altLang="en-US" sz="4000" dirty="0"/>
          </a:p>
        </p:txBody>
      </p:sp>
      <p:pic>
        <p:nvPicPr>
          <p:cNvPr id="4" name="图片 3" descr="6fb81fe0-db08-4df4-8207-2c1a714656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2849" y="0"/>
            <a:ext cx="3101151" cy="2081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1082660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solidFill>
                  <a:srgbClr val="CC3399"/>
                </a:solidFill>
              </a:rPr>
              <a:t>Role play</a:t>
            </a:r>
            <a:endParaRPr lang="zh-CN" altLang="en-US" sz="4800" dirty="0">
              <a:solidFill>
                <a:srgbClr val="CC33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928670"/>
            <a:ext cx="8643998" cy="5929330"/>
          </a:xfrm>
        </p:spPr>
        <p:txBody>
          <a:bodyPr>
            <a:normAutofit lnSpcReduction="10000"/>
          </a:bodyPr>
          <a:lstStyle/>
          <a:p>
            <a:r>
              <a:rPr lang="en-US" altLang="zh-CN" sz="3600" dirty="0" smtClean="0"/>
              <a:t>Actors: </a:t>
            </a:r>
            <a:r>
              <a:rPr lang="en-US" altLang="zh-CN" dirty="0" smtClean="0">
                <a:solidFill>
                  <a:srgbClr val="C00000"/>
                </a:solidFill>
              </a:rPr>
              <a:t>five</a:t>
            </a:r>
            <a:r>
              <a:rPr lang="en-US" altLang="zh-CN" dirty="0" smtClean="0"/>
              <a:t> students, one acts as the </a:t>
            </a:r>
            <a:r>
              <a:rPr lang="en-US" altLang="zh-CN" dirty="0" smtClean="0">
                <a:solidFill>
                  <a:srgbClr val="C00000"/>
                </a:solidFill>
              </a:rPr>
              <a:t>captain</a:t>
            </a:r>
            <a:r>
              <a:rPr lang="en-US" altLang="zh-CN" dirty="0" smtClean="0"/>
              <a:t>, the others acts as  </a:t>
            </a:r>
            <a:r>
              <a:rPr lang="en-US" altLang="zh-CN" dirty="0" smtClean="0">
                <a:solidFill>
                  <a:srgbClr val="C00000"/>
                </a:solidFill>
              </a:rPr>
              <a:t>soldiers</a:t>
            </a:r>
            <a:r>
              <a:rPr lang="en-US" altLang="zh-CN" dirty="0" smtClean="0"/>
              <a:t>.</a:t>
            </a:r>
          </a:p>
          <a:p>
            <a:r>
              <a:rPr lang="en-US" altLang="zh-CN" sz="3600" dirty="0" smtClean="0"/>
              <a:t>Scene: 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The captain stood on the front and said to the soldiers: “ </a:t>
            </a:r>
            <a:r>
              <a:rPr lang="en-US" altLang="zh-CN" dirty="0" smtClean="0">
                <a:solidFill>
                  <a:srgbClr val="7030A0"/>
                </a:solidFill>
              </a:rPr>
              <a:t>The Greeks have gone and we have won. They have tried to capture our city for ten years. Now they’ve given up and sailed away</a:t>
            </a:r>
            <a:r>
              <a:rPr lang="en-US" altLang="zh-CN" dirty="0" smtClean="0"/>
              <a:t>.”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One soldier pointed at somewhere and said: “ </a:t>
            </a:r>
            <a:r>
              <a:rPr lang="en-US" altLang="zh-CN" dirty="0" smtClean="0">
                <a:solidFill>
                  <a:srgbClr val="FF0000"/>
                </a:solidFill>
              </a:rPr>
              <a:t>But look over there. They’ve left a huge wooden horse</a:t>
            </a:r>
            <a:r>
              <a:rPr lang="en-US" altLang="zh-CN" dirty="0" smtClean="0"/>
              <a:t>.”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4030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The captain saw it and replied: “ </a:t>
            </a:r>
            <a:r>
              <a:rPr lang="en-US" altLang="zh-CN" dirty="0" smtClean="0">
                <a:solidFill>
                  <a:srgbClr val="7030A0"/>
                </a:solidFill>
              </a:rPr>
              <a:t>Yes, it is too big. The Greeks didn’t want to take it with them. Get some help and pull it into the city</a:t>
            </a:r>
            <a:r>
              <a:rPr lang="en-US" altLang="zh-CN" dirty="0" smtClean="0"/>
              <a:t>.”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When they were celebrating that night, the captain said happily: “ </a:t>
            </a:r>
            <a:r>
              <a:rPr lang="en-US" altLang="zh-CN" dirty="0" smtClean="0">
                <a:solidFill>
                  <a:srgbClr val="7030A0"/>
                </a:solidFill>
              </a:rPr>
              <a:t>I haven’t laughed  like this since my childhood</a:t>
            </a:r>
            <a:r>
              <a:rPr lang="en-US" altLang="zh-CN" dirty="0" smtClean="0"/>
              <a:t>.”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500098" y="35716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solidFill>
                  <a:srgbClr val="CC3399"/>
                </a:solidFill>
              </a:rPr>
              <a:t>Discussion</a:t>
            </a:r>
            <a:endParaRPr lang="zh-CN" altLang="en-US" sz="4800" dirty="0">
              <a:solidFill>
                <a:srgbClr val="CC33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If you were the captain, would you pull the wooden horse into the city? Why or why not?</a:t>
            </a:r>
          </a:p>
          <a:p>
            <a:r>
              <a:rPr lang="en-US" altLang="zh-CN" sz="3600" dirty="0" smtClean="0"/>
              <a:t>If you were the captain, what would you think after the Greeks captured the city?</a:t>
            </a:r>
            <a:endParaRPr lang="zh-CN" altLang="en-US" sz="3600" dirty="0"/>
          </a:p>
        </p:txBody>
      </p:sp>
      <p:pic>
        <p:nvPicPr>
          <p:cNvPr id="4" name="图片 3" descr="CZ4TrqjCr-9XoQwttUx-QQdCHnWhB15nl8L89M95HbE=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0"/>
            <a:ext cx="2786050" cy="1994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Look, what are they?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41434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28596" y="3714752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merry-go-round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8" name="图片 7" descr="19300001059521129410723306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000109"/>
            <a:ext cx="3071834" cy="30718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29586" y="2428868"/>
            <a:ext cx="100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horse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" name="图片 9" descr="ViewIma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4125497"/>
            <a:ext cx="3643338" cy="27325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00794" y="4643446"/>
            <a:ext cx="26432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Trojan horse (wooden horse)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00024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What do you learn from this story?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do not be over-confident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   do everything carefully at anytime</a:t>
            </a:r>
          </a:p>
          <a:p>
            <a:r>
              <a:rPr lang="en-US" altLang="zh-CN" sz="3600" dirty="0" smtClean="0"/>
              <a:t>Do you know other ancient stories?  Try to tell us something about them.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376026" y="442134"/>
            <a:ext cx="34163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Sharing time</a:t>
            </a:r>
            <a:endParaRPr lang="zh-CN" alt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图片 5" descr="2007241549146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3132" y="0"/>
            <a:ext cx="3430868" cy="1691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85720" y="1142985"/>
            <a:ext cx="4643470" cy="4786346"/>
          </a:xfrm>
        </p:spPr>
        <p:txBody>
          <a:bodyPr/>
          <a:lstStyle/>
          <a:p>
            <a:r>
              <a:rPr lang="en-US" altLang="zh-CN" sz="3200" dirty="0" smtClean="0"/>
              <a:t>New words: </a:t>
            </a:r>
          </a:p>
          <a:p>
            <a:r>
              <a:rPr lang="en-US" altLang="zh-CN" sz="2800" dirty="0" smtClean="0">
                <a:solidFill>
                  <a:srgbClr val="C00000"/>
                </a:solidFill>
              </a:rPr>
              <a:t>N:           captain</a:t>
            </a:r>
          </a:p>
          <a:p>
            <a:r>
              <a:rPr lang="en-US" altLang="zh-CN" sz="2800" dirty="0" smtClean="0">
                <a:solidFill>
                  <a:srgbClr val="7030A0"/>
                </a:solidFill>
              </a:rPr>
              <a:t>V:           capture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rgbClr val="7030A0"/>
                </a:solidFill>
              </a:rPr>
              <a:t>                   celebrate</a:t>
            </a:r>
          </a:p>
          <a:p>
            <a:r>
              <a:rPr lang="en-US" altLang="zh-CN" sz="2800" dirty="0" err="1" smtClean="0">
                <a:solidFill>
                  <a:srgbClr val="002060"/>
                </a:solidFill>
              </a:rPr>
              <a:t>Adj</a:t>
            </a:r>
            <a:r>
              <a:rPr lang="en-US" altLang="zh-CN" sz="2800" dirty="0" smtClean="0">
                <a:solidFill>
                  <a:srgbClr val="002060"/>
                </a:solidFill>
              </a:rPr>
              <a:t>:        huge </a:t>
            </a:r>
          </a:p>
          <a:p>
            <a:pPr>
              <a:buNone/>
            </a:pPr>
            <a:r>
              <a:rPr lang="en-US" altLang="zh-CN" sz="2800" dirty="0" smtClean="0">
                <a:solidFill>
                  <a:srgbClr val="002060"/>
                </a:solidFill>
              </a:rPr>
              <a:t>                    stupid</a:t>
            </a:r>
          </a:p>
          <a:p>
            <a:r>
              <a:rPr lang="en-US" altLang="zh-CN" sz="2800" dirty="0" smtClean="0">
                <a:solidFill>
                  <a:srgbClr val="00B050"/>
                </a:solidFill>
              </a:rPr>
              <a:t>Prep:       except</a:t>
            </a:r>
          </a:p>
          <a:p>
            <a:r>
              <a:rPr lang="en-US" altLang="zh-CN" sz="2800" dirty="0" smtClean="0">
                <a:solidFill>
                  <a:srgbClr val="CC3399"/>
                </a:solidFill>
              </a:rPr>
              <a:t>Phrase:   make jokes about </a:t>
            </a:r>
          </a:p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929190" y="1142984"/>
            <a:ext cx="4214810" cy="5500702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Main idea 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summary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C3399"/>
                </a:solidFill>
              </a:rPr>
              <a:t>Homework </a:t>
            </a:r>
            <a:endParaRPr lang="zh-CN" altLang="en-US" dirty="0">
              <a:solidFill>
                <a:srgbClr val="CC33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2232011"/>
            <a:ext cx="8186766" cy="4625989"/>
          </a:xfrm>
        </p:spPr>
        <p:txBody>
          <a:bodyPr/>
          <a:lstStyle/>
          <a:p>
            <a:pPr lvl="0"/>
            <a:r>
              <a:rPr lang="en-US" sz="3600" dirty="0" smtClean="0"/>
              <a:t>Finish the </a:t>
            </a:r>
            <a:r>
              <a:rPr lang="en-US" sz="3600" dirty="0" smtClean="0">
                <a:solidFill>
                  <a:srgbClr val="FF0000"/>
                </a:solidFill>
              </a:rPr>
              <a:t>exercise C1</a:t>
            </a:r>
            <a:r>
              <a:rPr lang="en-US" sz="3600" dirty="0" smtClean="0"/>
              <a:t> on page 84, and write the answers on the textbook.</a:t>
            </a:r>
            <a:endParaRPr lang="zh-CN" altLang="en-US" sz="3600" dirty="0" smtClean="0"/>
          </a:p>
          <a:p>
            <a:pPr lvl="0"/>
            <a:r>
              <a:rPr lang="en-US" sz="3600" dirty="0" smtClean="0"/>
              <a:t>Find </a:t>
            </a:r>
            <a:r>
              <a:rPr lang="en-US" sz="3600" dirty="0" smtClean="0">
                <a:solidFill>
                  <a:srgbClr val="FF0000"/>
                </a:solidFill>
              </a:rPr>
              <a:t>another foreign ancient story </a:t>
            </a:r>
            <a:r>
              <a:rPr lang="en-US" sz="3600" dirty="0" smtClean="0"/>
              <a:t>and </a:t>
            </a:r>
            <a:r>
              <a:rPr lang="en-US" altLang="zh-CN" sz="3600" dirty="0" smtClean="0"/>
              <a:t>share it in the class next time</a:t>
            </a:r>
            <a:r>
              <a:rPr lang="en-US" sz="3600" dirty="0" smtClean="0"/>
              <a:t>.</a:t>
            </a:r>
            <a:endParaRPr lang="zh-CN" altLang="en-US" sz="3600" dirty="0" smtClean="0"/>
          </a:p>
          <a:p>
            <a:endParaRPr lang="zh-CN" altLang="en-US" dirty="0"/>
          </a:p>
        </p:txBody>
      </p:sp>
      <p:pic>
        <p:nvPicPr>
          <p:cNvPr id="4" name="图片 3" descr="200761313191774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0"/>
            <a:ext cx="2714612" cy="2071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20516856">
            <a:off x="2685818" y="1570797"/>
            <a:ext cx="52423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  you !</a:t>
            </a:r>
            <a:endParaRPr lang="zh-CN" altLang="en-US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Guess which picture it is and tell us its name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Tip 1: It is not a real horse.</a:t>
            </a:r>
          </a:p>
          <a:p>
            <a:pPr>
              <a:buNone/>
            </a:pP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7030A0"/>
                </a:solidFill>
              </a:rPr>
              <a:t>Tip2: It is made of wood.</a:t>
            </a:r>
          </a:p>
          <a:p>
            <a:pPr>
              <a:buNone/>
            </a:pPr>
            <a:endParaRPr lang="en-US" altLang="zh-CN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7030A0"/>
                </a:solidFill>
              </a:rPr>
              <a:t>Tip3: It can not run.</a:t>
            </a:r>
          </a:p>
          <a:p>
            <a:pPr>
              <a:buNone/>
            </a:pPr>
            <a:endParaRPr lang="zh-CN" altLang="en-US" dirty="0">
              <a:solidFill>
                <a:srgbClr val="7030A0"/>
              </a:solidFill>
            </a:endParaRPr>
          </a:p>
        </p:txBody>
      </p:sp>
      <p:pic>
        <p:nvPicPr>
          <p:cNvPr id="4" name="图片 3" descr="View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7251" y="2643182"/>
            <a:ext cx="4476782" cy="4214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8" y="1643050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Wooden horse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</a:rPr>
              <a:t>(Trojan horse)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The Trojan horse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r>
              <a:rPr lang="en-US" altLang="zh-CN" dirty="0" smtClean="0">
                <a:solidFill>
                  <a:srgbClr val="7030A0"/>
                </a:solidFill>
              </a:rPr>
              <a:t>Competition time (choose the correct one!)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1. The </a:t>
            </a:r>
            <a:r>
              <a:rPr lang="en-US" altLang="zh-CN" dirty="0" smtClean="0">
                <a:solidFill>
                  <a:srgbClr val="C00000"/>
                </a:solidFill>
              </a:rPr>
              <a:t>captain</a:t>
            </a:r>
            <a:r>
              <a:rPr lang="en-US" altLang="zh-CN" dirty="0" smtClean="0"/>
              <a:t> asked the soldiers to go on walking.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A. the leader of army          B. soldier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2. The Greeks </a:t>
            </a:r>
            <a:r>
              <a:rPr lang="en-US" altLang="zh-CN" dirty="0" smtClean="0">
                <a:solidFill>
                  <a:srgbClr val="C00000"/>
                </a:solidFill>
              </a:rPr>
              <a:t>captured</a:t>
            </a:r>
            <a:r>
              <a:rPr lang="en-US" altLang="zh-CN" dirty="0" smtClean="0"/>
              <a:t> their enemy’s city.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A. conquest </a:t>
            </a:r>
            <a:r>
              <a:rPr lang="zh-CN" altLang="en-US" dirty="0" smtClean="0"/>
              <a:t>（占领）</a:t>
            </a:r>
            <a:r>
              <a:rPr lang="en-US" altLang="zh-CN" dirty="0" smtClean="0"/>
              <a:t>         B. go into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3. They saw a </a:t>
            </a:r>
            <a:r>
              <a:rPr lang="en-US" altLang="zh-CN" dirty="0" smtClean="0">
                <a:solidFill>
                  <a:srgbClr val="C00000"/>
                </a:solidFill>
              </a:rPr>
              <a:t>huge</a:t>
            </a:r>
            <a:r>
              <a:rPr lang="en-US" altLang="zh-CN" dirty="0" smtClean="0"/>
              <a:t> lion in the zoo.     </a:t>
            </a:r>
          </a:p>
          <a:p>
            <a:pPr>
              <a:lnSpc>
                <a:spcPct val="130000"/>
              </a:lnSpc>
            </a:pPr>
            <a:r>
              <a:rPr lang="en-US" altLang="zh-CN" dirty="0" smtClean="0"/>
              <a:t>A. very big                              B. very strong</a:t>
            </a:r>
          </a:p>
          <a:p>
            <a:pPr>
              <a:buNone/>
            </a:pPr>
            <a:r>
              <a:rPr lang="en-US" altLang="zh-CN" dirty="0" smtClean="0"/>
              <a:t>       </a:t>
            </a:r>
            <a:endParaRPr lang="zh-CN" altLang="en-US" dirty="0"/>
          </a:p>
        </p:txBody>
      </p:sp>
      <p:pic>
        <p:nvPicPr>
          <p:cNvPr id="4" name="图片 3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57430"/>
            <a:ext cx="785786" cy="714348"/>
          </a:xfrm>
          <a:prstGeom prst="rect">
            <a:avLst/>
          </a:prstGeom>
        </p:spPr>
      </p:pic>
      <p:pic>
        <p:nvPicPr>
          <p:cNvPr id="5" name="图片 4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57628"/>
            <a:ext cx="785786" cy="714348"/>
          </a:xfrm>
          <a:prstGeom prst="rect">
            <a:avLst/>
          </a:prstGeom>
        </p:spPr>
      </p:pic>
      <p:pic>
        <p:nvPicPr>
          <p:cNvPr id="6" name="图片 5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57826"/>
            <a:ext cx="785786" cy="71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28652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4. All the people </a:t>
            </a:r>
            <a:r>
              <a:rPr lang="en-US" altLang="zh-CN" dirty="0" smtClean="0">
                <a:solidFill>
                  <a:srgbClr val="C00000"/>
                </a:solidFill>
              </a:rPr>
              <a:t>celebrated</a:t>
            </a:r>
            <a:r>
              <a:rPr lang="en-US" altLang="zh-CN" dirty="0" smtClean="0"/>
              <a:t> for the success.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A. do happy things             B. do sad things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5. Many people think he is not smart, but </a:t>
            </a:r>
            <a:r>
              <a:rPr lang="en-US" altLang="zh-CN" dirty="0" smtClean="0">
                <a:solidFill>
                  <a:srgbClr val="C00000"/>
                </a:solidFill>
              </a:rPr>
              <a:t>stupid</a:t>
            </a:r>
            <a:r>
              <a:rPr lang="en-US" altLang="zh-CN" dirty="0" smtClean="0"/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A. clever                               B. foolish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6. Mark likes to </a:t>
            </a:r>
            <a:r>
              <a:rPr lang="en-US" altLang="zh-CN" dirty="0" smtClean="0">
                <a:solidFill>
                  <a:srgbClr val="C00000"/>
                </a:solidFill>
              </a:rPr>
              <a:t>make jokes about </a:t>
            </a:r>
            <a:r>
              <a:rPr lang="en-US" altLang="zh-CN" dirty="0" smtClean="0"/>
              <a:t>Henry and always laughs at him.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A. tell stories about            B. make fun of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7. Everybody comes </a:t>
            </a:r>
            <a:r>
              <a:rPr lang="en-US" altLang="zh-CN" dirty="0" smtClean="0">
                <a:solidFill>
                  <a:srgbClr val="C00000"/>
                </a:solidFill>
              </a:rPr>
              <a:t>except</a:t>
            </a:r>
            <a:r>
              <a:rPr lang="en-US" altLang="zh-CN" dirty="0" smtClean="0"/>
              <a:t> Lily.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A. not including                   B. including</a:t>
            </a:r>
            <a:endParaRPr lang="zh-CN" altLang="en-US" dirty="0"/>
          </a:p>
        </p:txBody>
      </p:sp>
      <p:pic>
        <p:nvPicPr>
          <p:cNvPr id="4" name="图片 3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71546"/>
            <a:ext cx="785786" cy="714348"/>
          </a:xfrm>
          <a:prstGeom prst="rect">
            <a:avLst/>
          </a:prstGeom>
        </p:spPr>
      </p:pic>
      <p:pic>
        <p:nvPicPr>
          <p:cNvPr id="5" name="图片 4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2357430"/>
            <a:ext cx="785786" cy="714348"/>
          </a:xfrm>
          <a:prstGeom prst="rect">
            <a:avLst/>
          </a:prstGeom>
        </p:spPr>
      </p:pic>
      <p:pic>
        <p:nvPicPr>
          <p:cNvPr id="8" name="图片 7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4357694"/>
            <a:ext cx="785786" cy="714348"/>
          </a:xfrm>
          <a:prstGeom prst="rect">
            <a:avLst/>
          </a:prstGeom>
        </p:spPr>
      </p:pic>
      <p:pic>
        <p:nvPicPr>
          <p:cNvPr id="9" name="图片 8" descr="prox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5016"/>
            <a:ext cx="785786" cy="714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The Trojan horse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329642" cy="3143272"/>
          </a:xfrm>
        </p:spPr>
        <p:txBody>
          <a:bodyPr/>
          <a:lstStyle/>
          <a:p>
            <a:r>
              <a:rPr lang="en-US" altLang="zh-CN" dirty="0" smtClean="0">
                <a:solidFill>
                  <a:srgbClr val="7030A0"/>
                </a:solidFill>
              </a:rPr>
              <a:t>Before you read, discuss the following questions:</a:t>
            </a:r>
          </a:p>
          <a:p>
            <a:r>
              <a:rPr lang="en-US" altLang="zh-CN" dirty="0" smtClean="0"/>
              <a:t>1. Do you like ancient stories? Why or why not?</a:t>
            </a:r>
          </a:p>
          <a:p>
            <a:r>
              <a:rPr lang="en-US" altLang="zh-CN" dirty="0" smtClean="0"/>
              <a:t>2. From the title, can you guess what this article is about?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 rot="21106638">
            <a:off x="1681027" y="4455142"/>
            <a:ext cx="68394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7030A0"/>
                </a:solidFill>
              </a:rPr>
              <a:t>Reading strategy 1:   guessing 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214290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70C0"/>
                </a:solidFill>
              </a:rPr>
              <a:t>Reading strategy 2: skimming</a:t>
            </a:r>
            <a:endParaRPr lang="zh-CN" altLang="en-US" sz="36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dirty="0" smtClean="0"/>
              <a:t>Skimming:  Read the text </a:t>
            </a:r>
            <a:r>
              <a:rPr lang="en-US" altLang="zh-CN" sz="3600" dirty="0" smtClean="0">
                <a:solidFill>
                  <a:srgbClr val="CC3399"/>
                </a:solidFill>
              </a:rPr>
              <a:t>quickly</a:t>
            </a:r>
            <a:r>
              <a:rPr lang="en-US" altLang="zh-CN" sz="3600" dirty="0" smtClean="0"/>
              <a:t> for </a:t>
            </a:r>
            <a:r>
              <a:rPr lang="en-US" altLang="zh-CN" sz="3600" dirty="0" smtClean="0">
                <a:solidFill>
                  <a:srgbClr val="CC3399"/>
                </a:solidFill>
              </a:rPr>
              <a:t>main idea</a:t>
            </a:r>
            <a:r>
              <a:rPr lang="en-US" altLang="zh-CN" dirty="0" smtClean="0"/>
              <a:t>.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57222" y="285728"/>
            <a:ext cx="8786874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   </a:t>
            </a:r>
            <a:r>
              <a:rPr lang="en-US" altLang="zh-CN" sz="3200" dirty="0" smtClean="0">
                <a:solidFill>
                  <a:srgbClr val="C00000"/>
                </a:solidFill>
              </a:rPr>
              <a:t>Read the </a:t>
            </a:r>
            <a:r>
              <a:rPr lang="en-US" altLang="zh-CN" sz="3200" dirty="0" smtClean="0">
                <a:solidFill>
                  <a:srgbClr val="C00000"/>
                </a:solidFill>
                <a:hlinkClick r:id="rId3" action="ppaction://hlinksldjump"/>
              </a:rPr>
              <a:t>text</a:t>
            </a:r>
            <a:r>
              <a:rPr lang="en-US" altLang="zh-CN" sz="3200" dirty="0" smtClean="0">
                <a:solidFill>
                  <a:srgbClr val="C00000"/>
                </a:solidFill>
              </a:rPr>
              <a:t> quickly and finish the following exercise.</a:t>
            </a:r>
            <a:br>
              <a:rPr lang="en-US" altLang="zh-CN" sz="3200" dirty="0" smtClean="0">
                <a:solidFill>
                  <a:srgbClr val="C00000"/>
                </a:solidFill>
              </a:rPr>
            </a:b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 smtClean="0"/>
              <a:t>Paragraph 1-2:  _c__    a    The Trojans celebrated in the main square.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/>
              <a:t>Paragraph 3:      ___      b     The Greek soldiers climbed out of the wooden horse and opened the main gates.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/>
              <a:t>Paragraph 4:      ___      c      The Greek army disappeared and left a wooden horse outside the city of Troy.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/>
              <a:t>Paragraph 5-6:   ___      d     The Geeks captured the city of Troy.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/>
              <a:t>Paragraph 7:    ____       e       The captain ordered the soldiers to pull the horse into the city.</a:t>
            </a:r>
          </a:p>
          <a:p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2357430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e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786050" y="342900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442913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b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786050" y="542926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d</a:t>
            </a:r>
            <a:endParaRPr lang="zh-CN" altLang="en-US" sz="2800" dirty="0"/>
          </a:p>
        </p:txBody>
      </p:sp>
      <p:pic>
        <p:nvPicPr>
          <p:cNvPr id="11" name="图片 10" descr="d7036c9a17f5fda2-faf9c6c0df1add82-ccf967ea17b9f4c771be978ad7dcf970_i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66168" y="6000768"/>
            <a:ext cx="977831" cy="85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214290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70C0"/>
                </a:solidFill>
              </a:rPr>
              <a:t>The Trojan horse </a:t>
            </a:r>
            <a:endParaRPr lang="zh-CN" altLang="en-US" sz="4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071546"/>
            <a:ext cx="8858280" cy="5429288"/>
          </a:xfrm>
        </p:spPr>
        <p:txBody>
          <a:bodyPr/>
          <a:lstStyle/>
          <a:p>
            <a:r>
              <a:rPr lang="en-US" altLang="zh-CN" dirty="0" smtClean="0"/>
              <a:t>The </a:t>
            </a:r>
            <a:r>
              <a:rPr lang="en-US" altLang="zh-CN" dirty="0" smtClean="0">
                <a:solidFill>
                  <a:srgbClr val="FF0000"/>
                </a:solidFill>
              </a:rPr>
              <a:t>captain</a:t>
            </a:r>
            <a:r>
              <a:rPr lang="en-US" altLang="zh-CN" dirty="0" smtClean="0"/>
              <a:t> stood on the high wall of the city of Troy. “The Greeks have gone and we’ve won,” he said. “They’ve tried to </a:t>
            </a:r>
            <a:r>
              <a:rPr lang="en-US" altLang="zh-CN" dirty="0" smtClean="0">
                <a:solidFill>
                  <a:srgbClr val="FF0000"/>
                </a:solidFill>
              </a:rPr>
              <a:t>capture</a:t>
            </a:r>
            <a:r>
              <a:rPr lang="en-US" altLang="zh-CN" dirty="0" smtClean="0"/>
              <a:t> our city for ten years. Now they’ve </a:t>
            </a:r>
            <a:r>
              <a:rPr lang="en-US" altLang="zh-CN" dirty="0" smtClean="0">
                <a:solidFill>
                  <a:srgbClr val="7030A0"/>
                </a:solidFill>
              </a:rPr>
              <a:t>given up </a:t>
            </a:r>
            <a:r>
              <a:rPr lang="en-US" altLang="zh-CN" dirty="0" smtClean="0"/>
              <a:t>and </a:t>
            </a:r>
            <a:r>
              <a:rPr lang="en-US" altLang="zh-CN" dirty="0" smtClean="0">
                <a:solidFill>
                  <a:srgbClr val="7030A0"/>
                </a:solidFill>
              </a:rPr>
              <a:t>sailed away</a:t>
            </a:r>
            <a:r>
              <a:rPr lang="en-US" altLang="zh-CN" dirty="0" smtClean="0"/>
              <a:t>!”</a:t>
            </a:r>
          </a:p>
          <a:p>
            <a:r>
              <a:rPr lang="en-US" altLang="zh-CN" dirty="0" smtClean="0"/>
              <a:t>“But </a:t>
            </a:r>
            <a:r>
              <a:rPr lang="en-US" altLang="zh-CN" dirty="0" smtClean="0">
                <a:solidFill>
                  <a:srgbClr val="7030A0"/>
                </a:solidFill>
              </a:rPr>
              <a:t>look over </a:t>
            </a:r>
            <a:r>
              <a:rPr lang="en-US" altLang="zh-CN" dirty="0" smtClean="0"/>
              <a:t>there,” a soldier said. “They’ve left a </a:t>
            </a:r>
            <a:r>
              <a:rPr lang="en-US" altLang="zh-CN" dirty="0" smtClean="0">
                <a:solidFill>
                  <a:srgbClr val="FF0000"/>
                </a:solidFill>
              </a:rPr>
              <a:t>huge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wooden</a:t>
            </a:r>
            <a:r>
              <a:rPr lang="en-US" altLang="zh-CN" dirty="0" smtClean="0"/>
              <a:t> horse.”</a:t>
            </a:r>
          </a:p>
          <a:p>
            <a:r>
              <a:rPr lang="en-US" altLang="zh-CN" dirty="0" smtClean="0"/>
              <a:t>“Ah, yes,” the captain said, “it’s too big. The Greeks didn’t want to take it with them. Get some help and </a:t>
            </a:r>
            <a:r>
              <a:rPr lang="en-US" altLang="zh-CN" dirty="0" smtClean="0">
                <a:solidFill>
                  <a:srgbClr val="FF0000"/>
                </a:solidFill>
              </a:rPr>
              <a:t>pull</a:t>
            </a:r>
            <a:r>
              <a:rPr lang="en-US" altLang="zh-CN" dirty="0" smtClean="0"/>
              <a:t> it </a:t>
            </a:r>
            <a:r>
              <a:rPr lang="en-US" altLang="zh-CN" dirty="0" smtClean="0">
                <a:solidFill>
                  <a:srgbClr val="FF0000"/>
                </a:solidFill>
              </a:rPr>
              <a:t>into</a:t>
            </a:r>
            <a:r>
              <a:rPr lang="en-US" altLang="zh-CN" dirty="0" smtClean="0"/>
              <a:t> the city.”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1115</Words>
  <Application>Microsoft Office PowerPoint</Application>
  <PresentationFormat>全屏显示(4:3)</PresentationFormat>
  <Paragraphs>121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 Unit 6   Reading  The Trojan horse </vt:lpstr>
      <vt:lpstr>Look, what are they?</vt:lpstr>
      <vt:lpstr>Guess which picture it is and tell us its name</vt:lpstr>
      <vt:lpstr>The Trojan horse</vt:lpstr>
      <vt:lpstr>幻灯片 5</vt:lpstr>
      <vt:lpstr>The Trojan horse</vt:lpstr>
      <vt:lpstr>幻灯片 7</vt:lpstr>
      <vt:lpstr>    Read the text quickly and finish the following exercise. </vt:lpstr>
      <vt:lpstr>幻灯片 9</vt:lpstr>
      <vt:lpstr>幻灯片 10</vt:lpstr>
      <vt:lpstr>幻灯片 11</vt:lpstr>
      <vt:lpstr>The time order of the story</vt:lpstr>
      <vt:lpstr>Reading strategy 3: scanning</vt:lpstr>
      <vt:lpstr>幻灯片 14</vt:lpstr>
      <vt:lpstr>幻灯片 15</vt:lpstr>
      <vt:lpstr>Retelling</vt:lpstr>
      <vt:lpstr>Role play</vt:lpstr>
      <vt:lpstr>幻灯片 18</vt:lpstr>
      <vt:lpstr>Discussion</vt:lpstr>
      <vt:lpstr>幻灯片 20</vt:lpstr>
      <vt:lpstr>Summary</vt:lpstr>
      <vt:lpstr>Homework </vt:lpstr>
      <vt:lpstr>幻灯片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Trojan horse reading, unit 6</dc:title>
  <dc:creator>pc</dc:creator>
  <cp:lastModifiedBy>pc</cp:lastModifiedBy>
  <cp:revision>120</cp:revision>
  <dcterms:created xsi:type="dcterms:W3CDTF">2014-10-19T03:53:03Z</dcterms:created>
  <dcterms:modified xsi:type="dcterms:W3CDTF">2015-05-19T16:14:13Z</dcterms:modified>
</cp:coreProperties>
</file>