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4" r:id="rId3"/>
    <p:sldId id="260" r:id="rId4"/>
    <p:sldId id="256" r:id="rId5"/>
    <p:sldId id="258" r:id="rId6"/>
    <p:sldId id="257" r:id="rId7"/>
    <p:sldId id="261" r:id="rId8"/>
    <p:sldId id="262" r:id="rId9"/>
    <p:sldId id="263" r:id="rId10"/>
    <p:sldId id="266" r:id="rId11"/>
    <p:sldId id="285" r:id="rId12"/>
    <p:sldId id="264" r:id="rId13"/>
    <p:sldId id="286" r:id="rId14"/>
    <p:sldId id="265" r:id="rId15"/>
    <p:sldId id="259" r:id="rId16"/>
    <p:sldId id="267" r:id="rId17"/>
    <p:sldId id="276" r:id="rId18"/>
    <p:sldId id="277" r:id="rId19"/>
    <p:sldId id="268" r:id="rId20"/>
    <p:sldId id="278" r:id="rId21"/>
    <p:sldId id="269" r:id="rId22"/>
    <p:sldId id="270" r:id="rId23"/>
    <p:sldId id="271" r:id="rId24"/>
    <p:sldId id="272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6760" y="2048510"/>
            <a:ext cx="10515600" cy="1325563"/>
          </a:xfrm>
        </p:spPr>
        <p:txBody>
          <a:bodyPr>
            <a:noAutofit/>
          </a:bodyPr>
          <a:p>
            <a:pPr algn="ctr"/>
            <a:r>
              <a:rPr lang="zh-CN" altLang="en-US" sz="11500" b="1">
                <a:latin typeface="楷体_GB2312" panose="02010609030101010101" charset="-122"/>
                <a:ea typeface="楷体_GB2312" panose="02010609030101010101" charset="-122"/>
              </a:rPr>
              <a:t>第一课时</a:t>
            </a:r>
            <a:endParaRPr lang="zh-CN" altLang="en-US" sz="115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11500" y="1504950"/>
            <a:ext cx="620331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latin typeface="楷体_GB2312" panose="02010609030101010101" charset="-122"/>
                <a:ea typeface="楷体_GB2312" panose="02010609030101010101" charset="-122"/>
              </a:rPr>
              <a:t>第二课时</a:t>
            </a:r>
            <a:endParaRPr lang="zh-CN" altLang="en-US" sz="115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23010" y="2599690"/>
            <a:ext cx="10321925" cy="2387600"/>
          </a:xfrm>
        </p:spPr>
        <p:txBody>
          <a:bodyPr>
            <a:normAutofit fontScale="90000"/>
          </a:bodyPr>
          <a:p>
            <a:pPr algn="l"/>
            <a:r>
              <a:rPr lang="zh-CN" altLang="en-US" b="1" dirty="0">
                <a:latin typeface="楷体" pitchFamily="49" charset="-122"/>
                <a:ea typeface="楷体" pitchFamily="49" charset="-122"/>
                <a:sym typeface="+mn-ea"/>
              </a:rPr>
              <a:t>荒野  口笛  跳舞  狂欢 罚站  </a:t>
            </a:r>
            <a:br>
              <a:rPr lang="zh-CN" altLang="en-US" b="1" dirty="0">
                <a:latin typeface="楷体" pitchFamily="49" charset="-122"/>
                <a:ea typeface="楷体" pitchFamily="49" charset="-122"/>
                <a:sym typeface="+mn-ea"/>
              </a:rPr>
            </a:br>
            <a:br>
              <a:rPr lang="zh-CN" altLang="en-US" b="1" dirty="0"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  <a:sym typeface="+mn-ea"/>
              </a:rPr>
              <a:t>衣裳  猜出  扬起 双臂  能够   </a:t>
            </a:r>
            <a:br>
              <a:rPr lang="zh-CN" altLang="en-US" b="1" dirty="0">
                <a:latin typeface="楷体" pitchFamily="49" charset="-122"/>
                <a:ea typeface="楷体" pitchFamily="49" charset="-122"/>
                <a:sym typeface="+mn-ea"/>
              </a:rPr>
            </a:br>
            <a:br>
              <a:rPr lang="zh-CN" altLang="en-US" b="1" dirty="0"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  <a:sym typeface="+mn-ea"/>
              </a:rPr>
              <a:t>放假  落下  互相</a:t>
            </a:r>
            <a:br>
              <a:rPr lang="zh-CN" altLang="en-US" dirty="0">
                <a:latin typeface="楷体" pitchFamily="49" charset="-122"/>
                <a:ea typeface="楷体" pitchFamily="49" charset="-122"/>
              </a:rPr>
            </a:b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7190" y="4482465"/>
            <a:ext cx="3198495" cy="181927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86580" y="4260215"/>
            <a:ext cx="3994785" cy="226377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054465" y="4260215"/>
            <a:ext cx="2905760" cy="172847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91185" y="1122680"/>
            <a:ext cx="11438255" cy="4237990"/>
          </a:xfrm>
        </p:spPr>
        <p:txBody>
          <a:bodyPr/>
          <a:p>
            <a:pPr algn="l"/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当______在天上轰响，__________落下的时候，__________从无人知道的地方突然跑出来。他们在______的学校里上学。雨一来，他们便______。他们的家在______。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4170" y="2653030"/>
            <a:ext cx="1330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雷云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17410" y="2653030"/>
            <a:ext cx="2523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六月的阵雨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53665" y="3298190"/>
            <a:ext cx="3172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一群一群的花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0520" y="3943350"/>
            <a:ext cx="1330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地下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9795" y="4588510"/>
            <a:ext cx="1590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放假了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49205" y="4588510"/>
            <a:ext cx="1330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天上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0" name="图片 9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15240"/>
            <a:ext cx="2212340" cy="221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03910" y="1076960"/>
            <a:ext cx="7553325" cy="2145030"/>
          </a:xfrm>
        </p:spPr>
        <p:txBody>
          <a:bodyPr>
            <a:normAutofit lnSpcReduction="10000"/>
          </a:bodyPr>
          <a:p>
            <a:pPr algn="l"/>
            <a:r>
              <a:rPr lang="en-US" altLang="zh-CN"/>
              <a:t>              </a:t>
            </a:r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当雷云在天上轰响，六月的阵雨落下的时候，湿润的东风走过荒野，在竹林中吹着口笛。</a:t>
            </a:r>
            <a:endParaRPr lang="zh-CN" altLang="en-US" sz="4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66420" y="389890"/>
            <a:ext cx="9514840" cy="558355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纯音乐 - 雷声·闪电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19130" y="588200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71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541655" y="3175"/>
            <a:ext cx="10753725" cy="6316980"/>
          </a:xfrm>
          <a:prstGeom prst="diamond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266430" y="4994275"/>
            <a:ext cx="30289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温润的东风</a:t>
            </a:r>
            <a:endParaRPr lang="zh-CN" altLang="en-US" sz="4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69975" y="1697990"/>
            <a:ext cx="10627995" cy="2417445"/>
          </a:xfrm>
        </p:spPr>
        <p:txBody>
          <a:bodyPr>
            <a:normAutofit fontScale="90000"/>
          </a:bodyPr>
          <a:p>
            <a:pPr algn="l"/>
            <a:r>
              <a:rPr lang="en-US" altLang="zh-CN" b="1" dirty="0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4800" b="1" dirty="0">
                <a:latin typeface="楷体" pitchFamily="49" charset="-122"/>
                <a:ea typeface="楷体" pitchFamily="49" charset="-122"/>
                <a:sym typeface="+mn-ea"/>
              </a:rPr>
              <a:t>于是，一群一群的花从无人知道的地</a:t>
            </a:r>
            <a:br>
              <a:rPr lang="zh-CN" altLang="en-US" sz="4800" b="1" dirty="0"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sz="4800" b="1" dirty="0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br>
              <a:rPr lang="zh-CN" altLang="en-US" sz="4800" b="1" dirty="0"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sz="4800" b="1" dirty="0">
                <a:latin typeface="楷体" pitchFamily="49" charset="-122"/>
                <a:ea typeface="楷体" pitchFamily="49" charset="-122"/>
                <a:sym typeface="+mn-ea"/>
              </a:rPr>
              <a:t>方突然跑出来，在绿草上跳舞、狂欢。</a:t>
            </a:r>
            <a:br>
              <a:rPr lang="zh-CN" altLang="en-US" dirty="0">
                <a:latin typeface="楷体" pitchFamily="49" charset="-122"/>
                <a:ea typeface="楷体" pitchFamily="49" charset="-122"/>
              </a:rPr>
            </a:b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7190" y="4482465"/>
            <a:ext cx="3198495" cy="181927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86580" y="4260215"/>
            <a:ext cx="3994785" cy="226377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054465" y="4260215"/>
            <a:ext cx="2905760" cy="172847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6745" y="2065020"/>
            <a:ext cx="10630535" cy="2417445"/>
          </a:xfrm>
        </p:spPr>
        <p:txBody>
          <a:bodyPr>
            <a:normAutofit fontScale="90000"/>
          </a:bodyPr>
          <a:p>
            <a:pPr algn="l"/>
            <a:r>
              <a:rPr lang="en-US" altLang="zh-CN" b="1" dirty="0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r>
              <a:rPr lang="zh-CN" altLang="en-US" sz="4800" b="1" dirty="0">
                <a:latin typeface="楷体" pitchFamily="49" charset="-122"/>
                <a:ea typeface="楷体" pitchFamily="49" charset="-122"/>
                <a:sym typeface="+mn-ea"/>
              </a:rPr>
              <a:t>树枝在林中互相碰触着，绿叶在狂风</a:t>
            </a:r>
            <a:br>
              <a:rPr lang="zh-CN" altLang="en-US" sz="4800" b="1" dirty="0"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sz="4800" b="1" dirty="0">
                <a:latin typeface="楷体" pitchFamily="49" charset="-122"/>
                <a:ea typeface="楷体" pitchFamily="49" charset="-122"/>
                <a:sym typeface="+mn-ea"/>
              </a:rPr>
              <a:t>里簌簌地响，雷云拍着大手。这时，花孩子</a:t>
            </a:r>
            <a:br>
              <a:rPr lang="zh-CN" altLang="en-US" sz="4800" b="1" dirty="0"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sz="4800" b="1" dirty="0">
                <a:latin typeface="楷体" pitchFamily="49" charset="-122"/>
                <a:ea typeface="楷体" pitchFamily="49" charset="-122"/>
                <a:sym typeface="+mn-ea"/>
              </a:rPr>
              <a:t>们便穿了紫的、黄的、白的衣裳，冲了出来。</a:t>
            </a:r>
            <a:br>
              <a:rPr lang="zh-CN" altLang="en-US" dirty="0">
                <a:latin typeface="楷体" pitchFamily="49" charset="-122"/>
                <a:ea typeface="楷体" pitchFamily="49" charset="-122"/>
              </a:rPr>
            </a:b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7190" y="4482465"/>
            <a:ext cx="3198495" cy="181927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86580" y="4260215"/>
            <a:ext cx="3994785" cy="226377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054465" y="4260215"/>
            <a:ext cx="2905760" cy="172847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85750" y="1953895"/>
            <a:ext cx="3914140" cy="295084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01135" y="-1270"/>
            <a:ext cx="4434840" cy="318262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191500" y="2114550"/>
            <a:ext cx="3793490" cy="263017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31435" y="4744720"/>
            <a:ext cx="48037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五颜六色</a:t>
            </a:r>
            <a:endParaRPr lang="zh-CN" altLang="en-US" sz="4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1985" y="2401570"/>
            <a:ext cx="10630535" cy="2417445"/>
          </a:xfrm>
        </p:spPr>
        <p:txBody>
          <a:bodyPr>
            <a:normAutofit fontScale="90000"/>
          </a:bodyPr>
          <a:p>
            <a:pPr algn="l"/>
            <a:r>
              <a:rPr lang="en-US" altLang="zh-CN" b="1" dirty="0"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妈妈，我真的觉得那些花朵是在地下的学校里上学。</a:t>
            </a:r>
            <a:b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b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   他们关了门做功课。如果他们想在放学以前出来游戏，他们的老师是要罚他们站墙角的。</a:t>
            </a:r>
            <a:b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b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</a:br>
            <a:r>
              <a:rPr lang="zh-CN" altLang="en-US" sz="4000" b="1" dirty="0">
                <a:latin typeface="楷体" pitchFamily="49" charset="-122"/>
                <a:ea typeface="楷体" pitchFamily="49" charset="-122"/>
                <a:sym typeface="+mn-ea"/>
              </a:rPr>
              <a:t>   雨一来，他们便放假了。</a:t>
            </a:r>
            <a:br>
              <a:rPr lang="zh-CN" altLang="en-US" sz="4800" dirty="0">
                <a:latin typeface="楷体" pitchFamily="49" charset="-122"/>
                <a:ea typeface="楷体" pitchFamily="49" charset="-122"/>
              </a:rPr>
            </a:b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7190" y="4482465"/>
            <a:ext cx="3198495" cy="181927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86580" y="4260215"/>
            <a:ext cx="3994785" cy="226377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054465" y="4260215"/>
            <a:ext cx="2905760" cy="172847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Text Box 3"/>
          <p:cNvSpPr txBox="1"/>
          <p:nvPr/>
        </p:nvSpPr>
        <p:spPr>
          <a:xfrm>
            <a:off x="3735705" y="2091690"/>
            <a:ext cx="556895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8000" b="1" dirty="0">
                <a:latin typeface="楷体" pitchFamily="49" charset="-122"/>
                <a:ea typeface="楷体" pitchFamily="49" charset="-122"/>
              </a:rPr>
              <a:t>花的学校</a:t>
            </a:r>
            <a:endParaRPr lang="zh-CN" altLang="en-US" sz="80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054" name="Group 36"/>
          <p:cNvGrpSpPr/>
          <p:nvPr/>
        </p:nvGrpSpPr>
        <p:grpSpPr>
          <a:xfrm>
            <a:off x="2797175" y="3860800"/>
            <a:ext cx="7513638" cy="1322388"/>
            <a:chOff x="748" y="2432"/>
            <a:chExt cx="4733" cy="833"/>
          </a:xfrm>
        </p:grpSpPr>
        <p:pic>
          <p:nvPicPr>
            <p:cNvPr id="2055" name="Picture 37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48" y="2840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" name="Picture 38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6" y="2704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" name="Picture 39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98" y="2840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" name="Picture 40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12" y="2885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9" name="Picture 41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24" y="3113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0" name="Picture 42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90" y="2750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1" name="Picture 43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20" y="2522"/>
              <a:ext cx="198" cy="1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2" name="Picture 44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284" y="2659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3" name="Picture 45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70" y="2614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4" name="Picture 46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694" y="2613"/>
              <a:ext cx="153" cy="1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5" name="Picture 47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17" y="2477"/>
              <a:ext cx="152" cy="1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6" name="Picture 48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30" y="3022"/>
              <a:ext cx="197" cy="1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7" name="Picture 49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6" y="3067"/>
              <a:ext cx="136" cy="1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8" name="Picture 50" descr="叶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9" y="2523"/>
              <a:ext cx="108" cy="1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69" name="Picture 51" descr="叶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0" y="2432"/>
              <a:ext cx="151" cy="1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70" name="Group 14"/>
          <p:cNvGrpSpPr/>
          <p:nvPr/>
        </p:nvGrpSpPr>
        <p:grpSpPr>
          <a:xfrm>
            <a:off x="1881188" y="3455988"/>
            <a:ext cx="8291512" cy="2544762"/>
            <a:chOff x="0" y="436"/>
            <a:chExt cx="5223" cy="1783"/>
          </a:xfrm>
        </p:grpSpPr>
        <p:grpSp>
          <p:nvGrpSpPr>
            <p:cNvPr id="2071" name="Group 15"/>
            <p:cNvGrpSpPr/>
            <p:nvPr/>
          </p:nvGrpSpPr>
          <p:grpSpPr>
            <a:xfrm>
              <a:off x="0" y="436"/>
              <a:ext cx="5223" cy="1783"/>
              <a:chOff x="0" y="2537"/>
              <a:chExt cx="5223" cy="1783"/>
            </a:xfrm>
          </p:grpSpPr>
          <p:pic>
            <p:nvPicPr>
              <p:cNvPr id="2072" name="Picture 16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272996">
                <a:off x="2064" y="3263"/>
                <a:ext cx="327" cy="57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73" name="Picture 17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829066">
                <a:off x="2789" y="317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74" name="Picture 18" descr="花11"/>
              <p:cNvPicPr>
                <a:picLocks noChangeAspect="1"/>
              </p:cNvPicPr>
              <p:nvPr/>
            </p:nvPicPr>
            <p:blipFill>
              <a:blip r:embed="rId3">
                <a:lum bright="23999"/>
              </a:blip>
              <a:stretch>
                <a:fillRect/>
              </a:stretch>
            </p:blipFill>
            <p:spPr>
              <a:xfrm rot="-370159">
                <a:off x="3855" y="3706"/>
                <a:ext cx="350" cy="61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75" name="Picture 19" descr="花11"/>
              <p:cNvPicPr>
                <a:picLocks noChangeAspect="1"/>
              </p:cNvPicPr>
              <p:nvPr/>
            </p:nvPicPr>
            <p:blipFill>
              <a:blip r:embed="rId3">
                <a:lum bright="23999"/>
              </a:blip>
              <a:stretch>
                <a:fillRect/>
              </a:stretch>
            </p:blipFill>
            <p:spPr>
              <a:xfrm rot="-684303">
                <a:off x="540" y="3036"/>
                <a:ext cx="324" cy="59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76" name="Picture 20" descr="花11"/>
              <p:cNvPicPr>
                <a:picLocks noChangeAspect="1"/>
              </p:cNvPicPr>
              <p:nvPr/>
            </p:nvPicPr>
            <p:blipFill>
              <a:blip r:embed="rId3">
                <a:lum bright="23999"/>
              </a:blip>
              <a:stretch>
                <a:fillRect/>
              </a:stretch>
            </p:blipFill>
            <p:spPr>
              <a:xfrm rot="-1619884">
                <a:off x="1927" y="3308"/>
                <a:ext cx="235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77" name="Picture 21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395884">
                <a:off x="3651" y="3353"/>
                <a:ext cx="246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78" name="Picture 22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4535" y="2886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79" name="Picture 23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0" y="258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80" name="Picture 24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2650" y="2647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81" name="Picture 25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4241" y="2537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82" name="Picture 26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3052247">
                <a:off x="3427" y="3215"/>
                <a:ext cx="246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83" name="Picture 27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3741903">
                <a:off x="3684" y="2857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84" name="Picture 28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846271">
                <a:off x="4059" y="2900"/>
                <a:ext cx="247" cy="4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85" name="Picture 29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1156" y="2854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86" name="Picture 30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838398">
                <a:off x="1292" y="2809"/>
                <a:ext cx="325" cy="5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87" name="Picture 31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-1151576">
                <a:off x="4950" y="3302"/>
                <a:ext cx="273" cy="4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88" name="Picture 32" descr="花11"/>
              <p:cNvPicPr>
                <a:picLocks noChangeAspect="1"/>
              </p:cNvPicPr>
              <p:nvPr/>
            </p:nvPicPr>
            <p:blipFill>
              <a:blip r:embed="rId3">
                <a:lum bright="17999"/>
              </a:blip>
              <a:stretch>
                <a:fillRect/>
              </a:stretch>
            </p:blipFill>
            <p:spPr>
              <a:xfrm rot="1734792">
                <a:off x="113" y="2990"/>
                <a:ext cx="221" cy="3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89" name="Picture 33" descr="花11"/>
              <p:cNvPicPr>
                <a:picLocks noChangeAspect="1"/>
              </p:cNvPicPr>
              <p:nvPr/>
            </p:nvPicPr>
            <p:blipFill>
              <a:blip r:embed="rId3">
                <a:lum bright="23999"/>
              </a:blip>
              <a:stretch>
                <a:fillRect/>
              </a:stretch>
            </p:blipFill>
            <p:spPr>
              <a:xfrm rot="-2648687">
                <a:off x="1973" y="2809"/>
                <a:ext cx="235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90" name="Picture 34" descr="花11"/>
              <p:cNvPicPr>
                <a:picLocks noChangeAspect="1"/>
              </p:cNvPicPr>
              <p:nvPr/>
            </p:nvPicPr>
            <p:blipFill>
              <a:blip r:embed="rId4">
                <a:lum bright="23999"/>
              </a:blip>
              <a:stretch>
                <a:fillRect/>
              </a:stretch>
            </p:blipFill>
            <p:spPr>
              <a:xfrm rot="1390710">
                <a:off x="2152" y="2879"/>
                <a:ext cx="208" cy="4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091" name="Picture 35" descr="花11"/>
            <p:cNvPicPr>
              <a:picLocks noChangeAspect="1"/>
            </p:cNvPicPr>
            <p:nvPr/>
          </p:nvPicPr>
          <p:blipFill>
            <a:blip r:embed="rId3">
              <a:lum bright="17999"/>
            </a:blip>
            <a:stretch>
              <a:fillRect/>
            </a:stretch>
          </p:blipFill>
          <p:spPr>
            <a:xfrm rot="-1151576">
              <a:off x="3923" y="709"/>
              <a:ext cx="221" cy="38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34415" y="480378"/>
            <a:ext cx="9144000" cy="2387600"/>
          </a:xfrm>
        </p:spPr>
        <p:txBody>
          <a:bodyPr/>
          <a:p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雨一来，他们便放假了。</a:t>
            </a:r>
            <a:endParaRPr lang="zh-CN" altLang="en-US" sz="48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66620" y="3244533"/>
            <a:ext cx="9144000" cy="1655762"/>
          </a:xfrm>
        </p:spPr>
        <p:txBody>
          <a:bodyPr>
            <a:normAutofit lnSpcReduction="10000"/>
          </a:bodyPr>
          <a:p>
            <a:pPr algn="l"/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清风一吹，他们____________________________。</a:t>
            </a:r>
            <a:endParaRPr lang="zh-CN" altLang="en-US" sz="32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l"/>
            <a:endParaRPr lang="zh-CN" altLang="en-US" sz="32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pPr algn="l"/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蝴蝶一来，他们_______________________</a:t>
            </a:r>
            <a:r>
              <a:rPr lang="zh-CN" altLang="en-US"/>
              <a:t>_____。</a:t>
            </a:r>
            <a:endParaRPr lang="zh-CN" altLang="en-US"/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7190" y="3244850"/>
            <a:ext cx="4122420" cy="3618865"/>
          </a:xfrm>
          <a:prstGeom prst="rect">
            <a:avLst/>
          </a:prstGeom>
        </p:spPr>
      </p:pic>
      <p:pic>
        <p:nvPicPr>
          <p:cNvPr id="9" name="图片 8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" y="179070"/>
            <a:ext cx="2212340" cy="221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68550" y="1016000"/>
            <a:ext cx="9420225" cy="4023995"/>
          </a:xfrm>
        </p:spPr>
        <p:txBody>
          <a:bodyPr>
            <a:noAutofit/>
          </a:bodyPr>
          <a:p>
            <a:pPr algn="l"/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你可知道，妈妈，他们的家在天上，在星星住的地方。</a:t>
            </a:r>
            <a:br>
              <a:rPr lang="zh-CN" altLang="en-US" sz="3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</a:br>
            <a:br>
              <a:rPr lang="zh-CN" altLang="en-US" sz="3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</a:b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你没有看见他们是怎样地急着要到那儿去吗？你不知道他们为什么那样急急忙忙吗？</a:t>
            </a:r>
            <a:br>
              <a:rPr lang="zh-CN" altLang="en-US" sz="3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</a:br>
            <a:br>
              <a:rPr lang="zh-CN" altLang="en-US" sz="3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</a:b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我自然能够猜得出他们是对谁扬起双臂来，</a:t>
            </a:r>
            <a:br>
              <a:rPr lang="zh-CN" altLang="en-US" sz="3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</a:b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他们也有他们的妈妈，就像我有我的妈妈一样。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9" name="图片 8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" y="179070"/>
            <a:ext cx="2212340" cy="22123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10489565" cy="2387600"/>
          </a:xfrm>
        </p:spPr>
        <p:txBody>
          <a:bodyPr>
            <a:normAutofit fontScale="90000"/>
          </a:bodyPr>
          <a:p>
            <a:pPr algn="l"/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你没有看见他们是怎样地急着要到那儿去吗？</a:t>
            </a:r>
            <a:br>
              <a:rPr lang="zh-CN" altLang="en-US" sz="44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</a:br>
            <a:br>
              <a:rPr lang="zh-CN" altLang="en-US" sz="44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</a:br>
            <a:endParaRPr lang="zh-CN" altLang="en-US" sz="440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33170" y="3617278"/>
            <a:ext cx="9144000" cy="1655762"/>
          </a:xfrm>
        </p:spPr>
        <p:txBody>
          <a:bodyPr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你不知道他们为什么那样急急忙忙吗？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000" y="2388235"/>
            <a:ext cx="109378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你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看见他们是急着要到那儿去。</a:t>
            </a:r>
            <a:endParaRPr lang="zh-CN" altLang="en-US" sz="36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4458335"/>
            <a:ext cx="109378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你知道他们为什么那样急急忙忙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36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14435" y="4162425"/>
            <a:ext cx="3199130" cy="2808605"/>
          </a:xfrm>
          <a:prstGeom prst="rect">
            <a:avLst/>
          </a:prstGeom>
        </p:spPr>
      </p:pic>
      <p:pic>
        <p:nvPicPr>
          <p:cNvPr id="9" name="图片 8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775" y="-50800"/>
            <a:ext cx="1937385" cy="193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93520" y="-222885"/>
            <a:ext cx="10153015" cy="4406265"/>
          </a:xfrm>
        </p:spPr>
        <p:txBody>
          <a:bodyPr/>
          <a:p>
            <a:pPr algn="l"/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我自然能够猜得出他们是对谁扬起双臂来，他们也有他们的妈妈，就像我有我自己的妈妈一样。</a:t>
            </a:r>
            <a:endParaRPr lang="zh-CN" altLang="en-US" sz="440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9" name="图片 8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" y="179070"/>
            <a:ext cx="2212340" cy="2212340"/>
          </a:xfrm>
          <a:prstGeom prst="rect">
            <a:avLst/>
          </a:prstGeom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0575" y="3550920"/>
            <a:ext cx="3679825" cy="32302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749800" y="1198245"/>
            <a:ext cx="6903085" cy="4197985"/>
          </a:xfrm>
        </p:spPr>
        <p:txBody>
          <a:bodyPr/>
          <a:p>
            <a:pPr algn="l"/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泰戈尔，印度诗人、哲学家。他出版过《飞鸟集》《园丁集》等五十多部诗集，曾于1913年获诺贝尔文学奖。本文选自泰戈尔的散文诗集《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新月集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》。</a:t>
            </a:r>
            <a:endParaRPr lang="zh-CN" altLang="en-US" sz="4400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pic>
        <p:nvPicPr>
          <p:cNvPr id="4" name="图片 3" descr="242dd42a2834349b81e89154c1ea15ce37d3be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780" y="122555"/>
            <a:ext cx="3639185" cy="5715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000" y="5838190"/>
            <a:ext cx="22561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latin typeface="楷体_GB2312" panose="02010609030101010101" charset="-122"/>
                <a:ea typeface="楷体_GB2312" panose="02010609030101010101" charset="-122"/>
              </a:rPr>
              <a:t>泰戈尔</a:t>
            </a:r>
            <a:endParaRPr lang="zh-CN" altLang="zh-CN" sz="4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120" y="1541145"/>
            <a:ext cx="11116310" cy="2387600"/>
          </a:xfrm>
        </p:spPr>
        <p:txBody>
          <a:bodyPr>
            <a:normAutofit/>
          </a:bodyPr>
          <a:p>
            <a: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荒    笛   罚   假    裳</a:t>
            </a:r>
            <a:endParaRPr lang="zh-CN" altLang="en-US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03745" y="2227580"/>
            <a:ext cx="2370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ym typeface="+mn-ea"/>
              </a:rPr>
              <a:t>jià</a:t>
            </a:r>
            <a:endParaRPr lang="zh-CN" altLang="en-US" sz="60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2005" y="2136140"/>
            <a:ext cx="2370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ym typeface="+mn-ea"/>
              </a:rPr>
              <a:t>dí</a:t>
            </a:r>
            <a:endParaRPr lang="zh-CN" altLang="en-US" sz="60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8595" y="2136140"/>
            <a:ext cx="2370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ym typeface="+mn-ea"/>
              </a:rPr>
              <a:t>fá</a:t>
            </a:r>
            <a:endParaRPr lang="zh-CN" altLang="en-US" sz="60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700" y="2136140"/>
            <a:ext cx="2370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ym typeface="+mn-ea"/>
              </a:rPr>
              <a:t>huāng</a:t>
            </a:r>
            <a:endParaRPr lang="zh-CN" altLang="en-US" sz="600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16975" y="2136140"/>
            <a:ext cx="2370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ym typeface="+mn-ea"/>
              </a:rPr>
              <a:t>sh</a:t>
            </a:r>
            <a:r>
              <a:rPr lang="en-US" altLang="zh-CN" sz="6000">
                <a:sym typeface="+mn-ea"/>
              </a:rPr>
              <a:t>a</a:t>
            </a:r>
            <a:r>
              <a:rPr lang="zh-CN" altLang="en-US" sz="6000">
                <a:sym typeface="+mn-ea"/>
              </a:rPr>
              <a:t>ng</a:t>
            </a:r>
            <a:endParaRPr lang="zh-CN" altLang="en-US" sz="6000">
              <a:sym typeface="+mn-ea"/>
            </a:endParaRPr>
          </a:p>
        </p:txBody>
      </p:sp>
      <p:pic>
        <p:nvPicPr>
          <p:cNvPr id="9" name="图片 8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15240"/>
            <a:ext cx="2212340" cy="2212340"/>
          </a:xfrm>
          <a:prstGeom prst="rect">
            <a:avLst/>
          </a:prstGeom>
        </p:spPr>
      </p:pic>
      <p:pic>
        <p:nvPicPr>
          <p:cNvPr id="10" name="图片 9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4010" y="4241800"/>
            <a:ext cx="2212340" cy="22123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620395"/>
            <a:ext cx="9144000" cy="4912995"/>
          </a:xfrm>
        </p:spPr>
        <p:txBody>
          <a:bodyPr/>
          <a:p>
            <a:pPr algn="l">
              <a:lnSpc>
                <a:spcPct val="150000"/>
              </a:lnSpc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  <a:sym typeface="+mn-ea"/>
              </a:rPr>
              <a:t>荒野  口笛  跳舞  狂欢  罚站 </a:t>
            </a:r>
            <a:endParaRPr lang="zh-CN" altLang="en-US" sz="4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  <a:sym typeface="+mn-ea"/>
              </a:rPr>
              <a:t>衣裳  猜出  扬起  双臂  能够  </a:t>
            </a:r>
            <a:endParaRPr lang="zh-CN" altLang="en-US" sz="4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  <a:sym typeface="+mn-ea"/>
              </a:rPr>
              <a:t>      放假  落下  互相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7190" y="3244850"/>
            <a:ext cx="4122420" cy="36188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2550" y="137160"/>
            <a:ext cx="10952480" cy="5858510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91650" y="5257800"/>
            <a:ext cx="31667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荒野</a:t>
            </a:r>
            <a:endParaRPr lang="zh-CN" altLang="en-US" sz="6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20620" y="385763"/>
            <a:ext cx="9144000" cy="2387600"/>
          </a:xfrm>
        </p:spPr>
        <p:txBody>
          <a:bodyPr>
            <a:normAutofit/>
          </a:bodyPr>
          <a:p>
            <a:pPr algn="l"/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花儿们的地下学校是什么样子的？</a:t>
            </a:r>
            <a:b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</a:br>
            <a:endParaRPr lang="zh-CN" altLang="en-US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7865" y="3494088"/>
            <a:ext cx="9144000" cy="1655762"/>
          </a:xfrm>
        </p:spPr>
        <p:txBody>
          <a:bodyPr/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花儿们的妈妈是谁？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97190" y="3244850"/>
            <a:ext cx="4122420" cy="3618865"/>
          </a:xfrm>
          <a:prstGeom prst="rect">
            <a:avLst/>
          </a:prstGeom>
        </p:spPr>
      </p:pic>
      <p:pic>
        <p:nvPicPr>
          <p:cNvPr id="9" name="图片 8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0" y="15240"/>
            <a:ext cx="2212340" cy="221234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/>
        </p:nvSpPr>
        <p:spPr>
          <a:xfrm>
            <a:off x="2420620" y="222726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花儿们的老师是谁？</a:t>
            </a:r>
            <a:endParaRPr lang="zh-CN" altLang="en-US"/>
          </a:p>
          <a:p>
            <a:pPr algn="l"/>
            <a:br>
              <a:rPr lang="zh-CN" altLang="en-US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</a:br>
            <a:endParaRPr lang="zh-CN" altLang="en-US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91185" y="1122680"/>
            <a:ext cx="11438255" cy="4237990"/>
          </a:xfrm>
        </p:spPr>
        <p:txBody>
          <a:bodyPr/>
          <a:p>
            <a:pPr algn="l"/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当______在天上轰响，__________落下的时候，__________从无人知道的地方突然跑出来。他们在______的学校里上学。雨一来，他们便______。他们的家在______。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4170" y="2653030"/>
            <a:ext cx="1330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雷云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17410" y="2653030"/>
            <a:ext cx="2523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六月的阵雨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53665" y="3298190"/>
            <a:ext cx="3172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一群一群的花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0520" y="3943350"/>
            <a:ext cx="1330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地下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9795" y="4588510"/>
            <a:ext cx="1590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放假了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49205" y="4588510"/>
            <a:ext cx="1330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天上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0" name="图片 9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" y="15240"/>
            <a:ext cx="2212340" cy="221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Group 3"/>
          <p:cNvGrpSpPr/>
          <p:nvPr/>
        </p:nvGrpSpPr>
        <p:grpSpPr>
          <a:xfrm>
            <a:off x="9432925" y="4329113"/>
            <a:ext cx="1079500" cy="1008062"/>
            <a:chOff x="2426" y="1253"/>
            <a:chExt cx="1815" cy="1814"/>
          </a:xfrm>
        </p:grpSpPr>
        <p:sp>
          <p:nvSpPr>
            <p:cNvPr id="6147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49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6150" name="Group 3"/>
          <p:cNvGrpSpPr/>
          <p:nvPr/>
        </p:nvGrpSpPr>
        <p:grpSpPr>
          <a:xfrm>
            <a:off x="2208213" y="2565400"/>
            <a:ext cx="1079500" cy="1008063"/>
            <a:chOff x="2426" y="1253"/>
            <a:chExt cx="1815" cy="1814"/>
          </a:xfrm>
        </p:grpSpPr>
        <p:sp>
          <p:nvSpPr>
            <p:cNvPr id="6151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53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6156" name="Group 3"/>
          <p:cNvGrpSpPr/>
          <p:nvPr/>
        </p:nvGrpSpPr>
        <p:grpSpPr>
          <a:xfrm>
            <a:off x="3575050" y="2565400"/>
            <a:ext cx="1079500" cy="1008063"/>
            <a:chOff x="2426" y="1253"/>
            <a:chExt cx="1815" cy="1814"/>
          </a:xfrm>
        </p:grpSpPr>
        <p:sp>
          <p:nvSpPr>
            <p:cNvPr id="6157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59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6160" name="Group 3"/>
          <p:cNvGrpSpPr/>
          <p:nvPr/>
        </p:nvGrpSpPr>
        <p:grpSpPr>
          <a:xfrm>
            <a:off x="5016500" y="2565400"/>
            <a:ext cx="1079500" cy="1008063"/>
            <a:chOff x="2426" y="1253"/>
            <a:chExt cx="1815" cy="1814"/>
          </a:xfrm>
        </p:grpSpPr>
        <p:sp>
          <p:nvSpPr>
            <p:cNvPr id="6161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63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6164" name="Group 3"/>
          <p:cNvGrpSpPr/>
          <p:nvPr/>
        </p:nvGrpSpPr>
        <p:grpSpPr>
          <a:xfrm>
            <a:off x="6383338" y="2565400"/>
            <a:ext cx="1079500" cy="1008063"/>
            <a:chOff x="2426" y="1253"/>
            <a:chExt cx="1815" cy="1814"/>
          </a:xfrm>
        </p:grpSpPr>
        <p:sp>
          <p:nvSpPr>
            <p:cNvPr id="6165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67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6168" name="Group 3"/>
          <p:cNvGrpSpPr/>
          <p:nvPr/>
        </p:nvGrpSpPr>
        <p:grpSpPr>
          <a:xfrm>
            <a:off x="7751763" y="2565400"/>
            <a:ext cx="1079500" cy="1008063"/>
            <a:chOff x="2426" y="1253"/>
            <a:chExt cx="1815" cy="1814"/>
          </a:xfrm>
        </p:grpSpPr>
        <p:sp>
          <p:nvSpPr>
            <p:cNvPr id="6169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71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6172" name="Group 3"/>
          <p:cNvGrpSpPr/>
          <p:nvPr/>
        </p:nvGrpSpPr>
        <p:grpSpPr>
          <a:xfrm>
            <a:off x="9120188" y="2565400"/>
            <a:ext cx="1079500" cy="1008063"/>
            <a:chOff x="2426" y="1253"/>
            <a:chExt cx="1815" cy="1814"/>
          </a:xfrm>
        </p:grpSpPr>
        <p:sp>
          <p:nvSpPr>
            <p:cNvPr id="6173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75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6176" name="Group 3"/>
          <p:cNvGrpSpPr/>
          <p:nvPr/>
        </p:nvGrpSpPr>
        <p:grpSpPr>
          <a:xfrm>
            <a:off x="1939925" y="4318000"/>
            <a:ext cx="1079500" cy="1008063"/>
            <a:chOff x="2426" y="1253"/>
            <a:chExt cx="1815" cy="1814"/>
          </a:xfrm>
        </p:grpSpPr>
        <p:sp>
          <p:nvSpPr>
            <p:cNvPr id="6177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79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6180" name="Group 3"/>
          <p:cNvGrpSpPr/>
          <p:nvPr/>
        </p:nvGrpSpPr>
        <p:grpSpPr>
          <a:xfrm>
            <a:off x="3208338" y="4330700"/>
            <a:ext cx="1079500" cy="1008063"/>
            <a:chOff x="2426" y="1253"/>
            <a:chExt cx="1815" cy="1814"/>
          </a:xfrm>
        </p:grpSpPr>
        <p:sp>
          <p:nvSpPr>
            <p:cNvPr id="6181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82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83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sp>
        <p:nvSpPr>
          <p:cNvPr id="2" name="Text Box 19"/>
          <p:cNvSpPr txBox="1"/>
          <p:nvPr/>
        </p:nvSpPr>
        <p:spPr>
          <a:xfrm>
            <a:off x="2247900" y="2565400"/>
            <a:ext cx="7920038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dist" eaLnBrk="0" hangingPunct="0"/>
            <a:r>
              <a:rPr lang="zh-CN" altLang="en-US" sz="6000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落荒笛舞狂罚</a:t>
            </a:r>
            <a:endParaRPr lang="zh-CN" altLang="en-US" sz="6000" dirty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185" name="Group 3"/>
          <p:cNvGrpSpPr/>
          <p:nvPr/>
        </p:nvGrpSpPr>
        <p:grpSpPr>
          <a:xfrm>
            <a:off x="4476750" y="4318000"/>
            <a:ext cx="1079500" cy="1008063"/>
            <a:chOff x="2426" y="1253"/>
            <a:chExt cx="1815" cy="1814"/>
          </a:xfrm>
        </p:grpSpPr>
        <p:sp>
          <p:nvSpPr>
            <p:cNvPr id="6186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87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88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6189" name="Group 3"/>
          <p:cNvGrpSpPr/>
          <p:nvPr/>
        </p:nvGrpSpPr>
        <p:grpSpPr>
          <a:xfrm>
            <a:off x="5668963" y="4318000"/>
            <a:ext cx="1079500" cy="1008063"/>
            <a:chOff x="2426" y="1253"/>
            <a:chExt cx="1815" cy="1814"/>
          </a:xfrm>
        </p:grpSpPr>
        <p:sp>
          <p:nvSpPr>
            <p:cNvPr id="6190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91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92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6193" name="Group 3"/>
          <p:cNvGrpSpPr/>
          <p:nvPr/>
        </p:nvGrpSpPr>
        <p:grpSpPr>
          <a:xfrm>
            <a:off x="6923088" y="4318000"/>
            <a:ext cx="1079500" cy="1008063"/>
            <a:chOff x="2426" y="1253"/>
            <a:chExt cx="1815" cy="1814"/>
          </a:xfrm>
        </p:grpSpPr>
        <p:sp>
          <p:nvSpPr>
            <p:cNvPr id="6194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95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196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6197" name="Group 3"/>
          <p:cNvGrpSpPr/>
          <p:nvPr/>
        </p:nvGrpSpPr>
        <p:grpSpPr>
          <a:xfrm>
            <a:off x="8140700" y="4318000"/>
            <a:ext cx="1079500" cy="1008063"/>
            <a:chOff x="2426" y="1253"/>
            <a:chExt cx="1815" cy="1814"/>
          </a:xfrm>
        </p:grpSpPr>
        <p:sp>
          <p:nvSpPr>
            <p:cNvPr id="6198" name="Rectangle 4"/>
            <p:cNvSpPr/>
            <p:nvPr/>
          </p:nvSpPr>
          <p:spPr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99" name="Line 5"/>
            <p:cNvSpPr/>
            <p:nvPr/>
          </p:nvSpPr>
          <p:spPr>
            <a:xfrm flipH="1">
              <a:off x="2426" y="2160"/>
              <a:ext cx="1815" cy="0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6200" name="Line 6"/>
            <p:cNvSpPr/>
            <p:nvPr/>
          </p:nvSpPr>
          <p:spPr>
            <a:xfrm>
              <a:off x="3334" y="1298"/>
              <a:ext cx="0" cy="1769"/>
            </a:xfrm>
            <a:prstGeom prst="line">
              <a:avLst/>
            </a:prstGeom>
            <a:ln w="28575" cap="flat" cmpd="sng">
              <a:solidFill>
                <a:srgbClr val="008000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sp>
        <p:nvSpPr>
          <p:cNvPr id="58" name="Text Box 19"/>
          <p:cNvSpPr txBox="1"/>
          <p:nvPr/>
        </p:nvSpPr>
        <p:spPr>
          <a:xfrm>
            <a:off x="1939925" y="4330700"/>
            <a:ext cx="85725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dist" eaLnBrk="0" hangingPunct="0"/>
            <a:r>
              <a:rPr lang="zh-CN" altLang="en-US" sz="6000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假 互 所 够 猜 扬 臂</a:t>
            </a:r>
            <a:endParaRPr lang="zh-CN" altLang="en-US" sz="6000" dirty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图片 8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" y="179070"/>
            <a:ext cx="2212340" cy="221234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0005" y="179070"/>
            <a:ext cx="2212340" cy="2212340"/>
          </a:xfrm>
          <a:prstGeom prst="rect">
            <a:avLst/>
          </a:prstGeom>
        </p:spPr>
      </p:pic>
    </p:spTree>
  </p:cSld>
  <p:clrMapOvr>
    <a:masterClrMapping/>
  </p:clrMapOvr>
  <p:transition spd="med">
    <p:randomBar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1089</Words>
  <Application>WPS 演示</Application>
  <PresentationFormat>宽屏</PresentationFormat>
  <Paragraphs>100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楷体</vt:lpstr>
      <vt:lpstr>楷体_GB2312</vt:lpstr>
      <vt:lpstr>微软雅黑</vt:lpstr>
      <vt:lpstr>Arial Unicode MS</vt:lpstr>
      <vt:lpstr>Calibri Light</vt:lpstr>
      <vt:lpstr>Calibri</vt:lpstr>
      <vt:lpstr>仿宋_GB2312</vt:lpstr>
      <vt:lpstr>Office 主题</vt:lpstr>
      <vt:lpstr>PowerPoint 演示文稿</vt:lpstr>
      <vt:lpstr>PowerPoint 演示文稿</vt:lpstr>
      <vt:lpstr>    泰戈尔，印度诗人、哲学家。他出版过《飞鸟集》《园丁集》等五十多部诗集，曾于1913年获诺贝尔文学奖。本文选自泰戈尔的散文诗集《新月集》。</vt:lpstr>
      <vt:lpstr>荒    笛   罚   假    裳</vt:lpstr>
      <vt:lpstr>PowerPoint 演示文稿</vt:lpstr>
      <vt:lpstr>PowerPoint 演示文稿</vt:lpstr>
      <vt:lpstr>花儿们的地下学校是什么样子的？ </vt:lpstr>
      <vt:lpstr>当______在天上轰响，__________落下的时候，__________从无人知道的地方突然跑出来。他们在______的学校里上学。雨一来，他们便______。他们的家在______。</vt:lpstr>
      <vt:lpstr>PowerPoint 演示文稿</vt:lpstr>
      <vt:lpstr>PowerPoint 演示文稿</vt:lpstr>
      <vt:lpstr>荒野  口笛  跳舞  狂欢 罚站    衣裳  猜出  扬起 双臂  能够     放假  落下  互相 </vt:lpstr>
      <vt:lpstr>当______在天上轰响，__________落下的时候，__________从无人知道的地方突然跑出来。他们在______的学校里上学。雨一来，他们便______。他们的家在______。</vt:lpstr>
      <vt:lpstr>PowerPoint 演示文稿</vt:lpstr>
      <vt:lpstr>PowerPoint 演示文稿</vt:lpstr>
      <vt:lpstr>PowerPoint 演示文稿</vt:lpstr>
      <vt:lpstr>    于是，一群一群的花从无人知道的地   方突然跑出来，在绿草上跳舞、狂欢。 </vt:lpstr>
      <vt:lpstr>   树枝在林中互相碰触着，绿叶在狂风 里簌簌地响，雷云拍着大手。这时，花孩子 们便穿了紫的、黄的、白的衣裳，冲了出来。 </vt:lpstr>
      <vt:lpstr>PowerPoint 演示文稿</vt:lpstr>
      <vt:lpstr>  妈妈，我真的觉得那些花朵是在地下的学校里上学。        他们关了门做功课。如果他们想在放学以前出来游戏，他们的老师是要罚他们站墙角的。        雨一来，他们便放假了。 </vt:lpstr>
      <vt:lpstr>雨一来，他们便放假了。</vt:lpstr>
      <vt:lpstr>    你可知道，妈妈，他们的家在天上，在星星住的地方。     你没有看见他们是怎样地急着要到那儿去吗？你不知道他们为什么那样急急忙忙吗？     我自然能够猜得出他们是对谁扬起双臂来， 他们也有他们的妈妈，就像我有我的妈妈一样。</vt:lpstr>
      <vt:lpstr>你没有看见他们是怎样地急着要到那儿去吗？  </vt:lpstr>
      <vt:lpstr>    我自然能够猜得出他们是对谁扬起双臂来，他们也有他们的妈妈，就像我有我自己的妈妈一样。</vt:lpstr>
    </vt:vector>
  </TitlesOfParts>
  <Company>LIXUYA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LIZUYA</dc:creator>
  <cp:lastModifiedBy>LIZUYA</cp:lastModifiedBy>
  <cp:revision>18</cp:revision>
  <dcterms:created xsi:type="dcterms:W3CDTF">2018-09-10T11:34:00Z</dcterms:created>
  <dcterms:modified xsi:type="dcterms:W3CDTF">2018-09-13T12:28:50Z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