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96" r:id="rId6"/>
    <p:sldId id="260" r:id="rId7"/>
    <p:sldId id="258" r:id="rId8"/>
    <p:sldId id="261" r:id="rId9"/>
    <p:sldId id="264" r:id="rId10"/>
    <p:sldId id="295" r:id="rId11"/>
    <p:sldId id="294" r:id="rId12"/>
    <p:sldId id="265" r:id="rId13"/>
    <p:sldId id="266" r:id="rId14"/>
    <p:sldId id="293" r:id="rId15"/>
    <p:sldId id="268" r:id="rId16"/>
    <p:sldId id="276" r:id="rId17"/>
    <p:sldId id="277" r:id="rId18"/>
    <p:sldId id="279" r:id="rId19"/>
    <p:sldId id="280" r:id="rId20"/>
    <p:sldId id="281" r:id="rId21"/>
    <p:sldId id="270" r:id="rId22"/>
    <p:sldId id="282" r:id="rId23"/>
    <p:sldId id="283" r:id="rId24"/>
    <p:sldId id="271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9" r:id="rId33"/>
    <p:sldId id="291" r:id="rId34"/>
    <p:sldId id="273" r:id="rId35"/>
    <p:sldId id="292" r:id="rId36"/>
    <p:sldId id="297" r:id="rId37"/>
    <p:sldId id="298" r:id="rId38"/>
    <p:sldId id="272" r:id="rId39"/>
    <p:sldId id="274" r:id="rId40"/>
    <p:sldId id="275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9025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72D7F-377B-4395-B45A-D35AEFE4EF32}" type="datetimeFigureOut">
              <a:rPr lang="zh-CN" altLang="en-US" smtClean="0"/>
              <a:pPr/>
              <a:t>2012/11/4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B8C31-8884-429B-8ED4-5CB5207268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5572125" y="3071811"/>
            <a:ext cx="3143250" cy="20227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chemeClr val="tx1"/>
                </a:solidFill>
                <a:ea typeface="方正黑体_GBK" pitchFamily="65" charset="-122"/>
              </a:rPr>
              <a:t>人教课标 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chemeClr val="tx1"/>
                </a:solidFill>
                <a:ea typeface="方正黑体_GBK" pitchFamily="65" charset="-122"/>
              </a:rPr>
              <a:t>高一 必修 </a:t>
            </a:r>
            <a:r>
              <a:rPr lang="en-US" altLang="zh-CN" b="1" dirty="0">
                <a:solidFill>
                  <a:schemeClr val="tx1"/>
                </a:solidFill>
                <a:ea typeface="方正黑体_GBK" pitchFamily="65" charset="-122"/>
              </a:rPr>
              <a:t>1  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b="1" dirty="0">
                <a:solidFill>
                  <a:schemeClr val="tx1"/>
                </a:solidFill>
                <a:ea typeface="方正黑体_GBK" pitchFamily="65" charset="-122"/>
              </a:rPr>
              <a:t>Unit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He saw a house whose window were all broken. </a:t>
            </a:r>
          </a:p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man who lives next door sells vegetables.</a:t>
            </a:r>
          </a:p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This is the factory that produces cars.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786314" y="2071678"/>
            <a:ext cx="321471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86116" y="3571876"/>
            <a:ext cx="442915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357818" y="5072074"/>
            <a:ext cx="85725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4214810" y="1714488"/>
            <a:ext cx="785818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2678893" y="3250405"/>
            <a:ext cx="785818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4786314" y="4500570"/>
            <a:ext cx="857256" cy="4286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00100" y="2786058"/>
            <a:ext cx="350046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000100" y="5715016"/>
            <a:ext cx="300039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28596" y="571480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</a:rPr>
              <a:t>划出定语从句，找出先行词、关系词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714876" y="1500174"/>
            <a:ext cx="1500198" cy="714380"/>
          </a:xfrm>
          <a:prstGeom prst="ellips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143240" y="3000372"/>
            <a:ext cx="1071570" cy="714380"/>
          </a:xfrm>
          <a:prstGeom prst="ellips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286380" y="4429132"/>
            <a:ext cx="1071570" cy="714380"/>
          </a:xfrm>
          <a:prstGeom prst="ellips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800" b="1" dirty="0" smtClean="0"/>
              <a:t>关系词的作用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连接主从句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r>
              <a:rPr lang="zh-CN" altLang="en-US" sz="4000" b="1" dirty="0" smtClean="0">
                <a:solidFill>
                  <a:srgbClr val="0000FF"/>
                </a:solidFill>
              </a:rPr>
              <a:t>指代先行词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r>
              <a:rPr lang="zh-CN" altLang="en-US" sz="4000" b="1" dirty="0" smtClean="0">
                <a:solidFill>
                  <a:srgbClr val="0000FF"/>
                </a:solidFill>
              </a:rPr>
              <a:t>在定语从句中充当一个句子成分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r>
              <a:rPr lang="en-US" altLang="zh-CN" sz="4000" b="1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. A plane is a machine that can fly.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15074" y="4357694"/>
            <a:ext cx="192882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607851" y="3893347"/>
            <a:ext cx="1071570" cy="5715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线形标注 2 11"/>
          <p:cNvSpPr/>
          <p:nvPr/>
        </p:nvSpPr>
        <p:spPr>
          <a:xfrm>
            <a:off x="3143240" y="5072074"/>
            <a:ext cx="1857388" cy="785818"/>
          </a:xfrm>
          <a:prstGeom prst="borderCallout2">
            <a:avLst>
              <a:gd name="adj1" fmla="val -684"/>
              <a:gd name="adj2" fmla="val 50772"/>
              <a:gd name="adj3" fmla="val -43679"/>
              <a:gd name="adj4" fmla="val 62541"/>
              <a:gd name="adj5" fmla="val -82102"/>
              <a:gd name="adj6" fmla="val 75672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286116" y="5143512"/>
            <a:ext cx="157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先行词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286512" y="3857628"/>
            <a:ext cx="1000132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线形标注 2 16"/>
          <p:cNvSpPr/>
          <p:nvPr/>
        </p:nvSpPr>
        <p:spPr>
          <a:xfrm>
            <a:off x="5929322" y="4857760"/>
            <a:ext cx="1285884" cy="785818"/>
          </a:xfrm>
          <a:prstGeom prst="borderCallout2">
            <a:avLst>
              <a:gd name="adj1" fmla="val 1229"/>
              <a:gd name="adj2" fmla="val 41386"/>
              <a:gd name="adj3" fmla="val -6256"/>
              <a:gd name="adj4" fmla="val 41847"/>
              <a:gd name="adj5" fmla="val -45483"/>
              <a:gd name="adj6" fmla="val 56844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929322" y="492919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主语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071934" y="4357694"/>
            <a:ext cx="1928826" cy="1588"/>
          </a:xfrm>
          <a:prstGeom prst="line">
            <a:avLst/>
          </a:prstGeom>
          <a:ln w="25400" cmpd="thinThick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7224" y="5072074"/>
            <a:ext cx="642942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2" grpId="0" animBg="1"/>
      <p:bldP spid="13" grpId="0"/>
      <p:bldP spid="14" grpId="0" animBg="1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9690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6000" dirty="0" smtClean="0"/>
              <a:t>Exercise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400" b="1" dirty="0" smtClean="0"/>
              <a:t>1.The professor  </a:t>
            </a:r>
            <a:r>
              <a:rPr lang="en-US" altLang="zh-CN" sz="4400" dirty="0" smtClean="0">
                <a:solidFill>
                  <a:srgbClr val="FF0000"/>
                </a:solidFill>
              </a:rPr>
              <a:t>       </a:t>
            </a:r>
            <a:r>
              <a:rPr lang="en-US" altLang="zh-CN" sz="4400" b="1" dirty="0" smtClean="0"/>
              <a:t>    gave us a speech yesterday is from USA.</a:t>
            </a:r>
          </a:p>
          <a:p>
            <a:pPr>
              <a:buNone/>
            </a:pPr>
            <a:r>
              <a:rPr lang="en-US" altLang="zh-CN" sz="4400" b="1" dirty="0" smtClean="0"/>
              <a:t>2.The book              my teacher lent me is very useful.</a:t>
            </a:r>
          </a:p>
          <a:p>
            <a:pPr>
              <a:buNone/>
            </a:pPr>
            <a:r>
              <a:rPr lang="en-US" altLang="zh-CN" sz="4400" b="1" dirty="0" smtClean="0"/>
              <a:t>3. I want a friend              I could tell everything to.</a:t>
            </a:r>
            <a:endParaRPr lang="zh-CN" altLang="en-US" sz="4400" b="1" dirty="0" smtClean="0"/>
          </a:p>
          <a:p>
            <a:pPr>
              <a:buNone/>
            </a:pPr>
            <a:endParaRPr lang="en-US" altLang="zh-CN" sz="4400" b="1" dirty="0" smtClean="0"/>
          </a:p>
        </p:txBody>
      </p:sp>
      <p:cxnSp>
        <p:nvCxnSpPr>
          <p:cNvPr id="7" name="直接连接符 6"/>
          <p:cNvCxnSpPr/>
          <p:nvPr/>
        </p:nvCxnSpPr>
        <p:spPr>
          <a:xfrm>
            <a:off x="4286248" y="1857364"/>
            <a:ext cx="128588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86116" y="3286124"/>
            <a:ext cx="128588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357686" y="1142984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who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264318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407194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whom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714876" y="4786322"/>
            <a:ext cx="135732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/>
              <a:t>3.</a:t>
            </a:r>
            <a:r>
              <a:rPr lang="zh-CN" altLang="en-US" sz="4800" b="1" dirty="0" smtClean="0"/>
              <a:t>关系代词的选择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840303"/>
          </a:xfrm>
        </p:spPr>
        <p:txBody>
          <a:bodyPr/>
          <a:lstStyle/>
          <a:p>
            <a:r>
              <a:rPr lang="zh-CN" altLang="en-US" sz="4000" b="1" dirty="0" smtClean="0"/>
              <a:t>关系代词：</a:t>
            </a:r>
            <a:r>
              <a:rPr lang="en-US" altLang="zh-CN" sz="4000" b="1" dirty="0" smtClean="0"/>
              <a:t>who, whom, which, that, whose</a:t>
            </a:r>
          </a:p>
          <a:p>
            <a:r>
              <a:rPr lang="zh-CN" altLang="en-US" sz="4000" b="1" dirty="0" smtClean="0"/>
              <a:t>代替人、物，在句子中做主、宾、定、表</a:t>
            </a:r>
            <a:endParaRPr lang="en-US" altLang="zh-CN" sz="4000" b="1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endParaRPr lang="zh-CN" altLang="en-US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b="1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: The professor is from USA.</a:t>
            </a:r>
          </a:p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 The professor gave us a speech yesterday.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500438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u="wavyHeavy" dirty="0" smtClean="0">
                <a:uFill>
                  <a:solidFill>
                    <a:srgbClr val="002060"/>
                  </a:solidFill>
                </a:uFill>
                <a:latin typeface="Times New Roman" pitchFamily="18" charset="0"/>
                <a:cs typeface="Times New Roman" pitchFamily="18" charset="0"/>
              </a:rPr>
              <a:t>The professor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 gave us a speech yesterday 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is from USA.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00034" y="3929066"/>
            <a:ext cx="714380" cy="42862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214810" y="3500438"/>
            <a:ext cx="928694" cy="71438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2 7"/>
          <p:cNvSpPr/>
          <p:nvPr/>
        </p:nvSpPr>
        <p:spPr>
          <a:xfrm>
            <a:off x="3286116" y="5214950"/>
            <a:ext cx="1285884" cy="1000132"/>
          </a:xfrm>
          <a:prstGeom prst="borderCallout2">
            <a:avLst>
              <a:gd name="adj1" fmla="val -372"/>
              <a:gd name="adj2" fmla="val 47078"/>
              <a:gd name="adj3" fmla="val -1567"/>
              <a:gd name="adj4" fmla="val 53520"/>
              <a:gd name="adj5" fmla="val -107491"/>
              <a:gd name="adj6" fmla="val 92732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357554" y="535782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主语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IMG_9420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459" b="5505"/>
          <a:stretch>
            <a:fillRect/>
          </a:stretch>
        </p:blipFill>
        <p:spPr bwMode="auto">
          <a:xfrm>
            <a:off x="500034" y="928670"/>
            <a:ext cx="3857652" cy="248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00562" y="1000108"/>
            <a:ext cx="435771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/>
              <a:t>  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He is </a:t>
            </a:r>
            <a:r>
              <a:rPr kumimoji="1" lang="en-US" altLang="zh-CN" sz="4000" b="1" dirty="0" smtClean="0">
                <a:latin typeface="Times New Roman" pitchFamily="18" charset="0"/>
                <a:cs typeface="Times New Roman" pitchFamily="18" charset="0"/>
              </a:rPr>
              <a:t>my friend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He is</a:t>
            </a:r>
            <a:r>
              <a:rPr kumimoji="1" lang="en-US" altLang="zh-CN" sz="4000" b="1" dirty="0" smtClean="0">
                <a:latin typeface="Times New Roman" pitchFamily="18" charset="0"/>
                <a:cs typeface="Times New Roman" pitchFamily="18" charset="0"/>
              </a:rPr>
              <a:t> reading a book over there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5852" y="3714752"/>
            <a:ext cx="66437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4000" b="1" dirty="0" smtClean="0">
                <a:latin typeface="Times New Roman" pitchFamily="18" charset="0"/>
                <a:cs typeface="Times New Roman" pitchFamily="18" charset="0"/>
              </a:rPr>
              <a:t>The boy 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 is reading a book over there </a:t>
            </a:r>
            <a:r>
              <a:rPr kumimoji="1" lang="en-US" altLang="zh-CN" sz="4000" b="1" dirty="0" smtClean="0">
                <a:latin typeface="Times New Roman" pitchFamily="18" charset="0"/>
                <a:cs typeface="Times New Roman" pitchFamily="18" charset="0"/>
              </a:rPr>
              <a:t>is my friend. </a:t>
            </a:r>
            <a:endParaRPr kumimoji="1" lang="en-US" altLang="zh-CN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57158" y="4357694"/>
            <a:ext cx="857256" cy="500066"/>
          </a:xfrm>
          <a:prstGeom prst="rightArrow">
            <a:avLst/>
          </a:prstGeom>
          <a:solidFill>
            <a:srgbClr val="002060">
              <a:alpha val="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43240" y="3857628"/>
            <a:ext cx="1143008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线形标注 1 14"/>
          <p:cNvSpPr/>
          <p:nvPr/>
        </p:nvSpPr>
        <p:spPr>
          <a:xfrm>
            <a:off x="4786314" y="3286124"/>
            <a:ext cx="1428760" cy="642942"/>
          </a:xfrm>
          <a:prstGeom prst="borderCallout1">
            <a:avLst>
              <a:gd name="adj1" fmla="val 60717"/>
              <a:gd name="adj2" fmla="val 1143"/>
              <a:gd name="adj3" fmla="val 110169"/>
              <a:gd name="adj4" fmla="val -48825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857752" y="3357562"/>
            <a:ext cx="1500198" cy="646331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主语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  <p:bldP spid="15" grpId="0" animBg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8" descr="23224500328409188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5040312" cy="333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2976" y="3857628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3643314"/>
            <a:ext cx="628654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600" b="1" dirty="0" smtClean="0">
                <a:latin typeface="Times New Roman" pitchFamily="18" charset="0"/>
              </a:rPr>
              <a:t>Declan is a famous singer.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600" b="1" dirty="0" smtClean="0">
                <a:latin typeface="Times New Roman" pitchFamily="18" charset="0"/>
              </a:rPr>
              <a:t>He sings the song </a:t>
            </a:r>
            <a:r>
              <a:rPr lang="en-US" altLang="zh-CN" sz="3600" b="1" i="1" dirty="0" smtClean="0">
                <a:latin typeface="Times New Roman" pitchFamily="18" charset="0"/>
              </a:rPr>
              <a:t>Tell me why</a:t>
            </a:r>
            <a:r>
              <a:rPr lang="en-US" altLang="zh-CN" sz="36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4857760"/>
            <a:ext cx="778674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600" b="1" dirty="0" smtClean="0">
                <a:latin typeface="Times New Roman" pitchFamily="18" charset="0"/>
              </a:rPr>
              <a:t>Declan is a famous singer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who sings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</a:rPr>
              <a:t>the song 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itchFamily="18" charset="0"/>
              </a:rPr>
              <a:t>tell me why</a:t>
            </a:r>
            <a:r>
              <a:rPr lang="en-US" altLang="zh-CN" sz="36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9" name="右箭头 8"/>
          <p:cNvSpPr/>
          <p:nvPr/>
        </p:nvSpPr>
        <p:spPr>
          <a:xfrm>
            <a:off x="285720" y="5357826"/>
            <a:ext cx="714380" cy="42862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00760" y="5000636"/>
            <a:ext cx="1000132" cy="57150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16" descr="8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0760" y="714356"/>
            <a:ext cx="31432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1357298"/>
            <a:ext cx="6143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The girl is from America</a:t>
            </a:r>
          </a:p>
          <a:p>
            <a:endParaRPr lang="zh-CN" alt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071678"/>
            <a:ext cx="535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I called </a:t>
            </a:r>
            <a:r>
              <a:rPr kumimoji="1" lang="en-US" altLang="zh-CN" sz="44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her</a:t>
            </a: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 just now.</a:t>
            </a:r>
            <a:endParaRPr kumimoji="1" lang="en-US" altLang="zh-CN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928934"/>
            <a:ext cx="6643734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girl </a:t>
            </a: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(whom ) </a:t>
            </a:r>
            <a:r>
              <a:rPr kumimoji="1" lang="en-US" altLang="zh-CN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called just now</a:t>
            </a: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is from America.</a:t>
            </a:r>
            <a:endParaRPr kumimoji="1" lang="en-US" altLang="zh-CN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42844" y="3857628"/>
            <a:ext cx="642942" cy="500066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28926" y="3000372"/>
            <a:ext cx="1214446" cy="785818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3857620" y="4714884"/>
            <a:ext cx="1714512" cy="928694"/>
          </a:xfrm>
          <a:prstGeom prst="borderCallout1">
            <a:avLst>
              <a:gd name="adj1" fmla="val -3825"/>
              <a:gd name="adj2" fmla="val 44492"/>
              <a:gd name="adj3" fmla="val -112553"/>
              <a:gd name="adj4" fmla="val 270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000496" y="4857760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宾语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1.who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的用法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指人，在定语从句中做主语，宾语，或表语（做宾语时可省略）</a:t>
            </a:r>
            <a:endParaRPr lang="en-US" altLang="zh-CN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3786190"/>
            <a:ext cx="7286676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 you know the doctor   </a:t>
            </a:r>
            <a:r>
              <a:rPr kumimoji="1" lang="en-US" altLang="zh-CN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spoke just now</a:t>
            </a:r>
            <a:r>
              <a:rPr kumimoji="1" lang="en-US" altLang="zh-CN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1" lang="en-US" altLang="zh-CN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572264" y="4500570"/>
            <a:ext cx="142876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643702" y="3857628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who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2.whom 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的用法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8186766" cy="4911741"/>
          </a:xfrm>
        </p:spPr>
        <p:txBody>
          <a:bodyPr>
            <a:norm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whom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指人，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的宾格，在定语从句中做宾语，常可省略，在口语中可用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代替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429000"/>
            <a:ext cx="7858180" cy="1646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e.g. Do you know the man</a:t>
            </a:r>
            <a:r>
              <a:rPr kumimoji="1" lang="en-US" altLang="zh-CN" sz="4400" b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1" lang="en-US" altLang="zh-CN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we saw at the Beijing Hotel</a:t>
            </a: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1" lang="en-US" altLang="zh-CN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715140" y="4143380"/>
            <a:ext cx="1214446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72264" y="3357562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whom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Unit4 Earthquakes</a:t>
            </a:r>
            <a:endParaRPr lang="zh-CN" alt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1142976" y="2143116"/>
            <a:ext cx="6629424" cy="3495684"/>
          </a:xfrm>
        </p:spPr>
        <p:txBody>
          <a:bodyPr>
            <a:normAutofit/>
          </a:bodyPr>
          <a:lstStyle/>
          <a:p>
            <a:r>
              <a:rPr lang="en-US" altLang="zh-CN" sz="5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Grammar </a:t>
            </a:r>
          </a:p>
          <a:p>
            <a:r>
              <a:rPr lang="en-US" altLang="zh-CN" sz="5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Attributive Clause</a:t>
            </a:r>
          </a:p>
          <a:p>
            <a:r>
              <a:rPr lang="zh-CN" altLang="en-US" sz="5400" b="1" i="1" dirty="0" smtClean="0">
                <a:solidFill>
                  <a:srgbClr val="0000FF"/>
                </a:solidFill>
              </a:rPr>
              <a:t>定语从句</a:t>
            </a:r>
            <a:endParaRPr lang="zh-CN" altLang="en-US" sz="5400" b="1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endParaRPr lang="zh-CN" altLang="en-US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5" descr="img20090112094528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91503" y="3357562"/>
            <a:ext cx="265249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1214422"/>
            <a:ext cx="7858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I have read the newspaper</a:t>
            </a:r>
            <a:r>
              <a:rPr kumimoji="1" lang="en-US" altLang="zh-CN" sz="4400" b="1" dirty="0" smtClean="0"/>
              <a:t>.</a:t>
            </a:r>
            <a:endParaRPr kumimoji="1" lang="en-US" altLang="zh-CN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285992"/>
            <a:ext cx="721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It carries the important news.</a:t>
            </a:r>
            <a:endParaRPr kumimoji="1" lang="en-US" altLang="zh-CN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4"/>
          <p:cNvSpPr>
            <a:spLocks/>
          </p:cNvSpPr>
          <p:nvPr/>
        </p:nvSpPr>
        <p:spPr bwMode="auto">
          <a:xfrm>
            <a:off x="142844" y="1571612"/>
            <a:ext cx="361950" cy="1203325"/>
          </a:xfrm>
          <a:prstGeom prst="leftBrace">
            <a:avLst>
              <a:gd name="adj1" fmla="val 27705"/>
              <a:gd name="adj2" fmla="val 54825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14282" y="3143248"/>
            <a:ext cx="7715304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have read the newspaper</a:t>
            </a:r>
            <a:r>
              <a:rPr kumimoji="1" lang="en-US" altLang="zh-CN" sz="4400" b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 carries the important news</a:t>
            </a: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1" lang="en-US" altLang="zh-CN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4282" y="4071942"/>
            <a:ext cx="1571636" cy="71438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右弧形箭头 10"/>
          <p:cNvSpPr/>
          <p:nvPr/>
        </p:nvSpPr>
        <p:spPr>
          <a:xfrm>
            <a:off x="7643834" y="2285992"/>
            <a:ext cx="714380" cy="1428760"/>
          </a:xfrm>
          <a:prstGeom prst="curvedLef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2071670" y="5072074"/>
            <a:ext cx="1357322" cy="928694"/>
          </a:xfrm>
          <a:prstGeom prst="borderCallout1">
            <a:avLst>
              <a:gd name="adj1" fmla="val 49903"/>
              <a:gd name="adj2" fmla="val 374"/>
              <a:gd name="adj3" fmla="val -34410"/>
              <a:gd name="adj4" fmla="val -48670"/>
            </a:avLst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000232" y="5143512"/>
            <a:ext cx="1571636" cy="785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7" grpId="1" animBg="1"/>
      <p:bldP spid="8" grpId="0"/>
      <p:bldP spid="9" grpId="0" animBg="1"/>
      <p:bldP spid="12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fish were not fresh.</a:t>
            </a:r>
          </a:p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   We bought </a:t>
            </a:r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fish 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this morning.</a:t>
            </a:r>
          </a:p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   The fish 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 we bought this morning were not fresh.</a:t>
            </a:r>
          </a:p>
          <a:p>
            <a:pPr>
              <a:buNone/>
            </a:pPr>
            <a:endParaRPr lang="zh-CN" altLang="en-US" sz="4400" b="1" dirty="0"/>
          </a:p>
        </p:txBody>
      </p:sp>
      <p:sp>
        <p:nvSpPr>
          <p:cNvPr id="5" name="左大括号 4"/>
          <p:cNvSpPr/>
          <p:nvPr/>
        </p:nvSpPr>
        <p:spPr>
          <a:xfrm>
            <a:off x="571472" y="1643050"/>
            <a:ext cx="285752" cy="928694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285720" y="4000504"/>
            <a:ext cx="642942" cy="42862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00364" y="3643314"/>
            <a:ext cx="1500198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1 7"/>
          <p:cNvSpPr/>
          <p:nvPr/>
        </p:nvSpPr>
        <p:spPr>
          <a:xfrm>
            <a:off x="2143108" y="5214950"/>
            <a:ext cx="1571636" cy="785818"/>
          </a:xfrm>
          <a:prstGeom prst="borderCallout1">
            <a:avLst>
              <a:gd name="adj1" fmla="val -5261"/>
              <a:gd name="adj2" fmla="val 49411"/>
              <a:gd name="adj3" fmla="val -123997"/>
              <a:gd name="adj4" fmla="val 76857"/>
            </a:avLst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43108" y="5214950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宾语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</a:rPr>
              <a:t>3.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的用法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指物，在定语从句中做主语、宾语或表语。（做宾语常可省略）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857628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e.g.  China is a country             has a long </a:t>
            </a:r>
            <a:r>
              <a:rPr lang="en-US" altLang="zh-CN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histroy</a:t>
            </a:r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43636" y="4429132"/>
            <a:ext cx="1357322" cy="1588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72198" y="3571876"/>
            <a:ext cx="1785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which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3" descr="20746590-1_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100" r="13834"/>
          <a:stretch>
            <a:fillRect/>
          </a:stretch>
        </p:blipFill>
        <p:spPr bwMode="auto">
          <a:xfrm>
            <a:off x="6072198" y="2640631"/>
            <a:ext cx="2880472" cy="405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1214422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Jane has borrowed the book.</a:t>
            </a:r>
            <a:endParaRPr kumimoji="1" lang="en-US" altLang="zh-CN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928802"/>
            <a:ext cx="628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It was written by </a:t>
            </a:r>
            <a:r>
              <a:rPr kumimoji="1" lang="en-US" altLang="zh-CN" sz="4400" b="1" dirty="0" err="1" smtClean="0">
                <a:latin typeface="Times New Roman" pitchFamily="18" charset="0"/>
                <a:cs typeface="Times New Roman" pitchFamily="18" charset="0"/>
              </a:rPr>
              <a:t>Laoshe</a:t>
            </a: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1" lang="en-US" altLang="zh-CN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85720" y="1571612"/>
            <a:ext cx="357190" cy="785818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1538" y="3000372"/>
            <a:ext cx="5429288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Jane has borrowed the book </a:t>
            </a:r>
            <a:r>
              <a:rPr kumimoji="1" lang="en-US" altLang="zh-CN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 was written by </a:t>
            </a:r>
            <a:r>
              <a:rPr kumimoji="1" lang="en-US" altLang="zh-CN" sz="44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Laoshe</a:t>
            </a: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1" lang="en-US" altLang="zh-CN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3929066"/>
            <a:ext cx="1000100" cy="642942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86116" y="4000504"/>
            <a:ext cx="1071570" cy="71438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928794" y="5786454"/>
            <a:ext cx="1857388" cy="857256"/>
          </a:xfrm>
          <a:prstGeom prst="wedgeRoundRectCallout">
            <a:avLst>
              <a:gd name="adj1" fmla="val 43289"/>
              <a:gd name="adj2" fmla="val -172164"/>
              <a:gd name="adj3" fmla="val 16667"/>
            </a:avLst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143108" y="5857892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 animBg="1"/>
      <p:bldP spid="10" grpId="0" animBg="1"/>
      <p:bldP spid="11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714356"/>
            <a:ext cx="7786742" cy="78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They’re talking about the film</a:t>
            </a:r>
            <a:r>
              <a:rPr kumimoji="1" lang="en-US" altLang="zh-CN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1" lang="en-US" altLang="zh-CN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1571612"/>
            <a:ext cx="7358114" cy="799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4400" b="1" dirty="0" smtClean="0">
                <a:latin typeface="Times New Roman" pitchFamily="18" charset="0"/>
                <a:cs typeface="Times New Roman" pitchFamily="18" charset="0"/>
              </a:rPr>
              <a:t>I have seen </a:t>
            </a:r>
            <a:r>
              <a:rPr kumimoji="1" lang="en-US" altLang="zh-CN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film.</a:t>
            </a:r>
            <a:endParaRPr kumimoji="1" lang="en-US" altLang="zh-CN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8"/>
          <p:cNvSpPr>
            <a:spLocks/>
          </p:cNvSpPr>
          <p:nvPr/>
        </p:nvSpPr>
        <p:spPr bwMode="auto">
          <a:xfrm>
            <a:off x="714348" y="1000108"/>
            <a:ext cx="304800" cy="1152525"/>
          </a:xfrm>
          <a:prstGeom prst="leftBrace">
            <a:avLst>
              <a:gd name="adj1" fmla="val 3151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00100" y="2571744"/>
            <a:ext cx="7358114" cy="166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They’re talking about the film </a:t>
            </a:r>
            <a:r>
              <a:rPr kumimoji="1" lang="en-US" altLang="zh-CN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 I’ve seen. </a:t>
            </a:r>
            <a:endParaRPr kumimoji="1" lang="en-US" altLang="zh-CN" sz="4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14282" y="3000372"/>
            <a:ext cx="785818" cy="78581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0100" y="3500438"/>
            <a:ext cx="1143008" cy="71438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928794" y="4929198"/>
            <a:ext cx="2000264" cy="857256"/>
          </a:xfrm>
          <a:prstGeom prst="wedgeRoundRectCallout">
            <a:avLst>
              <a:gd name="adj1" fmla="val -47133"/>
              <a:gd name="adj2" fmla="val -137589"/>
              <a:gd name="adj3" fmla="val 16667"/>
            </a:avLst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143108" y="4929198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宾语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girl is not here.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571612"/>
            <a:ext cx="7572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girl is going to the concert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71472" y="1000108"/>
            <a:ext cx="357190" cy="1000132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57224" y="2428868"/>
            <a:ext cx="7715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girl </a:t>
            </a:r>
            <a:r>
              <a:rPr lang="en-US" altLang="zh-CN" sz="4400" b="1" u="sng" dirty="0" smtClean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who/that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is going to the concert is not here.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4282" y="2928934"/>
            <a:ext cx="714380" cy="571504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3357554" y="4500570"/>
            <a:ext cx="3286148" cy="857256"/>
          </a:xfrm>
          <a:prstGeom prst="wedgeRoundRectCallout">
            <a:avLst>
              <a:gd name="adj1" fmla="val -25378"/>
              <a:gd name="adj2" fmla="val -216994"/>
              <a:gd name="adj3" fmla="val 16667"/>
            </a:avLst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357554" y="4500570"/>
            <a:ext cx="35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-100" dirty="0" smtClean="0">
                <a:solidFill>
                  <a:srgbClr val="FF0000"/>
                </a:solidFill>
              </a:rPr>
              <a:t>主语（指人）</a:t>
            </a:r>
            <a:endParaRPr lang="zh-CN" altLang="en-US" sz="4400" b="1" spc="-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 animBg="1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4.that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的用法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that</a:t>
            </a:r>
            <a:r>
              <a:rPr lang="zh-CN" altLang="en-US" sz="4400" b="1" dirty="0" smtClean="0"/>
              <a:t>既可指人也可指物，在定语从句中做主语、宾语或表语，做宾语常可省略。</a:t>
            </a:r>
            <a:endParaRPr lang="en-US" altLang="zh-CN" sz="4400" b="1" dirty="0" smtClean="0"/>
          </a:p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= who/whom/that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She is the girl              you want to know.</a:t>
            </a:r>
          </a:p>
          <a:p>
            <a:pPr>
              <a:buNone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Do you like the book            you borrowed yesterday?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357686" y="1571612"/>
            <a:ext cx="1571636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00760" y="3286124"/>
            <a:ext cx="214314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500562" y="1714488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who/whom/that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29322" y="2643182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which/that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whose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Please pass me the book.</a:t>
            </a:r>
          </a:p>
          <a:p>
            <a:pPr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cover of the book 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is green.</a:t>
            </a:r>
          </a:p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Please pass me </a:t>
            </a:r>
            <a:r>
              <a:rPr lang="en-US" altLang="zh-CN" sz="4400" b="1" u="sng" dirty="0" smtClean="0">
                <a:latin typeface="Times New Roman" pitchFamily="18" charset="0"/>
                <a:cs typeface="Times New Roman" pitchFamily="18" charset="0"/>
              </a:rPr>
              <a:t>the book </a:t>
            </a:r>
            <a:r>
              <a:rPr lang="en-US" altLang="zh-CN" sz="4400" b="1" u="wavyHeavy" dirty="0" smtClean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whose cover/the cover of which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is green.</a:t>
            </a:r>
            <a:endParaRPr lang="zh-CN" alt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28596" y="1928802"/>
            <a:ext cx="357190" cy="100013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0" y="4000504"/>
            <a:ext cx="857224" cy="571504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715140" y="3286124"/>
            <a:ext cx="1643074" cy="71438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00628" y="3929066"/>
            <a:ext cx="2143140" cy="785818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857620" y="5072074"/>
            <a:ext cx="1643074" cy="714380"/>
          </a:xfrm>
          <a:prstGeom prst="wedgeRoundRectCallout">
            <a:avLst>
              <a:gd name="adj1" fmla="val -59701"/>
              <a:gd name="adj2" fmla="val -141963"/>
              <a:gd name="adj3" fmla="val 16667"/>
            </a:avLst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000496" y="5000636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928670"/>
            <a:ext cx="76867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boy is 6 years old.</a:t>
            </a:r>
          </a:p>
          <a:p>
            <a:pPr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boy’s father works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 in an IT company.</a:t>
            </a:r>
          </a:p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 boy </a:t>
            </a:r>
            <a:r>
              <a:rPr lang="en-US" altLang="zh-CN" sz="4400" b="1" u="wavyHeavy" dirty="0" smtClean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whose father 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works in an IT company 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is 6 years old.</a:t>
            </a:r>
          </a:p>
          <a:p>
            <a:pPr>
              <a:buNone/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(/the father </a:t>
            </a:r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whom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00034" y="1142984"/>
            <a:ext cx="331471" cy="1143008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42844" y="3571876"/>
            <a:ext cx="714380" cy="714380"/>
          </a:xfrm>
          <a:prstGeom prst="rightArrow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6500826" y="4786322"/>
            <a:ext cx="1714512" cy="857256"/>
          </a:xfrm>
          <a:prstGeom prst="wedgeRoundRectCallout">
            <a:avLst>
              <a:gd name="adj1" fmla="val -177954"/>
              <a:gd name="adj2" fmla="val -154218"/>
              <a:gd name="adj3" fmla="val 16667"/>
            </a:avLst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643702" y="4857760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00364" y="3143248"/>
            <a:ext cx="1571636" cy="857256"/>
          </a:xfrm>
          <a:prstGeom prst="ellips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6000" b="1" dirty="0" smtClean="0"/>
              <a:t>定语从句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3600" b="1" dirty="0" smtClean="0">
                <a:hlinkClick r:id="rId2" action="ppaction://hlinksldjump"/>
              </a:rPr>
              <a:t>什么是定语？</a:t>
            </a:r>
            <a:endParaRPr lang="en-US" altLang="zh-CN" sz="3600" b="1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600" b="1" dirty="0" smtClean="0">
                <a:hlinkClick r:id="rId3" action="ppaction://hlinksldjump"/>
              </a:rPr>
              <a:t>什么是定语从句？</a:t>
            </a:r>
            <a:r>
              <a:rPr lang="zh-CN" altLang="en-US" sz="3600" b="1" dirty="0" smtClean="0"/>
              <a:t>（与定语从句相关的几个概念）</a:t>
            </a:r>
            <a:endParaRPr lang="en-US" altLang="zh-CN" sz="3600" b="1" dirty="0" smtClean="0"/>
          </a:p>
          <a:p>
            <a:pPr marL="514350" indent="-514350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1</a:t>
            </a:r>
            <a:r>
              <a:rPr lang="zh-CN" altLang="en-US" b="1" dirty="0" smtClean="0">
                <a:solidFill>
                  <a:srgbClr val="FF0000"/>
                </a:solidFill>
              </a:rPr>
              <a:t>）定语从句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2</a:t>
            </a:r>
            <a:r>
              <a:rPr lang="zh-CN" altLang="en-US" b="1" dirty="0" smtClean="0">
                <a:solidFill>
                  <a:srgbClr val="FF0000"/>
                </a:solidFill>
              </a:rPr>
              <a:t>）先行词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</a:t>
            </a:r>
            <a:r>
              <a:rPr lang="en-US" altLang="zh-CN" b="1" dirty="0" smtClean="0">
                <a:solidFill>
                  <a:srgbClr val="FF0000"/>
                </a:solidFill>
                <a:hlinkClick r:id="rId4" action="ppaction://hlinksldjump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hlinkClick r:id="rId4" action="ppaction://hlinksldjump"/>
              </a:rPr>
              <a:t>）关系词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en-US" altLang="zh-CN" sz="3600" b="1" dirty="0" smtClean="0"/>
              <a:t>3.   </a:t>
            </a:r>
            <a:r>
              <a:rPr lang="zh-CN" altLang="en-US" sz="3600" b="1" dirty="0" smtClean="0">
                <a:hlinkClick r:id="rId5" action="ppaction://hlinksldjump"/>
              </a:rPr>
              <a:t>关系代词的选择</a:t>
            </a:r>
            <a:endParaRPr lang="en-US" altLang="zh-CN" sz="3600" b="1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5286412"/>
          </a:xfrm>
        </p:spPr>
        <p:txBody>
          <a:bodyPr/>
          <a:lstStyle/>
          <a:p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This is the man             house was burned down.</a:t>
            </a:r>
          </a:p>
          <a:p>
            <a:r>
              <a:rPr kumimoji="1" lang="en-US" altLang="zh-CN" sz="4800" b="1" dirty="0" smtClean="0">
                <a:latin typeface="Times New Roman" pitchFamily="18" charset="0"/>
                <a:cs typeface="Times New Roman" pitchFamily="18" charset="0"/>
              </a:rPr>
              <a:t>The girl               father had given us a report got first.</a:t>
            </a:r>
          </a:p>
          <a:p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5000628" y="1571612"/>
            <a:ext cx="1571636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43240" y="3214686"/>
            <a:ext cx="164307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14876" y="857232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whose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0364" y="2428868"/>
            <a:ext cx="185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whose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solidFill>
                  <a:srgbClr val="FF0000"/>
                </a:solidFill>
              </a:rPr>
              <a:t>5.whose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的用法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b="1" dirty="0" smtClean="0"/>
              <a:t>whose</a:t>
            </a:r>
            <a:r>
              <a:rPr lang="zh-CN" altLang="en-US" sz="4000" b="1" dirty="0" smtClean="0"/>
              <a:t>可指人，也可指物，在定语句中做充当定语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指人</a:t>
            </a:r>
            <a:r>
              <a:rPr lang="en-US" altLang="zh-CN" sz="4000" b="1" dirty="0" smtClean="0"/>
              <a:t>=of whom, </a:t>
            </a:r>
            <a:r>
              <a:rPr lang="zh-CN" altLang="en-US" sz="4000" b="1" dirty="0" smtClean="0"/>
              <a:t>指物</a:t>
            </a:r>
            <a:r>
              <a:rPr lang="en-US" altLang="zh-CN" sz="4000" b="1" dirty="0" smtClean="0"/>
              <a:t>=of which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28596" y="500042"/>
          <a:ext cx="8143932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964413"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关系代词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所指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充当成分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en-US" altLang="zh-CN" sz="3600" b="1" dirty="0" smtClean="0"/>
                        <a:t>who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人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主、宾、表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en-US" altLang="zh-CN" sz="3600" b="1" dirty="0" smtClean="0"/>
                        <a:t>whom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人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宾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en-US" altLang="zh-CN" sz="3600" b="1" dirty="0" smtClean="0"/>
                        <a:t>which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物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主、宾、表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en-US" altLang="zh-CN" sz="3600" b="1" dirty="0" smtClean="0"/>
                        <a:t>that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人、物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主、宾、表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en-US" altLang="zh-CN" sz="3600" b="1" dirty="0" smtClean="0"/>
                        <a:t>whose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人、物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/>
                        <a:t>定语</a:t>
                      </a:r>
                      <a:r>
                        <a:rPr lang="en-US" altLang="zh-CN" sz="3600" b="1" dirty="0" smtClean="0"/>
                        <a:t>(+n.)</a:t>
                      </a:r>
                      <a:endParaRPr lang="zh-CN" altLang="en-US" sz="3600" b="1" dirty="0"/>
                    </a:p>
                  </a:txBody>
                  <a:tcPr anchor="ctr" anchorCtr="1"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Exercise: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Student’s book, page 29</a:t>
            </a:r>
          </a:p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Fill the blanks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688" y="571480"/>
            <a:ext cx="885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eggs              I bought yesterday were not fresh.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28860" y="1142984"/>
            <a:ext cx="150019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250" y="1857364"/>
            <a:ext cx="8929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friend              came to supper last night wasn’t hungry.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714612" y="2428868"/>
            <a:ext cx="157163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4282" y="3214686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He prefer the goose               comes from his parents’ farm.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43438" y="3786190"/>
            <a:ext cx="157163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643306" y="1214422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which/that/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省略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250030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who/that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57818" y="4000504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which/that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2" grpId="0"/>
      <p:bldP spid="15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He saw a house               windows were all broken.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86182" y="1071546"/>
            <a:ext cx="16430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86182" y="357166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whose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785926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He showed a machine             parts are too small to be seen.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143504" y="2357430"/>
            <a:ext cx="142876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43504" y="1571612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whose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3286124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noodles                you cooked were delicious.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143240" y="3857628"/>
            <a:ext cx="171451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000364" y="3071810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which/that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/>
      <p:bldP spid="14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Summarize(</a:t>
            </a:r>
            <a:r>
              <a:rPr lang="zh-CN" altLang="en-US" sz="4800" b="1" dirty="0" smtClean="0">
                <a:latin typeface="Times New Roman" pitchFamily="18" charset="0"/>
                <a:cs typeface="Times New Roman" pitchFamily="18" charset="0"/>
              </a:rPr>
              <a:t>总结）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 smtClean="0"/>
              <a:t>定语从句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rgbClr val="0000FF"/>
                </a:solidFill>
              </a:rPr>
              <a:t>用一个句子来代替定语部分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00FF"/>
                </a:solidFill>
              </a:rPr>
              <a:t>                              </a:t>
            </a:r>
            <a:r>
              <a:rPr lang="zh-CN" altLang="en-US" b="1" dirty="0" smtClean="0">
                <a:solidFill>
                  <a:srgbClr val="0000FF"/>
                </a:solidFill>
              </a:rPr>
              <a:t>从句</a:t>
            </a:r>
            <a:r>
              <a:rPr lang="en-US" altLang="zh-CN" b="1" dirty="0" smtClean="0">
                <a:solidFill>
                  <a:srgbClr val="0000FF"/>
                </a:solidFill>
              </a:rPr>
              <a:t>=</a:t>
            </a:r>
            <a:r>
              <a:rPr lang="zh-CN" altLang="en-US" b="1" dirty="0" smtClean="0">
                <a:solidFill>
                  <a:srgbClr val="0000FF"/>
                </a:solidFill>
              </a:rPr>
              <a:t>关系词</a:t>
            </a:r>
            <a:r>
              <a:rPr lang="en-US" altLang="zh-CN" b="1" dirty="0" smtClean="0">
                <a:solidFill>
                  <a:srgbClr val="0000FF"/>
                </a:solidFill>
              </a:rPr>
              <a:t>+</a:t>
            </a:r>
            <a:r>
              <a:rPr lang="zh-CN" altLang="en-US" b="1" dirty="0" smtClean="0">
                <a:solidFill>
                  <a:srgbClr val="0000FF"/>
                </a:solidFill>
              </a:rPr>
              <a:t>主</a:t>
            </a:r>
            <a:r>
              <a:rPr lang="en-US" altLang="zh-CN" b="1" dirty="0" smtClean="0">
                <a:solidFill>
                  <a:srgbClr val="0000FF"/>
                </a:solidFill>
              </a:rPr>
              <a:t>+</a:t>
            </a:r>
            <a:r>
              <a:rPr lang="zh-CN" altLang="en-US" b="1" dirty="0" smtClean="0">
                <a:solidFill>
                  <a:srgbClr val="0000FF"/>
                </a:solidFill>
              </a:rPr>
              <a:t>谓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sz="3600" b="1" dirty="0" smtClean="0"/>
              <a:t>先行词：</a:t>
            </a:r>
            <a:r>
              <a:rPr lang="zh-CN" altLang="en-US" b="1" dirty="0" smtClean="0">
                <a:solidFill>
                  <a:srgbClr val="0000FF"/>
                </a:solidFill>
              </a:rPr>
              <a:t>被从句修饰的词、短语、句子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sz="3600" b="1" dirty="0" smtClean="0"/>
              <a:t>关系词：</a:t>
            </a:r>
            <a:r>
              <a:rPr lang="zh-CN" altLang="en-US" b="1" dirty="0" smtClean="0">
                <a:solidFill>
                  <a:srgbClr val="0000FF"/>
                </a:solidFill>
              </a:rPr>
              <a:t>关系代词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00FF"/>
                </a:solidFill>
              </a:rPr>
              <a:t>                        </a:t>
            </a:r>
            <a:r>
              <a:rPr lang="zh-CN" altLang="en-US" b="1" dirty="0" smtClean="0">
                <a:solidFill>
                  <a:srgbClr val="0000FF"/>
                </a:solidFill>
              </a:rPr>
              <a:t>关系副词（状语）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 dirty="0" smtClean="0"/>
              <a:t>注意：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和</a:t>
            </a:r>
            <a:r>
              <a:rPr lang="en-US" altLang="zh-CN" b="1" dirty="0" smtClean="0"/>
              <a:t>which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who</a:t>
            </a:r>
            <a:r>
              <a:rPr lang="zh-CN" altLang="en-US" b="1" dirty="0" smtClean="0"/>
              <a:t>不能互换的情况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只能用</a:t>
            </a:r>
            <a:r>
              <a:rPr lang="en-US" altLang="zh-CN" dirty="0" smtClean="0"/>
              <a:t>that</a:t>
            </a:r>
            <a:r>
              <a:rPr lang="zh-CN" altLang="en-US" dirty="0" smtClean="0"/>
              <a:t>不能用</a:t>
            </a:r>
            <a:r>
              <a:rPr lang="en-US" altLang="zh-CN" dirty="0" smtClean="0"/>
              <a:t>which</a:t>
            </a:r>
            <a:r>
              <a:rPr lang="zh-CN" altLang="en-US" dirty="0" smtClean="0"/>
              <a:t>引导定语从句的情况</a:t>
            </a:r>
            <a:endParaRPr lang="en-US" altLang="zh-CN" dirty="0" smtClean="0"/>
          </a:p>
          <a:p>
            <a:r>
              <a:rPr lang="zh-CN" altLang="en-US" dirty="0" smtClean="0"/>
              <a:t>只能用</a:t>
            </a:r>
            <a:r>
              <a:rPr lang="en-US" altLang="zh-CN" dirty="0" smtClean="0"/>
              <a:t>which</a:t>
            </a:r>
            <a:r>
              <a:rPr lang="zh-CN" altLang="en-US" dirty="0" smtClean="0"/>
              <a:t>不能用</a:t>
            </a:r>
            <a:r>
              <a:rPr lang="en-US" altLang="zh-CN" dirty="0" smtClean="0"/>
              <a:t>that</a:t>
            </a:r>
          </a:p>
          <a:p>
            <a:r>
              <a:rPr lang="zh-CN" altLang="en-US" dirty="0" smtClean="0"/>
              <a:t>只用能</a:t>
            </a:r>
            <a:r>
              <a:rPr lang="en-US" altLang="zh-CN" dirty="0" smtClean="0"/>
              <a:t>who</a:t>
            </a:r>
            <a:r>
              <a:rPr lang="zh-CN" altLang="en-US" dirty="0" smtClean="0"/>
              <a:t>不能用</a:t>
            </a:r>
            <a:r>
              <a:rPr lang="en-US" altLang="zh-CN" dirty="0" smtClean="0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限制性定语从句与非限制性定语从句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Practice: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合并两个简单句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zh-CN" altLang="en-US" sz="4000" b="1" dirty="0" smtClean="0"/>
              <a:t>关系词：</a:t>
            </a:r>
            <a:endParaRPr lang="en-US" altLang="zh-CN" sz="4000" b="1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4000" b="1" dirty="0" smtClean="0"/>
              <a:t>关系代词：（代指人、物）</a:t>
            </a:r>
            <a:r>
              <a:rPr lang="en-US" altLang="zh-CN" sz="4000" b="1" dirty="0" smtClean="0"/>
              <a:t>which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who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whom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that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whose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4000" b="1" dirty="0" smtClean="0"/>
              <a:t>关系副词</a:t>
            </a:r>
            <a:r>
              <a:rPr lang="zh-CN" altLang="en-US" sz="4000" b="1" dirty="0" smtClean="0">
                <a:sym typeface="Wingdings" pitchFamily="2" charset="2"/>
              </a:rPr>
              <a:t>：（代指时间、地点、原因）</a:t>
            </a:r>
            <a:r>
              <a:rPr lang="en-US" altLang="zh-CN" sz="4000" b="1" dirty="0" smtClean="0"/>
              <a:t>where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when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why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6000" b="1" dirty="0" smtClean="0"/>
              <a:t>1.</a:t>
            </a:r>
            <a:r>
              <a:rPr lang="zh-CN" altLang="en-US" sz="6000" b="1" dirty="0" smtClean="0"/>
              <a:t>定语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 smtClean="0"/>
              <a:t>在句子中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修饰或限定</a:t>
            </a:r>
            <a:r>
              <a:rPr lang="zh-CN" altLang="en-US" sz="3600" b="1" dirty="0" smtClean="0"/>
              <a:t>名词或代词的词、词组或句子。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0000FF"/>
                </a:solidFill>
              </a:rPr>
              <a:t>单个定语放在所修饰词前面，多个定语放在其后面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r>
              <a:rPr lang="en-US" altLang="zh-CN" sz="4000" b="1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.  a </a:t>
            </a:r>
            <a:r>
              <a:rPr lang="en-US" altLang="zh-CN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young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man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The woman </a:t>
            </a:r>
            <a:r>
              <a:rPr lang="en-US" altLang="zh-CN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room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is my mother.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下弧形箭头 3"/>
          <p:cNvSpPr/>
          <p:nvPr/>
        </p:nvSpPr>
        <p:spPr>
          <a:xfrm>
            <a:off x="2786050" y="4643446"/>
            <a:ext cx="1000132" cy="214314"/>
          </a:xfrm>
          <a:prstGeom prst="curvedUp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 rot="10851504">
            <a:off x="2859393" y="5298703"/>
            <a:ext cx="1646100" cy="266577"/>
          </a:xfrm>
          <a:prstGeom prst="curvedDownArrow">
            <a:avLst>
              <a:gd name="adj1" fmla="val 39802"/>
              <a:gd name="adj2" fmla="val 125516"/>
              <a:gd name="adj3" fmla="val 33333"/>
            </a:avLst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7" name="动作按钮: 后退或前一项 6">
            <a:hlinkClick r:id="" action="ppaction://hlinkshowjump?jump=previousslide" highlightClick="1"/>
          </p:cNvPr>
          <p:cNvSpPr/>
          <p:nvPr/>
        </p:nvSpPr>
        <p:spPr>
          <a:xfrm>
            <a:off x="7286644" y="5857892"/>
            <a:ext cx="1000132" cy="500066"/>
          </a:xfrm>
          <a:prstGeom prst="actionButtonBackPrevious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一、找出下列句子中的定语部分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48403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He is </a:t>
            </a:r>
            <a:r>
              <a:rPr lang="en-US" altLang="zh-CN" sz="4000" b="1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our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friend.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woman </a:t>
            </a:r>
            <a:r>
              <a:rPr lang="en-US" altLang="zh-CN" sz="4000" b="1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with a baby in her hand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is Ms. Li.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4000" b="1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coffee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cup is on the table.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4000" b="1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beautiful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girl is my friend.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People </a:t>
            </a:r>
            <a:r>
              <a:rPr lang="en-US" altLang="zh-CN" sz="4000" b="1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there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are kind to me.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85984" y="1857364"/>
            <a:ext cx="71438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43306" y="2571744"/>
            <a:ext cx="378621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00232" y="3929066"/>
            <a:ext cx="128588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71670" y="4714884"/>
            <a:ext cx="185738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71736" y="5429264"/>
            <a:ext cx="114300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71538" y="3214686"/>
            <a:ext cx="107157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</p:spPr>
        <p:txBody>
          <a:bodyPr>
            <a:noAutofit/>
          </a:bodyPr>
          <a:lstStyle/>
          <a:p>
            <a:r>
              <a:rPr lang="en-US" altLang="zh-CN" sz="4000" b="1" dirty="0" smtClean="0"/>
              <a:t>The boy who is reading a book over there is my friend.</a:t>
            </a:r>
          </a:p>
          <a:p>
            <a:r>
              <a:rPr lang="en-US" altLang="zh-CN" sz="4000" b="1" dirty="0" smtClean="0"/>
              <a:t>The cup which is filled with coffee is on the table. </a:t>
            </a:r>
          </a:p>
          <a:p>
            <a:r>
              <a:rPr lang="en-US" altLang="zh-CN" sz="4000" b="1" dirty="0" smtClean="0"/>
              <a:t>The girl who is beautiful is my friend.  </a:t>
            </a:r>
          </a:p>
          <a:p>
            <a:r>
              <a:rPr lang="en-US" altLang="zh-CN" sz="4000" b="1" dirty="0" smtClean="0"/>
              <a:t>This is the man who gives me a hand.</a:t>
            </a:r>
          </a:p>
          <a:p>
            <a:r>
              <a:rPr lang="en-US" altLang="zh-CN" sz="4000" b="1" dirty="0" smtClean="0"/>
              <a:t>He who laughs last laughs best.</a:t>
            </a:r>
            <a:endParaRPr lang="zh-CN" altLang="en-US" sz="4000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928926" y="1071546"/>
            <a:ext cx="542928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28926" y="2357430"/>
            <a:ext cx="507209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46" idx="3"/>
          </p:cNvCxnSpPr>
          <p:nvPr/>
        </p:nvCxnSpPr>
        <p:spPr>
          <a:xfrm rot="16200000" flipH="1">
            <a:off x="4286352" y="2073368"/>
            <a:ext cx="13844" cy="32720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14810" y="4500570"/>
            <a:ext cx="328614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785918" y="5786454"/>
            <a:ext cx="307183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00100" y="1643050"/>
            <a:ext cx="1000132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714612" y="500042"/>
            <a:ext cx="928694" cy="57150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643174" y="1785926"/>
            <a:ext cx="1285884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500298" y="3214686"/>
            <a:ext cx="1071570" cy="57150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71934" y="3929066"/>
            <a:ext cx="1143008" cy="571504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500166" y="5214950"/>
            <a:ext cx="1143008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857224" y="5000636"/>
            <a:ext cx="121444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l"/>
            <a:r>
              <a:rPr lang="en-US" altLang="zh-CN" sz="4800" b="1" dirty="0" smtClean="0"/>
              <a:t>2.</a:t>
            </a:r>
            <a:r>
              <a:rPr lang="zh-CN" altLang="en-US" sz="4800" b="1" dirty="0" smtClean="0"/>
              <a:t>定语从句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9831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）定语从句：在</a:t>
            </a:r>
            <a:r>
              <a:rPr lang="zh-CN" altLang="en-US" sz="4000" b="1" u="sng" dirty="0" smtClean="0">
                <a:uFill>
                  <a:solidFill>
                    <a:srgbClr val="FF0000"/>
                  </a:solidFill>
                </a:uFill>
              </a:rPr>
              <a:t>复合句</a:t>
            </a:r>
            <a:r>
              <a:rPr lang="zh-CN" altLang="en-US" sz="4000" b="1" dirty="0" smtClean="0"/>
              <a:t>中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做定语修饰</a:t>
            </a:r>
            <a:r>
              <a:rPr lang="zh-CN" altLang="en-US" sz="4000" b="1" dirty="0" smtClean="0"/>
              <a:t>主句中的</a:t>
            </a:r>
            <a:r>
              <a:rPr lang="zh-CN" altLang="en-US" sz="4000" b="1" u="sng" dirty="0" smtClean="0">
                <a:uFill>
                  <a:solidFill>
                    <a:srgbClr val="FF0000"/>
                  </a:solidFill>
                </a:uFill>
              </a:rPr>
              <a:t>某一个名词或代词</a:t>
            </a:r>
            <a:r>
              <a:rPr lang="zh-CN" altLang="en-US" sz="4000" b="1" dirty="0" smtClean="0"/>
              <a:t>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从句  </a:t>
            </a:r>
            <a:r>
              <a:rPr lang="en-US" altLang="zh-CN" sz="3600" b="1" dirty="0" smtClean="0"/>
              <a:t>(</a:t>
            </a:r>
            <a:r>
              <a:rPr lang="zh-CN" altLang="en-US" sz="3600" b="1" dirty="0" smtClean="0"/>
              <a:t>从句</a:t>
            </a:r>
            <a:r>
              <a:rPr lang="en-US" altLang="zh-CN" sz="3600" b="1" dirty="0" smtClean="0"/>
              <a:t>=</a:t>
            </a:r>
            <a:r>
              <a:rPr lang="zh-CN" altLang="en-US" sz="3600" b="1" dirty="0" smtClean="0"/>
              <a:t>连词</a:t>
            </a:r>
            <a:r>
              <a:rPr lang="en-US" altLang="zh-CN" sz="3600" b="1" dirty="0" smtClean="0"/>
              <a:t>+</a:t>
            </a:r>
            <a:r>
              <a:rPr lang="zh-CN" altLang="en-US" sz="3600" b="1" dirty="0" smtClean="0"/>
              <a:t>主</a:t>
            </a:r>
            <a:r>
              <a:rPr lang="en-US" altLang="zh-CN" sz="3600" b="1" dirty="0" smtClean="0"/>
              <a:t>+</a:t>
            </a:r>
            <a:r>
              <a:rPr lang="zh-CN" altLang="en-US" sz="3600" b="1" dirty="0" smtClean="0"/>
              <a:t>谓</a:t>
            </a:r>
            <a:r>
              <a:rPr lang="en-US" altLang="zh-CN" sz="3600" b="1" dirty="0" smtClean="0"/>
              <a:t>)</a:t>
            </a:r>
          </a:p>
          <a:p>
            <a:pPr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）先行词：被定语从句修饰的词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）关系词：引导定语从句的词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关系词：关系代词：</a:t>
            </a:r>
            <a:r>
              <a:rPr lang="en-US" altLang="zh-CN" b="1" dirty="0" smtClean="0">
                <a:solidFill>
                  <a:srgbClr val="0000FF"/>
                </a:solidFill>
              </a:rPr>
              <a:t>who, which, whom, that, 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00FF"/>
                </a:solidFill>
              </a:rPr>
              <a:t>                                        whose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0000FF"/>
                </a:solidFill>
              </a:rPr>
              <a:t>                 </a:t>
            </a:r>
            <a:r>
              <a:rPr lang="zh-CN" altLang="en-US" b="1" dirty="0" smtClean="0">
                <a:solidFill>
                  <a:srgbClr val="0000FF"/>
                </a:solidFill>
              </a:rPr>
              <a:t>关系副词：</a:t>
            </a:r>
            <a:r>
              <a:rPr lang="en-US" altLang="zh-CN" b="1" dirty="0" smtClean="0">
                <a:solidFill>
                  <a:srgbClr val="0000FF"/>
                </a:solidFill>
              </a:rPr>
              <a:t>where</a:t>
            </a:r>
            <a:r>
              <a:rPr lang="zh-CN" altLang="en-US" b="1" dirty="0" smtClean="0">
                <a:solidFill>
                  <a:srgbClr val="0000FF"/>
                </a:solidFill>
              </a:rPr>
              <a:t>，</a:t>
            </a:r>
            <a:r>
              <a:rPr lang="en-US" altLang="zh-CN" b="1" dirty="0" smtClean="0">
                <a:solidFill>
                  <a:srgbClr val="0000FF"/>
                </a:solidFill>
              </a:rPr>
              <a:t>when</a:t>
            </a:r>
            <a:r>
              <a:rPr lang="zh-CN" altLang="en-US" b="1" dirty="0" smtClean="0">
                <a:solidFill>
                  <a:srgbClr val="0000FF"/>
                </a:solidFill>
              </a:rPr>
              <a:t>，</a:t>
            </a:r>
            <a:r>
              <a:rPr lang="en-US" altLang="zh-CN" b="1" dirty="0" smtClean="0">
                <a:solidFill>
                  <a:srgbClr val="0000FF"/>
                </a:solidFill>
              </a:rPr>
              <a:t>why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This is 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best hotel </a:t>
            </a:r>
            <a:r>
              <a:rPr lang="en-US" altLang="zh-CN" sz="4400" b="1" u="sng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that I know.</a:t>
            </a:r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857884" y="1643050"/>
            <a:ext cx="1071570" cy="714380"/>
          </a:xfrm>
          <a:prstGeom prst="ellips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线形标注 1 4"/>
          <p:cNvSpPr/>
          <p:nvPr/>
        </p:nvSpPr>
        <p:spPr>
          <a:xfrm>
            <a:off x="3286116" y="3500438"/>
            <a:ext cx="1857388" cy="857256"/>
          </a:xfrm>
          <a:prstGeom prst="borderCallout1">
            <a:avLst>
              <a:gd name="adj1" fmla="val -11911"/>
              <a:gd name="adj2" fmla="val 49540"/>
              <a:gd name="adj3" fmla="val -148854"/>
              <a:gd name="adj4" fmla="val 49156"/>
            </a:avLst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286116" y="3571876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先行词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715008" y="3571876"/>
            <a:ext cx="2357454" cy="857256"/>
          </a:xfrm>
          <a:prstGeom prst="borderCallout1">
            <a:avLst>
              <a:gd name="adj1" fmla="val -5503"/>
              <a:gd name="adj2" fmla="val 34354"/>
              <a:gd name="adj3" fmla="val -137393"/>
              <a:gd name="adj4" fmla="val 31313"/>
            </a:avLst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86446" y="364331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定语从句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5322099" y="1678769"/>
            <a:ext cx="1071570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5400">
          <a:solidFill>
            <a:srgbClr val="0000FF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381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1227</Words>
  <PresentationFormat>全屏显示(4:3)</PresentationFormat>
  <Paragraphs>185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Office 主题</vt:lpstr>
      <vt:lpstr>自定义设计方案</vt:lpstr>
      <vt:lpstr>幻灯片 1</vt:lpstr>
      <vt:lpstr>Unit4 Earthquakes</vt:lpstr>
      <vt:lpstr>定语从句</vt:lpstr>
      <vt:lpstr>幻灯片 4</vt:lpstr>
      <vt:lpstr>1.定语</vt:lpstr>
      <vt:lpstr>一、找出下列句子中的定语部分</vt:lpstr>
      <vt:lpstr>幻灯片 7</vt:lpstr>
      <vt:lpstr>2.定语从句</vt:lpstr>
      <vt:lpstr>幻灯片 9</vt:lpstr>
      <vt:lpstr>幻灯片 10</vt:lpstr>
      <vt:lpstr>关系词的作用</vt:lpstr>
      <vt:lpstr>Exercise</vt:lpstr>
      <vt:lpstr>3.关系代词的选择</vt:lpstr>
      <vt:lpstr>who</vt:lpstr>
      <vt:lpstr>幻灯片 15</vt:lpstr>
      <vt:lpstr>幻灯片 16</vt:lpstr>
      <vt:lpstr>幻灯片 17</vt:lpstr>
      <vt:lpstr>1.who的用法</vt:lpstr>
      <vt:lpstr>2.whom 的用法</vt:lpstr>
      <vt:lpstr>which</vt:lpstr>
      <vt:lpstr>幻灯片 21</vt:lpstr>
      <vt:lpstr>3.which的用法</vt:lpstr>
      <vt:lpstr>that</vt:lpstr>
      <vt:lpstr>幻灯片 24</vt:lpstr>
      <vt:lpstr>幻灯片 25</vt:lpstr>
      <vt:lpstr>4.that的用法</vt:lpstr>
      <vt:lpstr>幻灯片 27</vt:lpstr>
      <vt:lpstr>whose</vt:lpstr>
      <vt:lpstr>幻灯片 29</vt:lpstr>
      <vt:lpstr>幻灯片 30</vt:lpstr>
      <vt:lpstr>5.whose的用法</vt:lpstr>
      <vt:lpstr>幻灯片 32</vt:lpstr>
      <vt:lpstr>Exercise:</vt:lpstr>
      <vt:lpstr>幻灯片 34</vt:lpstr>
      <vt:lpstr>幻灯片 35</vt:lpstr>
      <vt:lpstr>Summarize(总结）:</vt:lpstr>
      <vt:lpstr>注意：that和which、who不能互换的情况</vt:lpstr>
      <vt:lpstr>限制性定语从句与非限制性定语从句</vt:lpstr>
      <vt:lpstr>Practice: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74</cp:revision>
  <dcterms:created xsi:type="dcterms:W3CDTF">2012-11-02T13:09:58Z</dcterms:created>
  <dcterms:modified xsi:type="dcterms:W3CDTF">2012-11-04T15:28:34Z</dcterms:modified>
</cp:coreProperties>
</file>