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0" r:id="rId3"/>
    <p:sldId id="321" r:id="rId4"/>
    <p:sldId id="322" r:id="rId5"/>
    <p:sldId id="323" r:id="rId6"/>
    <p:sldId id="324" r:id="rId7"/>
    <p:sldId id="325" r:id="rId8"/>
    <p:sldId id="326" r:id="rId9"/>
    <p:sldId id="327" r:id="rId10"/>
    <p:sldId id="328" r:id="rId11"/>
    <p:sldId id="329" r:id="rId12"/>
    <p:sldId id="330" r:id="rId13"/>
    <p:sldId id="331" r:id="rId14"/>
    <p:sldId id="332" r:id="rId15"/>
    <p:sldId id="333" r:id="rId16"/>
    <p:sldId id="334" r:id="rId17"/>
    <p:sldId id="335" r:id="rId18"/>
    <p:sldId id="336" r:id="rId19"/>
    <p:sldId id="337" r:id="rId20"/>
    <p:sldId id="338" r:id="rId21"/>
    <p:sldId id="339" r:id="rId22"/>
    <p:sldId id="340" r:id="rId23"/>
    <p:sldId id="341" r:id="rId24"/>
    <p:sldId id="342" r:id="rId25"/>
    <p:sldId id="343" r:id="rId26"/>
    <p:sldId id="344" r:id="rId27"/>
    <p:sldId id="345" r:id="rId28"/>
    <p:sldId id="346" r:id="rId29"/>
    <p:sldId id="347" r:id="rId30"/>
    <p:sldId id="348" r:id="rId31"/>
    <p:sldId id="349" r:id="rId32"/>
    <p:sldId id="350" r:id="rId33"/>
    <p:sldId id="351" r:id="rId34"/>
    <p:sldId id="352" r:id="rId3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3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://www.99lib.net/book/673/index.htm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3" descr="图片1"/>
          <p:cNvPicPr>
            <a:picLocks noGrp="1" noChangeAspect="1"/>
          </p:cNvPicPr>
          <p:nvPr>
            <p:ph type="title"/>
          </p:nvPr>
        </p:nvPicPr>
        <p:blipFill>
          <a:blip r:embed="rId1"/>
          <a:srcRect/>
          <a:stretch>
            <a:fillRect/>
          </a:stretch>
        </p:blipFill>
        <p:spPr>
          <a:xfrm>
            <a:off x="1116013" y="908050"/>
            <a:ext cx="6683375" cy="5013325"/>
          </a:xfrm>
          <a:ln/>
        </p:spPr>
      </p:pic>
      <p:sp>
        <p:nvSpPr>
          <p:cNvPr id="2051" name="文本框 5"/>
          <p:cNvSpPr txBox="1"/>
          <p:nvPr/>
        </p:nvSpPr>
        <p:spPr>
          <a:xfrm>
            <a:off x="1187450" y="2420938"/>
            <a:ext cx="4422775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6000" dirty="0">
                <a:latin typeface="华文行楷" panose="02010800040101010101" pitchFamily="2" charset="-122"/>
                <a:ea typeface="华文行楷" panose="02010800040101010101" pitchFamily="2" charset="-122"/>
              </a:rPr>
              <a:t>8.</a:t>
            </a:r>
            <a:r>
              <a:rPr lang="zh-CN" altLang="en-US" sz="6000" dirty="0">
                <a:latin typeface="华文行楷" panose="02010800040101010101" pitchFamily="2" charset="-122"/>
                <a:ea typeface="华文行楷" panose="02010800040101010101" pitchFamily="2" charset="-122"/>
              </a:rPr>
              <a:t>去年的树</a:t>
            </a:r>
            <a:endParaRPr lang="zh-CN" altLang="en-US" sz="6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052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013" y="765175"/>
            <a:ext cx="6769100" cy="532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3" name="TextBox 4"/>
          <p:cNvSpPr txBox="1"/>
          <p:nvPr/>
        </p:nvSpPr>
        <p:spPr>
          <a:xfrm>
            <a:off x="2700338" y="2708275"/>
            <a:ext cx="4392612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400" b="1" dirty="0">
                <a:latin typeface="Arial" panose="020B0604020202020204" pitchFamily="34" charset="0"/>
              </a:rPr>
              <a:t>9*</a:t>
            </a:r>
            <a:r>
              <a:rPr lang="zh-CN" altLang="en-US" sz="4400" b="1" dirty="0">
                <a:latin typeface="Arial" panose="020B0604020202020204" pitchFamily="34" charset="0"/>
              </a:rPr>
              <a:t>那一定会很好</a:t>
            </a:r>
            <a:endParaRPr lang="zh-CN" altLang="en-US" sz="44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0825" y="1463675"/>
            <a:ext cx="5942013" cy="3822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4"/>
          <p:cNvSpPr txBox="1"/>
          <p:nvPr/>
        </p:nvSpPr>
        <p:spPr>
          <a:xfrm>
            <a:off x="-168275" y="1487488"/>
            <a:ext cx="78898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4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</a:t>
            </a:r>
            <a:r>
              <a:rPr lang="zh-CN" altLang="en-US" sz="44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看生字，读一读</a:t>
            </a:r>
            <a:endParaRPr lang="zh-CN" altLang="en-US" sz="44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1268" name="TextBox 6"/>
          <p:cNvSpPr txBox="1"/>
          <p:nvPr/>
        </p:nvSpPr>
        <p:spPr>
          <a:xfrm>
            <a:off x="1763713" y="476250"/>
            <a:ext cx="2236787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latin typeface="Arial" panose="020B0604020202020204" pitchFamily="34" charset="0"/>
              </a:rPr>
              <a:t>生字我会认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11269" name="TextBox 7"/>
          <p:cNvSpPr txBox="1"/>
          <p:nvPr/>
        </p:nvSpPr>
        <p:spPr>
          <a:xfrm>
            <a:off x="1763713" y="2060575"/>
            <a:ext cx="5397500" cy="11985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latin typeface="Arial" panose="020B0604020202020204" pitchFamily="34" charset="0"/>
              </a:rPr>
              <a:t>缩</a:t>
            </a:r>
            <a:r>
              <a:rPr lang="en-US" altLang="zh-CN" sz="3600" b="1" dirty="0">
                <a:latin typeface="Arial" panose="020B0604020202020204" pitchFamily="34" charset="0"/>
              </a:rPr>
              <a:t>suō </a:t>
            </a:r>
            <a:r>
              <a:rPr lang="zh-CN" altLang="en-US" sz="3600" b="1" dirty="0">
                <a:latin typeface="Arial" panose="020B0604020202020204" pitchFamily="34" charset="0"/>
              </a:rPr>
              <a:t>努</a:t>
            </a:r>
            <a:r>
              <a:rPr lang="en-US" altLang="zh-CN" sz="3600" b="1" dirty="0">
                <a:latin typeface="Arial" panose="020B0604020202020204" pitchFamily="34" charset="0"/>
              </a:rPr>
              <a:t>nǔ  </a:t>
            </a:r>
            <a:r>
              <a:rPr lang="zh-CN" altLang="en-US" sz="3600" b="1" dirty="0">
                <a:latin typeface="Arial" panose="020B0604020202020204" pitchFamily="34" charset="0"/>
              </a:rPr>
              <a:t>茎</a:t>
            </a:r>
            <a:r>
              <a:rPr lang="en-US" altLang="zh-CN" sz="3600" b="1" dirty="0">
                <a:latin typeface="Arial" panose="020B0604020202020204" pitchFamily="34" charset="0"/>
              </a:rPr>
              <a:t>jīng  </a:t>
            </a:r>
            <a:r>
              <a:rPr lang="zh-CN" altLang="en-US" sz="3600" b="1" dirty="0">
                <a:latin typeface="Arial" panose="020B0604020202020204" pitchFamily="34" charset="0"/>
              </a:rPr>
              <a:t>推</a:t>
            </a:r>
            <a:r>
              <a:rPr lang="en-US" altLang="zh-CN" sz="3600" b="1" dirty="0">
                <a:latin typeface="Arial" panose="020B0604020202020204" pitchFamily="34" charset="0"/>
              </a:rPr>
              <a:t>tuī</a:t>
            </a:r>
            <a:endParaRPr lang="en-US" altLang="zh-CN" sz="3600" b="1" dirty="0"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latin typeface="Arial" panose="020B0604020202020204" pitchFamily="34" charset="0"/>
              </a:rPr>
              <a:t>吱</a:t>
            </a:r>
            <a:r>
              <a:rPr lang="en-US" altLang="zh-CN" sz="3600" b="1" dirty="0">
                <a:latin typeface="Arial" panose="020B0604020202020204" pitchFamily="34" charset="0"/>
              </a:rPr>
              <a:t>zhī    </a:t>
            </a:r>
            <a:r>
              <a:rPr lang="zh-CN" altLang="en-US" sz="3600" b="1" dirty="0">
                <a:latin typeface="Arial" panose="020B0604020202020204" pitchFamily="34" charset="0"/>
              </a:rPr>
              <a:t>拆</a:t>
            </a:r>
            <a:r>
              <a:rPr lang="en-US" altLang="zh-CN" sz="3600" b="1" dirty="0">
                <a:latin typeface="Arial" panose="020B0604020202020204" pitchFamily="34" charset="0"/>
              </a:rPr>
              <a:t>chāi  </a:t>
            </a:r>
            <a:r>
              <a:rPr lang="zh-CN" altLang="en-US" sz="3600" b="1" dirty="0">
                <a:latin typeface="Arial" panose="020B0604020202020204" pitchFamily="34" charset="0"/>
              </a:rPr>
              <a:t>旧</a:t>
            </a:r>
            <a:r>
              <a:rPr lang="en-US" altLang="zh-CN" sz="3600" b="1" dirty="0">
                <a:latin typeface="Arial" panose="020B0604020202020204" pitchFamily="34" charset="0"/>
              </a:rPr>
              <a:t>jiù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5"/>
          <p:cNvSpPr txBox="1"/>
          <p:nvPr/>
        </p:nvSpPr>
        <p:spPr>
          <a:xfrm>
            <a:off x="812800" y="1700213"/>
            <a:ext cx="6408738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60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2291" name="标题 1"/>
          <p:cNvSpPr>
            <a:spLocks noGrp="1"/>
          </p:cNvSpPr>
          <p:nvPr/>
        </p:nvSpPr>
        <p:spPr>
          <a:xfrm>
            <a:off x="1187450" y="908050"/>
            <a:ext cx="6840538" cy="6365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chemeClr val="accent2"/>
                </a:solidFill>
                <a:latin typeface="Arial" panose="020B0604020202020204" pitchFamily="34" charset="0"/>
              </a:rPr>
              <a:t>你学会读新词了吗？</a:t>
            </a:r>
            <a:endParaRPr lang="zh-CN" altLang="en-US" sz="4400" dirty="0">
              <a:solidFill>
                <a:schemeClr val="tx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292" name="内容占位符 2"/>
          <p:cNvSpPr>
            <a:spLocks noGrp="1"/>
          </p:cNvSpPr>
          <p:nvPr/>
        </p:nvSpPr>
        <p:spPr>
          <a:xfrm>
            <a:off x="584200" y="1727200"/>
            <a:ext cx="7516813" cy="32146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2425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缩成一团       努力     手推车</a:t>
            </a:r>
            <a:endParaRPr lang="en-US" altLang="zh-CN" dirty="0">
              <a:solidFill>
                <a:srgbClr val="F2425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2425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吱嘎     根茎    拆掉      旧木料</a:t>
            </a:r>
            <a:endParaRPr lang="en-US" altLang="zh-CN" dirty="0">
              <a:solidFill>
                <a:srgbClr val="F2425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2425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舒服     舒展    费力    暖洋洋</a:t>
            </a:r>
            <a:endParaRPr lang="en-US" altLang="zh-CN" dirty="0">
              <a:solidFill>
                <a:srgbClr val="F2425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0825" y="1463675"/>
            <a:ext cx="5942013" cy="3822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文本框 4"/>
          <p:cNvSpPr txBox="1"/>
          <p:nvPr/>
        </p:nvSpPr>
        <p:spPr>
          <a:xfrm>
            <a:off x="-168275" y="1487488"/>
            <a:ext cx="78898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4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</a:t>
            </a:r>
            <a:r>
              <a:rPr lang="zh-CN" altLang="en-US" sz="44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看生字，读一读</a:t>
            </a:r>
            <a:endParaRPr lang="zh-CN" altLang="en-US" sz="44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3316" name="TextBox 6"/>
          <p:cNvSpPr txBox="1"/>
          <p:nvPr/>
        </p:nvSpPr>
        <p:spPr>
          <a:xfrm>
            <a:off x="1763713" y="476250"/>
            <a:ext cx="22367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思考</a:t>
            </a:r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</a:rPr>
              <a:t>: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317" name="TextBox 7"/>
          <p:cNvSpPr txBox="1"/>
          <p:nvPr/>
        </p:nvSpPr>
        <p:spPr>
          <a:xfrm>
            <a:off x="1763713" y="2060575"/>
            <a:ext cx="6670675" cy="17541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68A004"/>
                </a:solidFill>
                <a:latin typeface="Arial" panose="020B0604020202020204" pitchFamily="34" charset="0"/>
              </a:rPr>
              <a:t>从一粒种子到阳台上的木地板，</a:t>
            </a:r>
            <a:endParaRPr lang="en-US" altLang="zh-CN" sz="3600" b="1" dirty="0">
              <a:solidFill>
                <a:srgbClr val="68A004"/>
              </a:solidFill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68A004"/>
                </a:solidFill>
                <a:latin typeface="Arial" panose="020B0604020202020204" pitchFamily="34" charset="0"/>
              </a:rPr>
              <a:t>它走过了一段怎样的历程？</a:t>
            </a:r>
            <a:endParaRPr lang="en-US" altLang="zh-CN" sz="3600" b="1" dirty="0">
              <a:solidFill>
                <a:srgbClr val="68A004"/>
              </a:solidFill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68A004"/>
                </a:solidFill>
                <a:latin typeface="Arial" panose="020B0604020202020204" pitchFamily="34" charset="0"/>
              </a:rPr>
              <a:t>在文中找一找。</a:t>
            </a:r>
            <a:endParaRPr lang="zh-CN" altLang="en-US" sz="3600" b="1" dirty="0">
              <a:solidFill>
                <a:srgbClr val="68A004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5"/>
          <p:cNvSpPr txBox="1"/>
          <p:nvPr/>
        </p:nvSpPr>
        <p:spPr>
          <a:xfrm>
            <a:off x="803275" y="1700213"/>
            <a:ext cx="6407150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60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4339" name="标题 1"/>
          <p:cNvSpPr>
            <a:spLocks noGrp="1"/>
          </p:cNvSpPr>
          <p:nvPr/>
        </p:nvSpPr>
        <p:spPr>
          <a:xfrm>
            <a:off x="584200" y="401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4400" dirty="0">
              <a:solidFill>
                <a:schemeClr val="tx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4340" name="内容占位符 2"/>
          <p:cNvSpPr>
            <a:spLocks noGrp="1"/>
          </p:cNvSpPr>
          <p:nvPr/>
        </p:nvSpPr>
        <p:spPr>
          <a:xfrm>
            <a:off x="684213" y="1484313"/>
            <a:ext cx="8229600" cy="38893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buNone/>
            </a:pPr>
            <a:r>
              <a:rPr lang="zh-CN" altLang="en-US" sz="4000" b="1" dirty="0">
                <a:solidFill>
                  <a:srgbClr val="68A004"/>
                </a:solidFill>
                <a:latin typeface="Arial" panose="020B0604020202020204" pitchFamily="34" charset="0"/>
              </a:rPr>
              <a:t>小组内讨论交流一下吧。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5"/>
          <p:cNvSpPr txBox="1"/>
          <p:nvPr/>
        </p:nvSpPr>
        <p:spPr>
          <a:xfrm>
            <a:off x="812800" y="1700213"/>
            <a:ext cx="6408738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60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15363" name="Picture 2" descr="BAS00275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841375" y="1100138"/>
            <a:ext cx="6972300" cy="4000500"/>
          </a:xfrm>
          <a:ln/>
        </p:spPr>
      </p:pic>
      <p:sp>
        <p:nvSpPr>
          <p:cNvPr id="15364" name="Text Box 3"/>
          <p:cNvSpPr txBox="1"/>
          <p:nvPr/>
        </p:nvSpPr>
        <p:spPr>
          <a:xfrm>
            <a:off x="2124075" y="1412875"/>
            <a:ext cx="5629275" cy="2062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FF00"/>
                </a:solidFill>
                <a:latin typeface="Arial" panose="020B0604020202020204" pitchFamily="34" charset="0"/>
              </a:rPr>
              <a:t>种子被泥土包裹</a:t>
            </a:r>
            <a:r>
              <a:rPr lang="en-US" altLang="zh-CN" b="1" dirty="0">
                <a:solidFill>
                  <a:srgbClr val="FFFF00"/>
                </a:solidFill>
                <a:latin typeface="Arial" panose="020B0604020202020204" pitchFamily="34" charset="0"/>
              </a:rPr>
              <a:t>----</a:t>
            </a:r>
            <a:r>
              <a:rPr lang="zh-CN" altLang="en-US" b="1" dirty="0">
                <a:solidFill>
                  <a:srgbClr val="FFFF00"/>
                </a:solidFill>
                <a:latin typeface="Arial" panose="020B0604020202020204" pitchFamily="34" charset="0"/>
              </a:rPr>
              <a:t>钻出地面</a:t>
            </a:r>
            <a:endParaRPr lang="en-US" altLang="zh-CN" b="1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FF00"/>
                </a:solidFill>
                <a:latin typeface="Arial" panose="020B0604020202020204" pitchFamily="34" charset="0"/>
              </a:rPr>
              <a:t>----</a:t>
            </a:r>
            <a:r>
              <a:rPr lang="zh-CN" altLang="en-US" b="1" dirty="0">
                <a:solidFill>
                  <a:srgbClr val="FFFF00"/>
                </a:solidFill>
                <a:latin typeface="Arial" panose="020B0604020202020204" pitchFamily="34" charset="0"/>
              </a:rPr>
              <a:t>长成高大的树</a:t>
            </a:r>
            <a:r>
              <a:rPr lang="en-US" altLang="zh-CN" b="1" dirty="0">
                <a:solidFill>
                  <a:srgbClr val="FFFF00"/>
                </a:solidFill>
                <a:latin typeface="Arial" panose="020B0604020202020204" pitchFamily="34" charset="0"/>
              </a:rPr>
              <a:t>-----</a:t>
            </a:r>
            <a:r>
              <a:rPr lang="zh-CN" altLang="en-US" b="1" dirty="0">
                <a:solidFill>
                  <a:srgbClr val="FFFF00"/>
                </a:solidFill>
                <a:latin typeface="Arial" panose="020B0604020202020204" pitchFamily="34" charset="0"/>
              </a:rPr>
              <a:t>砍倒</a:t>
            </a:r>
            <a:endParaRPr lang="en-US" altLang="zh-CN" b="1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FF00"/>
                </a:solidFill>
                <a:latin typeface="Arial" panose="020B0604020202020204" pitchFamily="34" charset="0"/>
              </a:rPr>
              <a:t>做成手推车</a:t>
            </a:r>
            <a:r>
              <a:rPr lang="en-US" altLang="zh-CN" b="1" dirty="0">
                <a:solidFill>
                  <a:srgbClr val="FFFF00"/>
                </a:solidFill>
                <a:latin typeface="Arial" panose="020B0604020202020204" pitchFamily="34" charset="0"/>
              </a:rPr>
              <a:t>---</a:t>
            </a:r>
            <a:r>
              <a:rPr lang="zh-CN" altLang="en-US" b="1" dirty="0">
                <a:solidFill>
                  <a:srgbClr val="FFFF00"/>
                </a:solidFill>
                <a:latin typeface="Arial" panose="020B0604020202020204" pitchFamily="34" charset="0"/>
              </a:rPr>
              <a:t>拆了做成椅子</a:t>
            </a:r>
            <a:endParaRPr lang="en-US" altLang="zh-CN" b="1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FF00"/>
                </a:solidFill>
                <a:latin typeface="Arial" panose="020B0604020202020204" pitchFamily="34" charset="0"/>
              </a:rPr>
              <a:t>----</a:t>
            </a:r>
            <a:r>
              <a:rPr lang="zh-CN" altLang="en-US" b="1" dirty="0">
                <a:solidFill>
                  <a:srgbClr val="FFFF00"/>
                </a:solidFill>
                <a:latin typeface="Arial" panose="020B0604020202020204" pitchFamily="34" charset="0"/>
              </a:rPr>
              <a:t>成为美丽的木地板</a:t>
            </a:r>
            <a:endParaRPr lang="zh-CN" altLang="en-US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5"/>
          <p:cNvSpPr txBox="1"/>
          <p:nvPr/>
        </p:nvSpPr>
        <p:spPr>
          <a:xfrm>
            <a:off x="812800" y="1700213"/>
            <a:ext cx="6408738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60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54274" name="Text Box 2"/>
          <p:cNvSpPr txBox="1"/>
          <p:nvPr/>
        </p:nvSpPr>
        <p:spPr>
          <a:xfrm>
            <a:off x="495300" y="1125538"/>
            <a:ext cx="8869363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dirty="0">
                <a:solidFill>
                  <a:srgbClr val="68A004"/>
                </a:solidFill>
                <a:latin typeface="Arial" panose="020B0604020202020204" pitchFamily="34" charset="0"/>
              </a:rPr>
              <a:t>课 文 中 的 哪 些句子你认为有意思。</a:t>
            </a:r>
            <a:endParaRPr lang="en-US" altLang="zh-CN" sz="44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388" name="图片 3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9338" y="4448175"/>
            <a:ext cx="2528887" cy="1163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矩形 5"/>
          <p:cNvSpPr/>
          <p:nvPr/>
        </p:nvSpPr>
        <p:spPr>
          <a:xfrm>
            <a:off x="3659188" y="3244850"/>
            <a:ext cx="34671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dirty="0">
                <a:solidFill>
                  <a:srgbClr val="F2425F"/>
                </a:solidFill>
                <a:latin typeface="Arial" panose="020B0604020202020204" pitchFamily="34" charset="0"/>
              </a:rPr>
              <a:t>找 出 来 读 读！</a:t>
            </a:r>
            <a:endParaRPr lang="zh-CN" altLang="en-US" sz="3600" dirty="0">
              <a:solidFill>
                <a:srgbClr val="F2425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5"/>
          <p:cNvSpPr txBox="1"/>
          <p:nvPr/>
        </p:nvSpPr>
        <p:spPr>
          <a:xfrm>
            <a:off x="812800" y="1700213"/>
            <a:ext cx="6408738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60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17411" name="Picture 2" descr="BAS00275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992188" y="1146175"/>
            <a:ext cx="6972300" cy="4000500"/>
          </a:xfrm>
          <a:ln/>
        </p:spPr>
      </p:pic>
      <p:sp>
        <p:nvSpPr>
          <p:cNvPr id="17412" name="Text Box 3"/>
          <p:cNvSpPr txBox="1"/>
          <p:nvPr/>
        </p:nvSpPr>
        <p:spPr>
          <a:xfrm>
            <a:off x="1871663" y="1700213"/>
            <a:ext cx="56292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dirty="0">
                <a:latin typeface="Arial" panose="020B0604020202020204" pitchFamily="34" charset="0"/>
              </a:rPr>
              <a:t>我一定要站起来，大口大口地呼吸空气，那一定会很好。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https://ss1.bdstatic.com/70cFuXSh_Q1YnxGkpoWK1HF6hhy/it/u=3564313583,1939740142&amp;fm=27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681038"/>
            <a:ext cx="6986588" cy="5915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5"/>
          <p:cNvSpPr txBox="1"/>
          <p:nvPr/>
        </p:nvSpPr>
        <p:spPr>
          <a:xfrm>
            <a:off x="812800" y="1700213"/>
            <a:ext cx="6408738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60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19459" name="Picture 2" descr="BAS00275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085850" y="1160463"/>
            <a:ext cx="6972300" cy="4000500"/>
          </a:xfrm>
          <a:ln/>
        </p:spPr>
      </p:pic>
      <p:sp>
        <p:nvSpPr>
          <p:cNvPr id="19460" name="Text Box 3"/>
          <p:cNvSpPr txBox="1"/>
          <p:nvPr/>
        </p:nvSpPr>
        <p:spPr>
          <a:xfrm>
            <a:off x="1954213" y="1873250"/>
            <a:ext cx="56292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dirty="0">
                <a:latin typeface="Arial" panose="020B0604020202020204" pitchFamily="34" charset="0"/>
              </a:rPr>
              <a:t>要是能做一棵会跑的树，那一定会很好。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https://ss2.bdstatic.com/70cFvnSh_Q1YnxGkpoWK1HF6hhy/it/u=1399678,400321000&amp;fm=27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988" y="620713"/>
            <a:ext cx="6624637" cy="5616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"/>
          <p:cNvPicPr>
            <a:picLocks noGrp="1" noChangeAspect="1"/>
          </p:cNvPicPr>
          <p:nvPr>
            <p:ph idx="1"/>
          </p:nvPr>
        </p:nvPicPr>
        <p:blipFill>
          <a:blip r:embed="rId1"/>
          <a:srcRect l="3871" t="1926" r="314" b="7097"/>
          <a:stretch>
            <a:fillRect/>
          </a:stretch>
        </p:blipFill>
        <p:spPr>
          <a:xfrm>
            <a:off x="1027113" y="984250"/>
            <a:ext cx="7089775" cy="5097463"/>
          </a:xfrm>
          <a:ln/>
        </p:spPr>
      </p:pic>
      <p:sp>
        <p:nvSpPr>
          <p:cNvPr id="7" name="矩形 6"/>
          <p:cNvSpPr/>
          <p:nvPr/>
        </p:nvSpPr>
        <p:spPr>
          <a:xfrm>
            <a:off x="2700338" y="2636838"/>
            <a:ext cx="24384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  <a:sym typeface="+mn-ea"/>
              </a:rPr>
              <a:t>二、图片欣赏</a:t>
            </a: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32138" y="3573463"/>
            <a:ext cx="2798763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  <a:sym typeface="+mn-ea"/>
              </a:rPr>
              <a:t>三、生字词语</a:t>
            </a: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24300" y="4581525"/>
            <a:ext cx="3382963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  <a:sym typeface="+mn-ea"/>
              </a:rPr>
              <a:t>四、课文主旨、语句等分析</a:t>
            </a: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72000" y="5300663"/>
            <a:ext cx="24384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  <a:sym typeface="+mn-ea"/>
              </a:rPr>
              <a:t>五、练习题</a:t>
            </a: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95513" y="1628775"/>
            <a:ext cx="2520950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  <a:sym typeface="+mn-ea"/>
              </a:rPr>
              <a:t>一、作者简介</a:t>
            </a: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5"/>
          <p:cNvSpPr txBox="1"/>
          <p:nvPr/>
        </p:nvSpPr>
        <p:spPr>
          <a:xfrm>
            <a:off x="812800" y="1700213"/>
            <a:ext cx="6408738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60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1507" name="Picture 2" descr="BAS00275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003300" y="1179513"/>
            <a:ext cx="6972300" cy="4000500"/>
          </a:xfrm>
          <a:ln/>
        </p:spPr>
      </p:pic>
      <p:sp>
        <p:nvSpPr>
          <p:cNvPr id="21508" name="Text Box 3"/>
          <p:cNvSpPr txBox="1"/>
          <p:nvPr/>
        </p:nvSpPr>
        <p:spPr>
          <a:xfrm>
            <a:off x="1981200" y="1930400"/>
            <a:ext cx="5629275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latin typeface="Arial" panose="020B0604020202020204" pitchFamily="34" charset="0"/>
              </a:rPr>
              <a:t>跑起来的时候，手推车听到耳边呼呼的风声，真舒服。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2" descr="https://ss1.bdstatic.com/70cFvXSh_Q1YnxGkpoWK1HF6hhy/it/u=547341404,1979626733&amp;fm=27&amp;gp=0.jpg"/>
          <p:cNvPicPr>
            <a:picLocks noChangeAspect="1"/>
          </p:cNvPicPr>
          <p:nvPr/>
        </p:nvPicPr>
        <p:blipFill>
          <a:blip r:embed="rId1"/>
          <a:srcRect r="3123" b="3810"/>
          <a:stretch>
            <a:fillRect/>
          </a:stretch>
        </p:blipFill>
        <p:spPr>
          <a:xfrm>
            <a:off x="1042988" y="785813"/>
            <a:ext cx="6697662" cy="5451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5"/>
          <p:cNvSpPr txBox="1"/>
          <p:nvPr/>
        </p:nvSpPr>
        <p:spPr>
          <a:xfrm>
            <a:off x="812800" y="1700213"/>
            <a:ext cx="6408738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60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3555" name="Picture 2" descr="BAS00275"/>
          <p:cNvPicPr>
            <a:picLocks noGrp="1" noChangeAspect="1"/>
          </p:cNvPicPr>
          <p:nvPr>
            <p:ph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530225" y="1428750"/>
            <a:ext cx="6972300" cy="4000500"/>
          </a:xfrm>
          <a:ln/>
        </p:spPr>
      </p:pic>
      <p:sp>
        <p:nvSpPr>
          <p:cNvPr id="23556" name="Text Box 3"/>
          <p:cNvSpPr txBox="1"/>
          <p:nvPr/>
        </p:nvSpPr>
        <p:spPr>
          <a:xfrm>
            <a:off x="1482725" y="2276475"/>
            <a:ext cx="56292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dirty="0">
                <a:latin typeface="Arial" panose="020B0604020202020204" pitchFamily="34" charset="0"/>
              </a:rPr>
              <a:t>要是我能停下来，坐着休息一会儿，那一定会很好。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2" descr="https://ss3.bdstatic.com/70cFv8Sh_Q1YnxGkpoWK1HF6hhy/it/u=1763042958,1364762817&amp;fm=27&amp;gp=0.jpg"/>
          <p:cNvPicPr>
            <a:picLocks noChangeAspect="1"/>
          </p:cNvPicPr>
          <p:nvPr/>
        </p:nvPicPr>
        <p:blipFill>
          <a:blip r:embed="rId1"/>
          <a:srcRect t="1158" r="11356"/>
          <a:stretch>
            <a:fillRect/>
          </a:stretch>
        </p:blipFill>
        <p:spPr>
          <a:xfrm>
            <a:off x="1331913" y="836613"/>
            <a:ext cx="5616575" cy="56880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5"/>
          <p:cNvSpPr txBox="1"/>
          <p:nvPr/>
        </p:nvSpPr>
        <p:spPr>
          <a:xfrm>
            <a:off x="812800" y="1700213"/>
            <a:ext cx="6408738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60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5603" name="Picture 2" descr="BAS00275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358775" y="1428750"/>
            <a:ext cx="6972300" cy="4000500"/>
          </a:xfrm>
          <a:ln/>
        </p:spPr>
      </p:pic>
      <p:sp>
        <p:nvSpPr>
          <p:cNvPr id="25604" name="Text Box 3"/>
          <p:cNvSpPr txBox="1"/>
          <p:nvPr/>
        </p:nvSpPr>
        <p:spPr>
          <a:xfrm>
            <a:off x="1547813" y="1557338"/>
            <a:ext cx="56292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latin typeface="Arial" panose="020B0604020202020204" pitchFamily="34" charset="0"/>
              </a:rPr>
              <a:t>木地板满意地舒展着身子，躺在阳台上，阳光照在身上，暖洋洋的，舒服极了</a:t>
            </a:r>
            <a:r>
              <a:rPr lang="zh-CN" altLang="zh-CN" dirty="0">
                <a:latin typeface="Arial" panose="020B0604020202020204" pitchFamily="34" charset="0"/>
              </a:rPr>
              <a:t>。</a:t>
            </a:r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0" y="952500"/>
            <a:ext cx="5994400" cy="4500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5"/>
          <p:cNvSpPr txBox="1"/>
          <p:nvPr/>
        </p:nvSpPr>
        <p:spPr>
          <a:xfrm>
            <a:off x="812800" y="1700213"/>
            <a:ext cx="6408738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60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651" name="Text Box 2"/>
          <p:cNvSpPr txBox="1"/>
          <p:nvPr/>
        </p:nvSpPr>
        <p:spPr>
          <a:xfrm>
            <a:off x="684213" y="765175"/>
            <a:ext cx="8459787" cy="4830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dirty="0">
                <a:latin typeface="Arial" panose="020B0604020202020204" pitchFamily="34" charset="0"/>
              </a:rPr>
              <a:t>我一定要站起来，大口大口地呼吸空气，</a:t>
            </a:r>
            <a:endParaRPr lang="en-US" altLang="zh-CN" sz="2800" dirty="0"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dirty="0">
                <a:latin typeface="Arial" panose="020B0604020202020204" pitchFamily="34" charset="0"/>
              </a:rPr>
              <a:t>那一定会很好。</a:t>
            </a:r>
            <a:endParaRPr lang="en-US" altLang="zh-CN" sz="2800" dirty="0"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dirty="0">
                <a:latin typeface="Arial" panose="020B0604020202020204" pitchFamily="34" charset="0"/>
              </a:rPr>
              <a:t>要是能做一棵会跑的树，那一定会很好。</a:t>
            </a:r>
            <a:endParaRPr lang="en-US" altLang="zh-CN" sz="2800" dirty="0"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dirty="0">
                <a:latin typeface="Arial" panose="020B0604020202020204" pitchFamily="34" charset="0"/>
              </a:rPr>
              <a:t>跑起来的时候，手推车听到耳边呼呼的风声，真舒服。</a:t>
            </a:r>
            <a:endParaRPr lang="en-US" altLang="zh-CN" sz="2800" dirty="0"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dirty="0">
                <a:latin typeface="Arial" panose="020B0604020202020204" pitchFamily="34" charset="0"/>
              </a:rPr>
              <a:t>要是我能停下来，坐着休息一会儿。那一定会很好。</a:t>
            </a:r>
            <a:endParaRPr lang="en-US" altLang="zh-CN" sz="2800" dirty="0"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dirty="0">
                <a:latin typeface="Arial" panose="020B0604020202020204" pitchFamily="34" charset="0"/>
              </a:rPr>
              <a:t>要是我能躺下，那一定会很好。</a:t>
            </a:r>
            <a:endParaRPr lang="en-US" altLang="zh-CN" sz="2800" dirty="0"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dirty="0">
                <a:latin typeface="Arial" panose="020B0604020202020204" pitchFamily="34" charset="0"/>
              </a:rPr>
              <a:t>木地板满意地舒展着身子，躺在阳台上，阳光照在身上，暖洋洋的，舒服极了。</a:t>
            </a:r>
            <a:endParaRPr lang="en-US" altLang="zh-CN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5"/>
          <p:cNvSpPr txBox="1"/>
          <p:nvPr/>
        </p:nvSpPr>
        <p:spPr>
          <a:xfrm>
            <a:off x="812800" y="1700213"/>
            <a:ext cx="6408738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60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8675" name="Text Box 33"/>
          <p:cNvSpPr txBox="1"/>
          <p:nvPr/>
        </p:nvSpPr>
        <p:spPr>
          <a:xfrm>
            <a:off x="827088" y="1916113"/>
            <a:ext cx="5694362" cy="644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dirty="0">
                <a:latin typeface="Arial" panose="020B0604020202020204" pitchFamily="34" charset="0"/>
              </a:rPr>
              <a:t>这是一棵（           ）的树。</a:t>
            </a:r>
            <a:endParaRPr lang="en-US" altLang="zh-CN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5"/>
          <p:cNvSpPr txBox="1"/>
          <p:nvPr/>
        </p:nvSpPr>
        <p:spPr>
          <a:xfrm>
            <a:off x="1671638" y="1484313"/>
            <a:ext cx="6284912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68A004"/>
                </a:solidFill>
                <a:latin typeface="Arial" panose="020B0604020202020204" pitchFamily="34" charset="0"/>
              </a:rPr>
              <a:t>这是一棵快乐的树，成长快乐，</a:t>
            </a:r>
            <a:endParaRPr lang="en-US" altLang="zh-CN" sz="3600" b="1" dirty="0">
              <a:solidFill>
                <a:srgbClr val="68A004"/>
              </a:solidFill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68A004"/>
                </a:solidFill>
                <a:latin typeface="Arial" panose="020B0604020202020204" pitchFamily="34" charset="0"/>
              </a:rPr>
              <a:t>为他人服务也快乐。</a:t>
            </a:r>
            <a:endParaRPr lang="zh-CN" altLang="en-US" sz="3600" b="1" dirty="0">
              <a:solidFill>
                <a:srgbClr val="68A004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5"/>
          <p:cNvSpPr txBox="1"/>
          <p:nvPr/>
        </p:nvSpPr>
        <p:spPr>
          <a:xfrm>
            <a:off x="812800" y="1700213"/>
            <a:ext cx="6408738" cy="193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000" dirty="0">
                <a:solidFill>
                  <a:srgbClr val="009999"/>
                </a:solidFill>
                <a:latin typeface="Arial" panose="020B0604020202020204" pitchFamily="34" charset="0"/>
              </a:rPr>
              <a:t>本文与</a:t>
            </a:r>
            <a:r>
              <a:rPr lang="en-US" altLang="zh-CN" sz="6000" dirty="0">
                <a:solidFill>
                  <a:srgbClr val="009999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6000" dirty="0">
                <a:solidFill>
                  <a:srgbClr val="009999"/>
                </a:solidFill>
                <a:latin typeface="Arial" panose="020B0604020202020204" pitchFamily="34" charset="0"/>
              </a:rPr>
              <a:t>去年的树</a:t>
            </a:r>
            <a:r>
              <a:rPr lang="en-US" altLang="zh-CN" sz="6000" dirty="0">
                <a:solidFill>
                  <a:srgbClr val="009999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6000" dirty="0">
                <a:solidFill>
                  <a:srgbClr val="009999"/>
                </a:solidFill>
                <a:latin typeface="Arial" panose="020B0604020202020204" pitchFamily="34" charset="0"/>
              </a:rPr>
              <a:t>有什么相同和不同？</a:t>
            </a:r>
            <a:endParaRPr lang="en-US" altLang="zh-CN" sz="6000" dirty="0">
              <a:solidFill>
                <a:srgbClr val="009999"/>
              </a:solidFill>
              <a:latin typeface="Arial" panose="020B0604020202020204" pitchFamily="34" charset="0"/>
            </a:endParaRPr>
          </a:p>
        </p:txBody>
      </p:sp>
      <p:sp>
        <p:nvSpPr>
          <p:cNvPr id="30723" name="Text Box 2"/>
          <p:cNvSpPr txBox="1"/>
          <p:nvPr/>
        </p:nvSpPr>
        <p:spPr>
          <a:xfrm>
            <a:off x="1547813" y="2276475"/>
            <a:ext cx="6934200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5400" dirty="0">
              <a:solidFill>
                <a:srgbClr val="68A004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0724" name="内容占位符 3" descr="图片2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6838950" y="4629150"/>
            <a:ext cx="2530475" cy="1165225"/>
          </a:xfrm>
          <a:ln/>
        </p:spPr>
      </p:pic>
      <p:pic>
        <p:nvPicPr>
          <p:cNvPr id="30725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150" y="333375"/>
            <a:ext cx="4000500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文本框 5"/>
          <p:cNvSpPr txBox="1"/>
          <p:nvPr/>
        </p:nvSpPr>
        <p:spPr>
          <a:xfrm>
            <a:off x="812800" y="1700213"/>
            <a:ext cx="6408738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60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4099" name="TextBox 6"/>
          <p:cNvSpPr txBox="1"/>
          <p:nvPr/>
        </p:nvSpPr>
        <p:spPr>
          <a:xfrm>
            <a:off x="1547813" y="836613"/>
            <a:ext cx="7596187" cy="554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dirty="0">
                <a:latin typeface="Arial" panose="020B0604020202020204" pitchFamily="34" charset="0"/>
              </a:rPr>
              <a:t>作者：</a:t>
            </a:r>
            <a:r>
              <a:rPr lang="zh-CN" altLang="zh-CN" sz="2800" dirty="0">
                <a:latin typeface="Arial" panose="020B0604020202020204" pitchFamily="34" charset="0"/>
              </a:rPr>
              <a:t>流火，女，生于</a:t>
            </a:r>
            <a:r>
              <a:rPr lang="en-US" altLang="zh-CN" sz="2800" dirty="0">
                <a:latin typeface="Arial" panose="020B0604020202020204" pitchFamily="34" charset="0"/>
              </a:rPr>
              <a:t>1983</a:t>
            </a:r>
            <a:r>
              <a:rPr lang="zh-CN" altLang="en-US" sz="2800" dirty="0">
                <a:latin typeface="Arial" panose="020B0604020202020204" pitchFamily="34" charset="0"/>
              </a:rPr>
              <a:t>年</a:t>
            </a:r>
            <a:r>
              <a:rPr lang="zh-CN" altLang="zh-CN" sz="2800" dirty="0">
                <a:latin typeface="Arial" panose="020B0604020202020204" pitchFamily="34" charset="0"/>
              </a:rPr>
              <a:t>，湖南衡阳人。曾当过若干年小学教师，现在是自由撰稿人。坚信心灵的力量，认为童话是对世界善意的幻想和记录。</a:t>
            </a:r>
            <a:r>
              <a:rPr lang="en-US" altLang="zh-CN" sz="2800" dirty="0">
                <a:latin typeface="Arial" panose="020B0604020202020204" pitchFamily="34" charset="0"/>
              </a:rPr>
              <a:t>2003</a:t>
            </a:r>
            <a:r>
              <a:rPr lang="zh-CN" altLang="zh-CN" sz="2800" dirty="0">
                <a:latin typeface="Arial" panose="020B0604020202020204" pitchFamily="34" charset="0"/>
              </a:rPr>
              <a:t>年开始在网络上写童话，此后</a:t>
            </a:r>
            <a:endParaRPr lang="en-US" altLang="zh-CN" sz="2800" dirty="0"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2800" dirty="0">
                <a:latin typeface="Arial" panose="020B0604020202020204" pitchFamily="34" charset="0"/>
              </a:rPr>
              <a:t>相继在各儿童文学刊物上发表作品数十万字。</a:t>
            </a:r>
            <a:endParaRPr lang="en-US" altLang="zh-CN" sz="2800" dirty="0"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latin typeface="Arial" panose="020B0604020202020204" pitchFamily="34" charset="0"/>
              </a:rPr>
              <a:t>2005</a:t>
            </a:r>
            <a:r>
              <a:rPr lang="zh-CN" altLang="zh-CN" sz="2800" dirty="0">
                <a:latin typeface="Arial" panose="020B0604020202020204" pitchFamily="34" charset="0"/>
              </a:rPr>
              <a:t>年</a:t>
            </a:r>
            <a:r>
              <a:rPr lang="en-US" altLang="zh-CN" sz="2800" dirty="0">
                <a:latin typeface="Arial" panose="020B0604020202020204" pitchFamily="34" charset="0"/>
              </a:rPr>
              <a:t>12</a:t>
            </a:r>
            <a:r>
              <a:rPr lang="zh-CN" altLang="zh-CN" sz="2800" dirty="0">
                <a:latin typeface="Arial" panose="020B0604020202020204" pitchFamily="34" charset="0"/>
              </a:rPr>
              <a:t>月由中国福利会出版社出版童话集</a:t>
            </a:r>
            <a:endParaRPr lang="en-US" altLang="zh-CN" sz="2800" dirty="0"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latin typeface="Arial" panose="020B0604020202020204" pitchFamily="34" charset="0"/>
                <a:hlinkClick r:id="rId1"/>
              </a:rPr>
              <a:t>《阿呜》</a:t>
            </a:r>
            <a:r>
              <a:rPr lang="zh-CN" altLang="zh-CN" sz="2800" dirty="0">
                <a:latin typeface="Arial" panose="020B0604020202020204" pitchFamily="34" charset="0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</a:rPr>
              <a:t>E</a:t>
            </a:r>
            <a:r>
              <a:rPr lang="zh-CN" altLang="zh-CN" sz="2800" dirty="0">
                <a:latin typeface="Arial" panose="020B0604020202020204" pitchFamily="34" charset="0"/>
              </a:rPr>
              <a:t>蜘蛛丛书），</a:t>
            </a:r>
            <a:r>
              <a:rPr lang="en-US" altLang="zh-CN" sz="2800" dirty="0">
                <a:latin typeface="Arial" panose="020B0604020202020204" pitchFamily="34" charset="0"/>
              </a:rPr>
              <a:t>2008</a:t>
            </a:r>
            <a:r>
              <a:rPr lang="zh-CN" altLang="zh-CN" sz="2800" dirty="0">
                <a:latin typeface="Arial" panose="020B0604020202020204" pitchFamily="34" charset="0"/>
              </a:rPr>
              <a:t>年</a:t>
            </a:r>
            <a:r>
              <a:rPr lang="en-US" altLang="zh-CN" sz="2800" dirty="0">
                <a:latin typeface="Arial" panose="020B0604020202020204" pitchFamily="34" charset="0"/>
              </a:rPr>
              <a:t>3</a:t>
            </a:r>
            <a:r>
              <a:rPr lang="zh-CN" altLang="zh-CN" sz="2800" dirty="0">
                <a:latin typeface="Arial" panose="020B0604020202020204" pitchFamily="34" charset="0"/>
              </a:rPr>
              <a:t>月由福建</a:t>
            </a:r>
            <a:endParaRPr lang="en-US" altLang="zh-CN" sz="2800" dirty="0"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2800" dirty="0">
                <a:latin typeface="Arial" panose="020B0604020202020204" pitchFamily="34" charset="0"/>
              </a:rPr>
              <a:t>少年儿童出版社出版童话集《木马快递》（中国当代童话新锐作家丛书第二辑）</a:t>
            </a:r>
            <a:r>
              <a:rPr lang="en-US" altLang="zh-CN" sz="2800" dirty="0">
                <a:latin typeface="Arial" panose="020B0604020202020204" pitchFamily="34" charset="0"/>
              </a:rPr>
              <a:t>2008</a:t>
            </a:r>
            <a:r>
              <a:rPr lang="zh-CN" altLang="zh-CN" sz="2800" dirty="0">
                <a:latin typeface="Arial" panose="020B0604020202020204" pitchFamily="34" charset="0"/>
              </a:rPr>
              <a:t>年</a:t>
            </a:r>
            <a:r>
              <a:rPr lang="en-US" altLang="zh-CN" sz="2800" dirty="0">
                <a:latin typeface="Arial" panose="020B0604020202020204" pitchFamily="34" charset="0"/>
              </a:rPr>
              <a:t>3</a:t>
            </a:r>
            <a:r>
              <a:rPr lang="zh-CN" altLang="zh-CN" sz="2800" dirty="0">
                <a:latin typeface="Arial" panose="020B0604020202020204" pitchFamily="34" charset="0"/>
              </a:rPr>
              <a:t>月由湖南少年儿童出版社出版长篇童话《若若（四叶草丛书）。童话《黑夜》获第</a:t>
            </a:r>
            <a:r>
              <a:rPr lang="en-US" altLang="zh-CN" sz="2800" dirty="0">
                <a:latin typeface="Arial" panose="020B0604020202020204" pitchFamily="34" charset="0"/>
              </a:rPr>
              <a:t>22</a:t>
            </a:r>
            <a:r>
              <a:rPr lang="zh-CN" altLang="zh-CN" sz="2800" dirty="0">
                <a:latin typeface="Arial" panose="020B0604020202020204" pitchFamily="34" charset="0"/>
              </a:rPr>
              <a:t>届陈伯吹儿童文学奖。</a:t>
            </a:r>
            <a:endParaRPr lang="zh-CN" altLang="zh-CN" sz="2800" dirty="0"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858838"/>
            <a:ext cx="7505700" cy="5140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矩形 4"/>
          <p:cNvSpPr/>
          <p:nvPr/>
        </p:nvSpPr>
        <p:spPr>
          <a:xfrm>
            <a:off x="1476375" y="1341438"/>
            <a:ext cx="6264275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相同点：</a:t>
            </a:r>
            <a:r>
              <a:rPr lang="en-US" altLang="zh-CN" sz="2800" dirty="0">
                <a:latin typeface="Arial" panose="020B0604020202020204" pitchFamily="34" charset="0"/>
              </a:rPr>
              <a:t>《</a:t>
            </a:r>
            <a:r>
              <a:rPr lang="zh-CN" altLang="en-US" sz="2800" dirty="0">
                <a:latin typeface="Arial" panose="020B0604020202020204" pitchFamily="34" charset="0"/>
              </a:rPr>
              <a:t>去年的树</a:t>
            </a:r>
            <a:r>
              <a:rPr lang="en-US" altLang="zh-CN" sz="2800" dirty="0">
                <a:latin typeface="Arial" panose="020B0604020202020204" pitchFamily="34" charset="0"/>
              </a:rPr>
              <a:t>》</a:t>
            </a:r>
            <a:r>
              <a:rPr lang="zh-CN" altLang="en-US" sz="2800" dirty="0">
                <a:latin typeface="Arial" panose="020B0604020202020204" pitchFamily="34" charset="0"/>
              </a:rPr>
              <a:t>也写了一棵树的经历，从大树变成火柴。火柴点燃的灯还在亮着。大树也在为我们服务。</a:t>
            </a:r>
            <a:endParaRPr lang="en-US" altLang="zh-CN" sz="2800" dirty="0">
              <a:latin typeface="Arial" panose="020B0604020202020204" pitchFamily="34" charset="0"/>
            </a:endParaRPr>
          </a:p>
        </p:txBody>
      </p:sp>
      <p:sp>
        <p:nvSpPr>
          <p:cNvPr id="31748" name="矩形 5"/>
          <p:cNvSpPr/>
          <p:nvPr/>
        </p:nvSpPr>
        <p:spPr>
          <a:xfrm>
            <a:off x="1619250" y="2551113"/>
            <a:ext cx="6265863" cy="310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不同点：</a:t>
            </a:r>
            <a:r>
              <a:rPr lang="en-US" altLang="zh-CN" sz="2800" dirty="0">
                <a:latin typeface="Arial" panose="020B0604020202020204" pitchFamily="34" charset="0"/>
              </a:rPr>
              <a:t> 《</a:t>
            </a:r>
            <a:r>
              <a:rPr lang="zh-CN" altLang="en-US" sz="2800" dirty="0">
                <a:latin typeface="Arial" panose="020B0604020202020204" pitchFamily="34" charset="0"/>
              </a:rPr>
              <a:t>去年的树</a:t>
            </a:r>
            <a:r>
              <a:rPr lang="en-US" altLang="zh-CN" sz="2800" dirty="0">
                <a:latin typeface="Arial" panose="020B0604020202020204" pitchFamily="34" charset="0"/>
              </a:rPr>
              <a:t>》</a:t>
            </a:r>
            <a:r>
              <a:rPr lang="zh-CN" altLang="en-US" sz="2800" dirty="0">
                <a:latin typeface="Arial" panose="020B0604020202020204" pitchFamily="34" charset="0"/>
              </a:rPr>
              <a:t>写了由于人类砍伐树木，使得小鸟与大树的友情不能继续，写出了小鸟的信守承诺，也写出了小鸟的失望。表达了对人们破坏树木的不满。</a:t>
            </a:r>
            <a:r>
              <a:rPr lang="en-US" altLang="zh-CN" sz="2800" dirty="0">
                <a:latin typeface="Arial" panose="020B0604020202020204" pitchFamily="34" charset="0"/>
              </a:rPr>
              <a:t>《</a:t>
            </a:r>
            <a:r>
              <a:rPr lang="zh-CN" altLang="en-US" sz="2800" dirty="0">
                <a:latin typeface="Arial" panose="020B0604020202020204" pitchFamily="34" charset="0"/>
              </a:rPr>
              <a:t>那一定会很好</a:t>
            </a:r>
            <a:r>
              <a:rPr lang="en-US" altLang="zh-CN" sz="2800" dirty="0">
                <a:latin typeface="Arial" panose="020B0604020202020204" pitchFamily="34" charset="0"/>
              </a:rPr>
              <a:t>》</a:t>
            </a:r>
            <a:r>
              <a:rPr lang="zh-CN" altLang="en-US" sz="2800" dirty="0">
                <a:latin typeface="Arial" panose="020B0604020202020204" pitchFamily="34" charset="0"/>
              </a:rPr>
              <a:t>大树的每一次变化都是为人们服务，都是快乐的。两篇文章的出发点不一样。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5"/>
          <p:cNvSpPr txBox="1"/>
          <p:nvPr/>
        </p:nvSpPr>
        <p:spPr>
          <a:xfrm>
            <a:off x="812800" y="1700213"/>
            <a:ext cx="6408738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60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32771" name="Picture 2" descr="BAS00275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358775" y="1428750"/>
            <a:ext cx="6972300" cy="4000500"/>
          </a:xfrm>
          <a:ln/>
        </p:spPr>
      </p:pic>
      <p:sp>
        <p:nvSpPr>
          <p:cNvPr id="32772" name="Text Box 3"/>
          <p:cNvSpPr txBox="1"/>
          <p:nvPr/>
        </p:nvSpPr>
        <p:spPr>
          <a:xfrm>
            <a:off x="1547813" y="1557338"/>
            <a:ext cx="56292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2773" name="矩形 6"/>
          <p:cNvSpPr/>
          <p:nvPr/>
        </p:nvSpPr>
        <p:spPr>
          <a:xfrm>
            <a:off x="1116013" y="1773238"/>
            <a:ext cx="5741987" cy="2462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考考你，仿说词语：</a:t>
            </a:r>
            <a:endParaRPr lang="en-US" altLang="zh-CN" sz="28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暖洋洋  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</a:rPr>
              <a:t>-------   --------     -----------</a:t>
            </a:r>
            <a:endParaRPr lang="en-US" altLang="zh-CN" sz="28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走来走去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</a:rPr>
              <a:t>----------  --------   ----------</a:t>
            </a:r>
            <a:endParaRPr lang="en-US" altLang="zh-CN" sz="28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吱吱嘎嘎 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</a:rPr>
              <a:t>---------   ----------   ---------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b="1" u="sng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zh-CN" altLang="en-US" sz="1800" b="1" u="sng" dirty="0">
                <a:solidFill>
                  <a:schemeClr val="bg1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</a:rPr>
              <a:t>   </a:t>
            </a:r>
            <a:endParaRPr lang="zh-CN" altLang="en-US" sz="18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5"/>
          <p:cNvSpPr txBox="1"/>
          <p:nvPr/>
        </p:nvSpPr>
        <p:spPr>
          <a:xfrm>
            <a:off x="812800" y="1700213"/>
            <a:ext cx="6408738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60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33795" name="Picture 2" descr="BAS00275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358775" y="1428750"/>
            <a:ext cx="6972300" cy="4000500"/>
          </a:xfrm>
          <a:ln/>
        </p:spPr>
      </p:pic>
      <p:sp>
        <p:nvSpPr>
          <p:cNvPr id="33796" name="Text Box 3"/>
          <p:cNvSpPr txBox="1"/>
          <p:nvPr/>
        </p:nvSpPr>
        <p:spPr>
          <a:xfrm>
            <a:off x="1547813" y="1557338"/>
            <a:ext cx="56292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</a:rPr>
              <a:t>填一填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3797" name="矩形 6"/>
          <p:cNvSpPr/>
          <p:nvPr/>
        </p:nvSpPr>
        <p:spPr>
          <a:xfrm>
            <a:off x="2124075" y="2133600"/>
            <a:ext cx="4733925" cy="2462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（   ）的根   （   ）的风声</a:t>
            </a:r>
            <a:endParaRPr lang="en-US" altLang="zh-CN" sz="28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（    ）的阳台    （   ）叶子</a:t>
            </a:r>
            <a:endParaRPr lang="en-US" altLang="zh-CN" sz="28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吃力地（   ） 满意地（    ）</a:t>
            </a:r>
            <a:endParaRPr lang="en-US" altLang="zh-CN" sz="28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紧紧地（   ）哗哗地（     ）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5"/>
          <p:cNvSpPr txBox="1"/>
          <p:nvPr/>
        </p:nvSpPr>
        <p:spPr>
          <a:xfrm>
            <a:off x="812800" y="1700213"/>
            <a:ext cx="6408738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60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4819" name="Text Box 33"/>
          <p:cNvSpPr txBox="1"/>
          <p:nvPr/>
        </p:nvSpPr>
        <p:spPr>
          <a:xfrm>
            <a:off x="2771775" y="1916113"/>
            <a:ext cx="47529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800" dirty="0">
                <a:latin typeface="Arial" panose="020B0604020202020204" pitchFamily="34" charset="0"/>
              </a:rPr>
              <a:t>谢谢    再见</a:t>
            </a:r>
            <a:endParaRPr lang="en-US" altLang="zh-CN" sz="4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7" descr="https://ss1.bdstatic.com/70cFvXSh_Q1YnxGkpoWK1HF6hhy/it/u=2007148314,2477797829&amp;fm=111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9338" y="1557338"/>
            <a:ext cx="3744912" cy="3959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9" descr="https://ss0.bdstatic.com/70cFvHSh_Q1YnxGkpoWK1HF6hhy/it/u=3704387777,1002767579&amp;fm=27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413"/>
            <a:ext cx="4286250" cy="4176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https://ss0.bdstatic.com/70cFvHSh_Q1YnxGkpoWK1HF6hhy/it/u=1937680466,2166745252&amp;fm=27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8888" y="685800"/>
            <a:ext cx="7273925" cy="5695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https://ss1.bdstatic.com/70cFvXSh_Q1YnxGkpoWK1HF6hhy/it/u=547341404,1979626733&amp;fm=27&amp;gp=0.jpg"/>
          <p:cNvPicPr>
            <a:picLocks noChangeAspect="1"/>
          </p:cNvPicPr>
          <p:nvPr/>
        </p:nvPicPr>
        <p:blipFill>
          <a:blip r:embed="rId1"/>
          <a:srcRect r="2084" b="3810"/>
          <a:stretch>
            <a:fillRect/>
          </a:stretch>
        </p:blipFill>
        <p:spPr>
          <a:xfrm>
            <a:off x="1042988" y="785813"/>
            <a:ext cx="6769100" cy="5451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https://ss3.bdstatic.com/70cFv8Sh_Q1YnxGkpoWK1HF6hhy/it/u=1763042958,1364762817&amp;fm=27&amp;gp=0.jpg"/>
          <p:cNvPicPr>
            <a:picLocks noChangeAspect="1"/>
          </p:cNvPicPr>
          <p:nvPr/>
        </p:nvPicPr>
        <p:blipFill>
          <a:blip r:embed="rId1"/>
          <a:srcRect t="2126" r="9570"/>
          <a:stretch>
            <a:fillRect/>
          </a:stretch>
        </p:blipFill>
        <p:spPr>
          <a:xfrm>
            <a:off x="1476375" y="765175"/>
            <a:ext cx="6119813" cy="575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0" y="952500"/>
            <a:ext cx="5994400" cy="4500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5"/>
          <p:cNvSpPr txBox="1"/>
          <p:nvPr/>
        </p:nvSpPr>
        <p:spPr>
          <a:xfrm>
            <a:off x="812800" y="1700213"/>
            <a:ext cx="6408738" cy="193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000" dirty="0">
                <a:solidFill>
                  <a:srgbClr val="F2425F"/>
                </a:solidFill>
                <a:latin typeface="楷体_GB2312" panose="02010609030101010101" charset="-122"/>
                <a:ea typeface="楷体_GB2312" panose="02010609030101010101" charset="-122"/>
              </a:rPr>
              <a:t>缩  努  茎   推</a:t>
            </a:r>
            <a:endParaRPr lang="en-US" altLang="zh-CN" sz="6000" dirty="0">
              <a:solidFill>
                <a:srgbClr val="F2425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000" dirty="0">
                <a:solidFill>
                  <a:srgbClr val="F2425F"/>
                </a:solidFill>
                <a:latin typeface="楷体_GB2312" panose="02010609030101010101" charset="-122"/>
                <a:ea typeface="楷体_GB2312" panose="02010609030101010101" charset="-122"/>
              </a:rPr>
              <a:t>吱    拆   旧</a:t>
            </a:r>
            <a:endParaRPr lang="zh-CN" altLang="en-US" sz="6000" dirty="0">
              <a:solidFill>
                <a:srgbClr val="F2425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243" name="标题 1"/>
          <p:cNvSpPr>
            <a:spLocks noGrp="1"/>
          </p:cNvSpPr>
          <p:nvPr/>
        </p:nvSpPr>
        <p:spPr>
          <a:xfrm>
            <a:off x="584200" y="390525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4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244" name="内容占位符 2"/>
          <p:cNvSpPr>
            <a:spLocks noGrp="1"/>
          </p:cNvSpPr>
          <p:nvPr/>
        </p:nvSpPr>
        <p:spPr>
          <a:xfrm>
            <a:off x="950913" y="692150"/>
            <a:ext cx="7242175" cy="7921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</a:rPr>
              <a:t>这些生字你有印象了吗？</a:t>
            </a:r>
            <a:endParaRPr lang="zh-CN" altLang="en-US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1305</Words>
  <Application>WPS 演示</Application>
  <PresentationFormat>全屏显示(4:3)</PresentationFormat>
  <Paragraphs>101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8" baseType="lpstr">
      <vt:lpstr>Arial</vt:lpstr>
      <vt:lpstr>宋体</vt:lpstr>
      <vt:lpstr>Wingdings</vt:lpstr>
      <vt:lpstr>Calibri</vt:lpstr>
      <vt:lpstr>华文行楷</vt:lpstr>
      <vt:lpstr>华文细黑</vt:lpstr>
      <vt:lpstr>+mn-ea</vt:lpstr>
      <vt:lpstr>华文隶书</vt:lpstr>
      <vt:lpstr>楷体_GB2312</vt:lpstr>
      <vt:lpstr>黑体</vt:lpstr>
      <vt:lpstr>楷体</vt:lpstr>
      <vt:lpstr>Times New Roman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JokerSparrow</dc:creator>
  <cp:lastModifiedBy>雨溪</cp:lastModifiedBy>
  <cp:revision>17</cp:revision>
  <dcterms:created xsi:type="dcterms:W3CDTF">2018-03-05T06:30:00Z</dcterms:created>
  <dcterms:modified xsi:type="dcterms:W3CDTF">2018-06-08T13:21:50Z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