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64" r:id="rId2"/>
    <p:sldId id="266" r:id="rId3"/>
    <p:sldId id="256" r:id="rId4"/>
    <p:sldId id="257" r:id="rId5"/>
    <p:sldId id="258" r:id="rId6"/>
    <p:sldId id="260" r:id="rId7"/>
    <p:sldId id="262" r:id="rId8"/>
    <p:sldId id="265" r:id="rId9"/>
    <p:sldId id="263" r:id="rId1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2" name="副标题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EB31C-A7EC-40F7-8FDF-8C873236B374}" type="datetimeFigureOut">
              <a:rPr lang="zh-CN" altLang="en-US" smtClean="0"/>
              <a:pPr/>
              <a:t>2013/9/8</a:t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20945-AC1C-4A3C-A9B3-B815E320185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EB31C-A7EC-40F7-8FDF-8C873236B374}" type="datetimeFigureOut">
              <a:rPr lang="zh-CN" altLang="en-US" smtClean="0"/>
              <a:pPr/>
              <a:t>2013/9/8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20945-AC1C-4A3C-A9B3-B815E32018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EB31C-A7EC-40F7-8FDF-8C873236B374}" type="datetimeFigureOut">
              <a:rPr lang="zh-CN" altLang="en-US" smtClean="0"/>
              <a:pPr/>
              <a:t>2013/9/8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20945-AC1C-4A3C-A9B3-B815E32018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EB31C-A7EC-40F7-8FDF-8C873236B374}" type="datetimeFigureOut">
              <a:rPr lang="zh-CN" altLang="en-US" smtClean="0"/>
              <a:pPr/>
              <a:t>2013/9/8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20945-AC1C-4A3C-A9B3-B815E32018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EB31C-A7EC-40F7-8FDF-8C873236B374}" type="datetimeFigureOut">
              <a:rPr lang="zh-CN" altLang="en-US" smtClean="0"/>
              <a:pPr/>
              <a:t>2013/9/8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20945-AC1C-4A3C-A9B3-B815E320185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矩形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椭圆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EB31C-A7EC-40F7-8FDF-8C873236B374}" type="datetimeFigureOut">
              <a:rPr lang="zh-CN" altLang="en-US" smtClean="0"/>
              <a:pPr/>
              <a:t>2013/9/8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20945-AC1C-4A3C-A9B3-B815E32018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EB31C-A7EC-40F7-8FDF-8C873236B374}" type="datetimeFigureOut">
              <a:rPr lang="zh-CN" altLang="en-US" smtClean="0"/>
              <a:pPr/>
              <a:t>2013/9/8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20945-AC1C-4A3C-A9B3-B815E32018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EB31C-A7EC-40F7-8FDF-8C873236B374}" type="datetimeFigureOut">
              <a:rPr lang="zh-CN" altLang="en-US" smtClean="0"/>
              <a:pPr/>
              <a:t>2013/9/8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20945-AC1C-4A3C-A9B3-B815E32018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EB31C-A7EC-40F7-8FDF-8C873236B374}" type="datetimeFigureOut">
              <a:rPr lang="zh-CN" altLang="en-US" smtClean="0"/>
              <a:pPr/>
              <a:t>2013/9/8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20945-AC1C-4A3C-A9B3-B815E320185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EB31C-A7EC-40F7-8FDF-8C873236B374}" type="datetimeFigureOut">
              <a:rPr lang="zh-CN" altLang="en-US" smtClean="0"/>
              <a:pPr/>
              <a:t>2013/9/8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20945-AC1C-4A3C-A9B3-B815E320185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13EB31C-A7EC-40F7-8FDF-8C873236B374}" type="datetimeFigureOut">
              <a:rPr lang="zh-CN" altLang="en-US" smtClean="0"/>
              <a:pPr/>
              <a:t>2013/9/8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E20945-AC1C-4A3C-A9B3-B815E320185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9" name="流程图: 过程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流程图: 过程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饼形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椭圆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同心圆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24" name="日期占位符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13EB31C-A7EC-40F7-8FDF-8C873236B374}" type="datetimeFigureOut">
              <a:rPr lang="zh-CN" altLang="en-US" smtClean="0"/>
              <a:pPr/>
              <a:t>2013/9/8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DE20945-AC1C-4A3C-A9B3-B815E3201850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5" name="矩形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174" y="1643050"/>
            <a:ext cx="542928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小数乘整数的估算</a:t>
            </a:r>
            <a:endParaRPr lang="zh-CN" altLang="en-US" sz="4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0034" y="500042"/>
            <a:ext cx="21431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030A0"/>
                </a:solidFill>
              </a:rPr>
              <a:t>复习</a:t>
            </a:r>
            <a:endParaRPr lang="zh-CN" altLang="en-US" sz="4400" b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28662" y="1714488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0.37x50</a:t>
            </a:r>
            <a:endParaRPr lang="zh-CN" altLang="en-US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4643438" y="1714488"/>
            <a:ext cx="314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6.3x48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PIC_20130903_094246_617_2345看图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7422" y="1214422"/>
            <a:ext cx="55721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92x0.39≈_______(m)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571480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第一种：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571736" y="1785926"/>
            <a:ext cx="4786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9 2  x  0.39  ≈</a:t>
            </a:r>
            <a:endParaRPr lang="zh-CN" altLang="en-US" sz="4400" dirty="0"/>
          </a:p>
        </p:txBody>
      </p:sp>
      <p:cxnSp>
        <p:nvCxnSpPr>
          <p:cNvPr id="7" name="直接箭头连接符 6"/>
          <p:cNvCxnSpPr/>
          <p:nvPr/>
        </p:nvCxnSpPr>
        <p:spPr>
          <a:xfrm rot="5400000">
            <a:off x="2321703" y="3250405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43174" y="400050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9 0</a:t>
            </a:r>
            <a:endParaRPr lang="zh-CN" alt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3007998" y="2714620"/>
            <a:ext cx="492443" cy="10001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/>
              <a:t>看成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1868" y="38576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x</a:t>
            </a:r>
            <a:endParaRPr lang="zh-CN" altLang="en-US" sz="4000" dirty="0"/>
          </a:p>
        </p:txBody>
      </p:sp>
      <p:cxnSp>
        <p:nvCxnSpPr>
          <p:cNvPr id="12" name="直接箭头连接符 11"/>
          <p:cNvCxnSpPr/>
          <p:nvPr/>
        </p:nvCxnSpPr>
        <p:spPr>
          <a:xfrm rot="5400000">
            <a:off x="4107653" y="3107529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57686" y="4000504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0.39</a:t>
            </a:r>
            <a:endParaRPr lang="zh-CN" altLang="en-US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5572132" y="4000504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=</a:t>
            </a:r>
            <a:endParaRPr lang="zh-CN" altLang="en-US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6143636" y="4071942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35.1</a:t>
            </a:r>
            <a:endParaRPr lang="zh-CN" altLang="en-US" sz="4000" dirty="0"/>
          </a:p>
        </p:txBody>
      </p:sp>
      <p:sp>
        <p:nvSpPr>
          <p:cNvPr id="16" name="TextBox 15"/>
          <p:cNvSpPr txBox="1"/>
          <p:nvPr/>
        </p:nvSpPr>
        <p:spPr>
          <a:xfrm>
            <a:off x="6072198" y="1857364"/>
            <a:ext cx="128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35.1</a:t>
            </a:r>
            <a:endParaRPr lang="zh-CN" altLang="en-US" sz="4000" dirty="0"/>
          </a:p>
        </p:txBody>
      </p:sp>
      <p:cxnSp>
        <p:nvCxnSpPr>
          <p:cNvPr id="19" name="直接箭头连接符 18"/>
          <p:cNvCxnSpPr/>
          <p:nvPr/>
        </p:nvCxnSpPr>
        <p:spPr>
          <a:xfrm rot="5400000" flipH="1" flipV="1">
            <a:off x="5894397" y="3035297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571480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第二种：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571736" y="1785926"/>
            <a:ext cx="4786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9 2  x  0.39  ≈</a:t>
            </a:r>
            <a:endParaRPr lang="zh-CN" altLang="en-US" sz="4400" dirty="0"/>
          </a:p>
        </p:txBody>
      </p:sp>
      <p:cxnSp>
        <p:nvCxnSpPr>
          <p:cNvPr id="7" name="直接箭头连接符 6"/>
          <p:cNvCxnSpPr/>
          <p:nvPr/>
        </p:nvCxnSpPr>
        <p:spPr>
          <a:xfrm rot="5400000">
            <a:off x="2321703" y="3250405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43174" y="400050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9 2</a:t>
            </a:r>
            <a:endParaRPr lang="zh-CN" alt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4865376" y="2714620"/>
            <a:ext cx="492443" cy="10001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/>
              <a:t>看成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1868" y="38576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x</a:t>
            </a:r>
            <a:endParaRPr lang="zh-CN" altLang="en-US" sz="4000" dirty="0"/>
          </a:p>
        </p:txBody>
      </p:sp>
      <p:cxnSp>
        <p:nvCxnSpPr>
          <p:cNvPr id="12" name="直接箭头连接符 11"/>
          <p:cNvCxnSpPr/>
          <p:nvPr/>
        </p:nvCxnSpPr>
        <p:spPr>
          <a:xfrm rot="5400000">
            <a:off x="4107653" y="3107529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57686" y="4000504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0.4</a:t>
            </a:r>
            <a:endParaRPr lang="zh-CN" altLang="en-US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5572132" y="4000504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=</a:t>
            </a:r>
            <a:endParaRPr lang="zh-CN" altLang="en-US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6143636" y="4071942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36.8</a:t>
            </a:r>
            <a:endParaRPr lang="zh-CN" altLang="en-US" sz="4000" dirty="0"/>
          </a:p>
        </p:txBody>
      </p:sp>
      <p:sp>
        <p:nvSpPr>
          <p:cNvPr id="16" name="TextBox 15"/>
          <p:cNvSpPr txBox="1"/>
          <p:nvPr/>
        </p:nvSpPr>
        <p:spPr>
          <a:xfrm>
            <a:off x="6072198" y="1857364"/>
            <a:ext cx="128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36.8</a:t>
            </a:r>
            <a:endParaRPr lang="zh-CN" altLang="en-US" sz="4000" dirty="0"/>
          </a:p>
        </p:txBody>
      </p:sp>
      <p:cxnSp>
        <p:nvCxnSpPr>
          <p:cNvPr id="19" name="直接箭头连接符 18"/>
          <p:cNvCxnSpPr/>
          <p:nvPr/>
        </p:nvCxnSpPr>
        <p:spPr>
          <a:xfrm rot="5400000" flipH="1" flipV="1">
            <a:off x="5894397" y="3035297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643042" y="571480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第三种：</a:t>
            </a:r>
            <a:endParaRPr lang="zh-CN" altLang="en-US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571736" y="1785926"/>
            <a:ext cx="478634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/>
              <a:t>9 2  x  0.39  ≈</a:t>
            </a:r>
            <a:endParaRPr lang="zh-CN" altLang="en-US" sz="4400" dirty="0"/>
          </a:p>
        </p:txBody>
      </p:sp>
      <p:cxnSp>
        <p:nvCxnSpPr>
          <p:cNvPr id="7" name="直接箭头连接符 6"/>
          <p:cNvCxnSpPr/>
          <p:nvPr/>
        </p:nvCxnSpPr>
        <p:spPr>
          <a:xfrm rot="5400000">
            <a:off x="2321703" y="3250405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2643174" y="4000504"/>
            <a:ext cx="85725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9 0</a:t>
            </a:r>
            <a:endParaRPr lang="zh-CN" altLang="en-US" sz="4000" dirty="0"/>
          </a:p>
        </p:txBody>
      </p:sp>
      <p:sp>
        <p:nvSpPr>
          <p:cNvPr id="9" name="TextBox 8"/>
          <p:cNvSpPr txBox="1"/>
          <p:nvPr/>
        </p:nvSpPr>
        <p:spPr>
          <a:xfrm>
            <a:off x="3007998" y="2714620"/>
            <a:ext cx="492443" cy="10001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/>
              <a:t>看成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1868" y="3857628"/>
            <a:ext cx="571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x</a:t>
            </a:r>
            <a:endParaRPr lang="zh-CN" altLang="en-US" sz="4000" dirty="0"/>
          </a:p>
        </p:txBody>
      </p:sp>
      <p:cxnSp>
        <p:nvCxnSpPr>
          <p:cNvPr id="12" name="直接箭头连接符 11"/>
          <p:cNvCxnSpPr/>
          <p:nvPr/>
        </p:nvCxnSpPr>
        <p:spPr>
          <a:xfrm rot="5400000">
            <a:off x="4107653" y="3107529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357686" y="4000504"/>
            <a:ext cx="1071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0.4</a:t>
            </a:r>
            <a:endParaRPr lang="zh-CN" altLang="en-US" sz="4000" dirty="0"/>
          </a:p>
        </p:txBody>
      </p:sp>
      <p:sp>
        <p:nvSpPr>
          <p:cNvPr id="14" name="TextBox 13"/>
          <p:cNvSpPr txBox="1"/>
          <p:nvPr/>
        </p:nvSpPr>
        <p:spPr>
          <a:xfrm>
            <a:off x="5572132" y="4000504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=</a:t>
            </a:r>
            <a:endParaRPr lang="zh-CN" altLang="en-US" sz="4000" dirty="0"/>
          </a:p>
        </p:txBody>
      </p:sp>
      <p:sp>
        <p:nvSpPr>
          <p:cNvPr id="15" name="TextBox 14"/>
          <p:cNvSpPr txBox="1"/>
          <p:nvPr/>
        </p:nvSpPr>
        <p:spPr>
          <a:xfrm>
            <a:off x="6143636" y="4071942"/>
            <a:ext cx="15001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36</a:t>
            </a:r>
            <a:endParaRPr lang="zh-CN" altLang="en-US" sz="4000" dirty="0"/>
          </a:p>
        </p:txBody>
      </p:sp>
      <p:sp>
        <p:nvSpPr>
          <p:cNvPr id="16" name="TextBox 15"/>
          <p:cNvSpPr txBox="1"/>
          <p:nvPr/>
        </p:nvSpPr>
        <p:spPr>
          <a:xfrm>
            <a:off x="6072198" y="1857364"/>
            <a:ext cx="128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/>
              <a:t>36</a:t>
            </a:r>
            <a:endParaRPr lang="zh-CN" altLang="en-US" sz="4000" dirty="0"/>
          </a:p>
        </p:txBody>
      </p:sp>
      <p:cxnSp>
        <p:nvCxnSpPr>
          <p:cNvPr id="19" name="直接箭头连接符 18"/>
          <p:cNvCxnSpPr/>
          <p:nvPr/>
        </p:nvCxnSpPr>
        <p:spPr>
          <a:xfrm rot="5400000" flipH="1" flipV="1">
            <a:off x="5894397" y="3035297"/>
            <a:ext cx="121444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793940" y="2643182"/>
            <a:ext cx="492443" cy="9286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000" dirty="0" smtClean="0"/>
              <a:t>看成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5918" y="928670"/>
            <a:ext cx="621510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小数乘整数的估算方法：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85918" y="1785926"/>
            <a:ext cx="657229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与整数乘法的估算方法相同，可以把位数多的小数估成最接近这个小数并且小数位数较少的小数，把整数看成较接近的整十、整百、整千</a:t>
            </a:r>
            <a:r>
              <a:rPr lang="en-US" altLang="zh-CN" sz="3200" dirty="0" smtClean="0"/>
              <a:t>……</a:t>
            </a:r>
            <a:r>
              <a:rPr lang="zh-CN" altLang="en-US" sz="3200" dirty="0" smtClean="0"/>
              <a:t>的数进行计算。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PIC_20130903_094338_7D7_2345看图王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9"/>
            <a:ext cx="9144000" cy="68566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夏至">
  <a:themeElements>
    <a:clrScheme name="夏至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夏至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夏至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119</TotalTime>
  <Words>116</Words>
  <Application>Microsoft Office PowerPoint</Application>
  <PresentationFormat>全屏显示(4:3)</PresentationFormat>
  <Paragraphs>35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夏至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acer</dc:creator>
  <cp:lastModifiedBy>acer</cp:lastModifiedBy>
  <cp:revision>11</cp:revision>
  <dcterms:created xsi:type="dcterms:W3CDTF">2013-09-03T01:51:10Z</dcterms:created>
  <dcterms:modified xsi:type="dcterms:W3CDTF">2013-09-08T15:11:12Z</dcterms:modified>
</cp:coreProperties>
</file>