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6" r:id="rId3"/>
    <p:sldId id="260" r:id="rId4"/>
    <p:sldId id="258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27D-751B-4177-B7C3-DB08B6C4837F}" type="datetimeFigureOut">
              <a:rPr lang="zh-CN" altLang="en-US" smtClean="0"/>
              <a:pPr/>
              <a:t>2017-3-30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A0AE3C-8B4C-40C6-97C8-4E32171B57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27D-751B-4177-B7C3-DB08B6C4837F}" type="datetimeFigureOut">
              <a:rPr lang="zh-CN" altLang="en-US" smtClean="0"/>
              <a:pPr/>
              <a:t>2017-3-30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AE3C-8B4C-40C6-97C8-4E32171B57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27D-751B-4177-B7C3-DB08B6C4837F}" type="datetimeFigureOut">
              <a:rPr lang="zh-CN" altLang="en-US" smtClean="0"/>
              <a:pPr/>
              <a:t>2017-3-30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AE3C-8B4C-40C6-97C8-4E32171B57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27D-751B-4177-B7C3-DB08B6C4837F}" type="datetimeFigureOut">
              <a:rPr lang="zh-CN" altLang="en-US" smtClean="0"/>
              <a:pPr/>
              <a:t>2017-3-30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A0AE3C-8B4C-40C6-97C8-4E32171B57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27D-751B-4177-B7C3-DB08B6C4837F}" type="datetimeFigureOut">
              <a:rPr lang="zh-CN" altLang="en-US" smtClean="0"/>
              <a:pPr/>
              <a:t>2017-3-30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AE3C-8B4C-40C6-97C8-4E32171B57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27D-751B-4177-B7C3-DB08B6C4837F}" type="datetimeFigureOut">
              <a:rPr lang="zh-CN" altLang="en-US" smtClean="0"/>
              <a:pPr/>
              <a:t>2017-3-30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AE3C-8B4C-40C6-97C8-4E32171B57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27D-751B-4177-B7C3-DB08B6C4837F}" type="datetimeFigureOut">
              <a:rPr lang="zh-CN" altLang="en-US" smtClean="0"/>
              <a:pPr/>
              <a:t>2017-3-30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CA0AE3C-8B4C-40C6-97C8-4E32171B57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27D-751B-4177-B7C3-DB08B6C4837F}" type="datetimeFigureOut">
              <a:rPr lang="zh-CN" altLang="en-US" smtClean="0"/>
              <a:pPr/>
              <a:t>2017-3-30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AE3C-8B4C-40C6-97C8-4E32171B57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27D-751B-4177-B7C3-DB08B6C4837F}" type="datetimeFigureOut">
              <a:rPr lang="zh-CN" altLang="en-US" smtClean="0"/>
              <a:pPr/>
              <a:t>2017-3-30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AE3C-8B4C-40C6-97C8-4E32171B57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27D-751B-4177-B7C3-DB08B6C4837F}" type="datetimeFigureOut">
              <a:rPr lang="zh-CN" altLang="en-US" smtClean="0"/>
              <a:pPr/>
              <a:t>2017-3-30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AE3C-8B4C-40C6-97C8-4E32171B57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C927D-751B-4177-B7C3-DB08B6C4837F}" type="datetimeFigureOut">
              <a:rPr lang="zh-CN" altLang="en-US" smtClean="0"/>
              <a:pPr/>
              <a:t>2017-3-30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0AE3C-8B4C-40C6-97C8-4E32171B57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21C927D-751B-4177-B7C3-DB08B6C4837F}" type="datetimeFigureOut">
              <a:rPr lang="zh-CN" altLang="en-US" smtClean="0"/>
              <a:pPr/>
              <a:t>2017-3-30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CA0AE3C-8B4C-40C6-97C8-4E32171B57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K555L\AppData\Roaming\Tencent\Users\116118500\QQ\WinTemp\RichOle\POYR{~9K{N4JJMML022$1F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000232" y="0"/>
            <a:ext cx="37147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识字</a:t>
            </a:r>
            <a:r>
              <a:rPr lang="en-US" altLang="zh-CN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zh-CN" altLang="en-US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488" y="5786454"/>
            <a:ext cx="55258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明德小学   冯本山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642918"/>
            <a:ext cx="8215338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、学习新部首</a:t>
            </a:r>
            <a:endParaRPr lang="en-US" altLang="zh-CN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钅</a:t>
            </a:r>
            <a:r>
              <a:rPr lang="zh-CN" altLang="en-US" sz="5400" dirty="0" smtClean="0">
                <a:solidFill>
                  <a:srgbClr val="FF0000"/>
                </a:solidFill>
              </a:rPr>
              <a:t>：</a:t>
            </a:r>
            <a:r>
              <a:rPr lang="zh-CN" altLang="en-US" sz="5400" dirty="0" smtClean="0">
                <a:solidFill>
                  <a:srgbClr val="00B0F0"/>
                </a:solidFill>
              </a:rPr>
              <a:t>铁</a:t>
            </a:r>
            <a:endParaRPr lang="en-US" altLang="zh-CN" sz="5400" dirty="0" smtClean="0">
              <a:solidFill>
                <a:srgbClr val="00B0F0"/>
              </a:solidFill>
            </a:endParaRPr>
          </a:p>
          <a:p>
            <a:r>
              <a:rPr lang="en-US" altLang="zh-CN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zh-CN" altLang="en-US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、</a:t>
            </a:r>
            <a:r>
              <a:rPr lang="zh-CN" alt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认读生字</a:t>
            </a:r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铁        钉      铜     铃 宁        叮      吓     跑</a:t>
            </a:r>
            <a:endParaRPr lang="zh-CN" alt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钅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071670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铁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钅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000232" y="285728"/>
            <a:ext cx="5715040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钉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钅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143108" y="285728"/>
            <a:ext cx="5715040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铜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钅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143108" y="285728"/>
            <a:ext cx="5715040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铃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</a:rPr>
              <a:t>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214546" y="428604"/>
            <a:ext cx="5715040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跑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口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214546" y="428604"/>
            <a:ext cx="5715040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叮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口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000232" y="571480"/>
            <a:ext cx="5715040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吓</a:t>
            </a: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8" name="图片 7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9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</a:rPr>
              <a:t>宀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40965"/>
          <p:cNvSpPr txBox="1"/>
          <p:nvPr/>
        </p:nvSpPr>
        <p:spPr>
          <a:xfrm>
            <a:off x="2000232" y="571480"/>
            <a:ext cx="5715040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宁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imgsa.baidu.com/timg?image&amp;quality=80&amp;size=b9999_10000&amp;sec=1490461102382&amp;di=743028f9ec8e3fd5ad0c8782701a2852&amp;imgtype=0&amp;src=http%3A%2F%2Fs9.sinaimg.cn%2Fmiddle%2F4c15f7baebd6876795398%266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449580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572000" y="1214422"/>
            <a:ext cx="4307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欢迎指导</a:t>
            </a:r>
            <a:endParaRPr lang="zh-CN" altLang="en-US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Picture 10" descr="AQNM_B9IGK{`_MGSV@[CLH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500306"/>
            <a:ext cx="45720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7148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/>
              <a:t>       </a:t>
            </a:r>
            <a:r>
              <a:rPr lang="zh-CN" altLang="en-US" sz="4800" dirty="0" smtClean="0">
                <a:solidFill>
                  <a:srgbClr val="FF0000"/>
                </a:solidFill>
              </a:rPr>
              <a:t>铁</a:t>
            </a:r>
            <a:r>
              <a:rPr lang="zh-CN" altLang="en-US" sz="4800" dirty="0" smtClean="0">
                <a:solidFill>
                  <a:srgbClr val="FF0000"/>
                </a:solidFill>
              </a:rPr>
              <a:t>是一种化学元素</a:t>
            </a:r>
            <a:r>
              <a:rPr lang="zh-CN" altLang="en-US" sz="4800" dirty="0" smtClean="0">
                <a:solidFill>
                  <a:srgbClr val="FF0000"/>
                </a:solidFill>
              </a:rPr>
              <a:t>，是</a:t>
            </a:r>
            <a:r>
              <a:rPr lang="zh-CN" altLang="en-US" sz="4800" dirty="0" smtClean="0">
                <a:solidFill>
                  <a:srgbClr val="FF0000"/>
                </a:solidFill>
              </a:rPr>
              <a:t>最常用的金属。它是过渡金属的一种。是地壳含量第二高的金属元素。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967335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/>
              <a:t>       </a:t>
            </a:r>
            <a:r>
              <a:rPr lang="zh-CN" altLang="en-US" sz="4400" dirty="0" smtClean="0">
                <a:solidFill>
                  <a:srgbClr val="FF0000"/>
                </a:solidFill>
              </a:rPr>
              <a:t>铜</a:t>
            </a:r>
            <a:r>
              <a:rPr lang="zh-CN" altLang="en-US" sz="4400" dirty="0" smtClean="0">
                <a:solidFill>
                  <a:srgbClr val="FF0000"/>
                </a:solidFill>
              </a:rPr>
              <a:t>，是人类在古代便发现了的重要的化学元素。纯净的金属铜紫红色的 不纯净的有可能是金黄色或者褐色</a:t>
            </a:r>
            <a:r>
              <a:rPr lang="en-US" sz="4400" dirty="0" smtClean="0">
                <a:solidFill>
                  <a:srgbClr val="FF0000"/>
                </a:solidFill>
              </a:rPr>
              <a:t>.</a:t>
            </a:r>
            <a:r>
              <a:rPr lang="zh-CN" altLang="en-US" sz="4400" dirty="0" smtClean="0">
                <a:solidFill>
                  <a:srgbClr val="FF0000"/>
                </a:solidFill>
              </a:rPr>
              <a:t>纯铜富有延展性。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预习检查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928662" y="714356"/>
            <a:ext cx="785818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钅  丁  令  同</a:t>
            </a:r>
            <a:endParaRPr lang="zh-CN" altLang="en-US" sz="6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2143116"/>
            <a:ext cx="8143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铁      钉        铜          铃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3214686"/>
            <a:ext cx="5143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002060"/>
                </a:solidFill>
              </a:rPr>
              <a:t>铁    铁   钉</a:t>
            </a:r>
            <a:endParaRPr lang="en-US" altLang="zh-CN" sz="7200" dirty="0" smtClean="0">
              <a:solidFill>
                <a:srgbClr val="002060"/>
              </a:solidFill>
            </a:endParaRPr>
          </a:p>
          <a:p>
            <a:r>
              <a:rPr lang="zh-CN" altLang="en-US" sz="7200" dirty="0" smtClean="0">
                <a:solidFill>
                  <a:srgbClr val="002060"/>
                </a:solidFill>
              </a:rPr>
              <a:t>铜    铜   铃</a:t>
            </a:r>
            <a:endParaRPr lang="zh-CN" altLang="en-US" sz="7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预习检查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3108" y="500042"/>
            <a:ext cx="60008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小宁宁，钉铁钉， 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r>
              <a:rPr lang="zh-CN" altLang="en-US" sz="6000" dirty="0" smtClean="0">
                <a:solidFill>
                  <a:srgbClr val="FF0000"/>
                </a:solidFill>
              </a:rPr>
              <a:t>钉</a:t>
            </a:r>
            <a:r>
              <a:rPr lang="zh-CN" altLang="en-US" sz="6000" dirty="0" smtClean="0">
                <a:solidFill>
                  <a:srgbClr val="FF0000"/>
                </a:solidFill>
              </a:rPr>
              <a:t>上铁钉挂铜铃。 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r>
              <a:rPr lang="zh-CN" altLang="en-US" sz="6000" dirty="0" smtClean="0">
                <a:solidFill>
                  <a:srgbClr val="FF0000"/>
                </a:solidFill>
              </a:rPr>
              <a:t>吹</a:t>
            </a:r>
            <a:r>
              <a:rPr lang="zh-CN" altLang="en-US" sz="6000" dirty="0" smtClean="0">
                <a:solidFill>
                  <a:srgbClr val="FF0000"/>
                </a:solidFill>
              </a:rPr>
              <a:t>来一阵风</a:t>
            </a:r>
            <a:r>
              <a:rPr lang="zh-CN" altLang="en-US" sz="6000" dirty="0" smtClean="0">
                <a:solidFill>
                  <a:srgbClr val="FF0000"/>
                </a:solidFill>
              </a:rPr>
              <a:t>，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r>
              <a:rPr lang="zh-CN" altLang="en-US" sz="6000" dirty="0" smtClean="0">
                <a:solidFill>
                  <a:srgbClr val="FF0000"/>
                </a:solidFill>
              </a:rPr>
              <a:t>铜</a:t>
            </a:r>
            <a:r>
              <a:rPr lang="zh-CN" altLang="en-US" sz="6000" dirty="0" smtClean="0">
                <a:solidFill>
                  <a:srgbClr val="FF0000"/>
                </a:solidFill>
              </a:rPr>
              <a:t>铃响叮咚， 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r>
              <a:rPr lang="zh-CN" altLang="en-US" sz="6000" dirty="0" smtClean="0">
                <a:solidFill>
                  <a:srgbClr val="FF0000"/>
                </a:solidFill>
              </a:rPr>
              <a:t>吓</a:t>
            </a:r>
            <a:r>
              <a:rPr lang="zh-CN" altLang="en-US" sz="6000" dirty="0" smtClean="0">
                <a:solidFill>
                  <a:srgbClr val="FF0000"/>
                </a:solidFill>
              </a:rPr>
              <a:t>跑了狗狗</a:t>
            </a:r>
            <a:r>
              <a:rPr lang="zh-CN" altLang="en-US" sz="6000" dirty="0" smtClean="0">
                <a:solidFill>
                  <a:srgbClr val="FF0000"/>
                </a:solidFill>
              </a:rPr>
              <a:t>，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r>
              <a:rPr lang="zh-CN" altLang="en-US" sz="6000" dirty="0" smtClean="0">
                <a:solidFill>
                  <a:srgbClr val="FF0000"/>
                </a:solidFill>
              </a:rPr>
              <a:t>乐</a:t>
            </a:r>
            <a:r>
              <a:rPr lang="zh-CN" altLang="en-US" sz="6000" dirty="0" smtClean="0">
                <a:solidFill>
                  <a:srgbClr val="FF0000"/>
                </a:solidFill>
              </a:rPr>
              <a:t>坏了宁宁。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预习检查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785794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铁    钉         </a:t>
            </a:r>
            <a:r>
              <a:rPr lang="zh-CN" altLang="en-US" sz="4800" dirty="0" smtClean="0"/>
              <a:t>挂</a:t>
            </a:r>
            <a:r>
              <a:rPr lang="zh-CN" altLang="en-US" sz="4800" dirty="0" smtClean="0">
                <a:solidFill>
                  <a:srgbClr val="FF0000"/>
                </a:solidFill>
              </a:rPr>
              <a:t> 铜 铃        宁   宁  </a:t>
            </a:r>
            <a:endParaRPr lang="en-US" altLang="zh-CN" sz="4800" dirty="0" smtClean="0">
              <a:solidFill>
                <a:srgbClr val="FF0000"/>
              </a:solidFill>
            </a:endParaRPr>
          </a:p>
          <a:p>
            <a:endParaRPr lang="en-US" altLang="zh-CN" sz="4800" dirty="0" smtClean="0">
              <a:solidFill>
                <a:srgbClr val="FF0000"/>
              </a:solidFill>
            </a:endParaRPr>
          </a:p>
          <a:p>
            <a:r>
              <a:rPr lang="zh-CN" altLang="en-US" sz="4800" dirty="0" smtClean="0">
                <a:solidFill>
                  <a:srgbClr val="FF0000"/>
                </a:solidFill>
              </a:rPr>
              <a:t>叮   </a:t>
            </a:r>
            <a:r>
              <a:rPr lang="zh-CN" altLang="en-US" sz="4800" dirty="0" smtClean="0">
                <a:solidFill>
                  <a:srgbClr val="00B0F0"/>
                </a:solidFill>
              </a:rPr>
              <a:t>咚</a:t>
            </a:r>
            <a:r>
              <a:rPr lang="zh-CN" altLang="en-US" sz="4800" dirty="0" smtClean="0">
                <a:solidFill>
                  <a:srgbClr val="FF0000"/>
                </a:solidFill>
              </a:rPr>
              <a:t>          吓   </a:t>
            </a:r>
            <a:r>
              <a:rPr lang="zh-CN" altLang="en-US" sz="4800" dirty="0" smtClean="0">
                <a:solidFill>
                  <a:srgbClr val="00B0F0"/>
                </a:solidFill>
              </a:rPr>
              <a:t>跑</a:t>
            </a:r>
            <a:r>
              <a:rPr lang="zh-CN" altLang="en-US" sz="4800" dirty="0" smtClean="0">
                <a:solidFill>
                  <a:srgbClr val="FF0000"/>
                </a:solidFill>
              </a:rPr>
              <a:t>        </a:t>
            </a:r>
            <a:r>
              <a:rPr lang="zh-CN" altLang="en-US" sz="4800" dirty="0" smtClean="0"/>
              <a:t>一</a:t>
            </a:r>
            <a:r>
              <a:rPr lang="zh-CN" altLang="en-US" sz="4800" dirty="0" smtClean="0">
                <a:solidFill>
                  <a:srgbClr val="FF0000"/>
                </a:solidFill>
              </a:rPr>
              <a:t> </a:t>
            </a:r>
            <a:r>
              <a:rPr lang="zh-CN" altLang="en-US" sz="4800" dirty="0" smtClean="0">
                <a:solidFill>
                  <a:srgbClr val="00B0F0"/>
                </a:solidFill>
              </a:rPr>
              <a:t>阵</a:t>
            </a:r>
            <a:r>
              <a:rPr lang="zh-CN" altLang="en-US" sz="4800" dirty="0" smtClean="0">
                <a:solidFill>
                  <a:srgbClr val="FF0000"/>
                </a:solidFill>
              </a:rPr>
              <a:t> </a:t>
            </a:r>
            <a:r>
              <a:rPr lang="zh-CN" altLang="en-US" sz="4800" dirty="0" smtClean="0"/>
              <a:t>风</a:t>
            </a:r>
            <a:r>
              <a:rPr lang="zh-CN" altLang="en-US" sz="4800" dirty="0" smtClean="0">
                <a:solidFill>
                  <a:srgbClr val="FF0000"/>
                </a:solidFill>
              </a:rPr>
              <a:t>         </a:t>
            </a:r>
            <a:endParaRPr lang="en-US" altLang="zh-CN" sz="4800" dirty="0" smtClean="0">
              <a:solidFill>
                <a:srgbClr val="FF0000"/>
              </a:solidFill>
            </a:endParaRPr>
          </a:p>
          <a:p>
            <a:endParaRPr lang="en-US" altLang="zh-CN" sz="4800" dirty="0" smtClean="0">
              <a:solidFill>
                <a:srgbClr val="FF0000"/>
              </a:solidFill>
            </a:endParaRPr>
          </a:p>
          <a:p>
            <a:r>
              <a:rPr lang="zh-CN" altLang="en-US" sz="4800" dirty="0" smtClean="0"/>
              <a:t>乐</a:t>
            </a:r>
            <a:r>
              <a:rPr lang="zh-CN" altLang="en-US" sz="4800" dirty="0" smtClean="0">
                <a:solidFill>
                  <a:srgbClr val="FF0000"/>
                </a:solidFill>
              </a:rPr>
              <a:t>   </a:t>
            </a:r>
            <a:r>
              <a:rPr lang="zh-CN" altLang="en-US" sz="4800" dirty="0" smtClean="0">
                <a:solidFill>
                  <a:srgbClr val="00B0F0"/>
                </a:solidFill>
              </a:rPr>
              <a:t>坏</a:t>
            </a:r>
            <a:r>
              <a:rPr lang="zh-CN" altLang="en-US" sz="4800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4800" dirty="0" smtClean="0">
                <a:solidFill>
                  <a:srgbClr val="00B0F0"/>
                </a:solidFill>
              </a:rPr>
              <a:t>狗    狗</a:t>
            </a:r>
            <a:endParaRPr lang="en-US" sz="6600" dirty="0" smtClean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4857760"/>
            <a:ext cx="7858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r>
              <a:rPr lang="zh-CN" altLang="en-US" sz="5400" dirty="0" smtClean="0"/>
              <a:t>钉</a:t>
            </a:r>
          </a:p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86182" y="4857760"/>
            <a:ext cx="803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/>
              <a:t>∕</a:t>
            </a:r>
            <a:endParaRPr lang="zh-CN" altLang="en-US" sz="4800" b="1" dirty="0"/>
          </a:p>
        </p:txBody>
      </p:sp>
      <p:sp>
        <p:nvSpPr>
          <p:cNvPr id="8" name="矩形 7"/>
          <p:cNvSpPr/>
          <p:nvPr/>
        </p:nvSpPr>
        <p:spPr>
          <a:xfrm>
            <a:off x="3643306" y="5572140"/>
            <a:ext cx="9486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/>
              <a:t>﹨</a:t>
            </a:r>
            <a:endParaRPr lang="zh-CN" altLang="en-US" sz="5400" b="1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857620" y="4714884"/>
            <a:ext cx="221457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d</a:t>
            </a:r>
            <a:r>
              <a:rPr kumimoji="0" lang="en-US" altLang="zh-CN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ī</a:t>
            </a:r>
            <a:r>
              <a:rPr kumimoji="0" lang="en-US" altLang="zh-CN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ng</a:t>
            </a: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6248" y="5786454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err="1" smtClean="0"/>
              <a:t>d</a:t>
            </a:r>
            <a:r>
              <a:rPr lang="en-US" altLang="zh-CN" sz="4800" dirty="0" err="1" smtClean="0"/>
              <a:t>ì</a:t>
            </a:r>
            <a:r>
              <a:rPr lang="en-US" sz="4800" dirty="0" err="1" smtClean="0"/>
              <a:t>ng</a:t>
            </a:r>
            <a:r>
              <a:rPr lang="en-US" sz="4800" dirty="0" smtClean="0"/>
              <a:t>	</a:t>
            </a:r>
            <a:endParaRPr lang="zh-CN" altLang="en-US" sz="4800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000628" y="4714884"/>
            <a:ext cx="32147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（钉子）</a:t>
            </a:r>
            <a:endParaRPr kumimoji="0" 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43570" y="5857892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/>
              <a:t>（钉住）</a:t>
            </a:r>
            <a:endParaRPr lang="zh-CN" altLang="en-US" sz="4800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5214950"/>
            <a:ext cx="2928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多音字组词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4071934" y="3786190"/>
            <a:ext cx="442915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丁  令  同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Picture 4" descr="C:\Users\K555L\AppData\Roaming\Tencent\Users\116118500\QQ\WinTemp\RichOle\POYR{~9K{N4JJMML022$1F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57166"/>
            <a:ext cx="671517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0" y="1857364"/>
            <a:ext cx="17283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金字旁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" y="2571744"/>
            <a:ext cx="114297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金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282" y="785794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钅</a:t>
            </a:r>
            <a:endParaRPr lang="zh-CN" altLang="en-US" sz="6600" dirty="0"/>
          </a:p>
        </p:txBody>
      </p:sp>
      <p:pic>
        <p:nvPicPr>
          <p:cNvPr id="10" name="Picture 4" descr="https://ss0.bdstatic.com/70cFuHSh_Q1YnxGkpoWK1HF6hhy/it/u=4112778975,291413245&amp;fm=23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91"/>
            <a:ext cx="3643306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929058" y="5572140"/>
            <a:ext cx="4214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       </a:t>
            </a:r>
            <a:r>
              <a:rPr lang="zh-CN" altLang="en-US" sz="5400" dirty="0" smtClean="0">
                <a:solidFill>
                  <a:srgbClr val="FF0000"/>
                </a:solidFill>
              </a:rPr>
              <a:t>基本字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480" y="357166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</a:rPr>
              <a:t>铁    铁   钉</a:t>
            </a:r>
            <a:endParaRPr lang="en-US" altLang="zh-CN" sz="7200" dirty="0" smtClean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8" y="3214686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002060"/>
                </a:solidFill>
              </a:rPr>
              <a:t>铜    铜   铃</a:t>
            </a:r>
            <a:endParaRPr lang="zh-CN" altLang="en-US" sz="7200" dirty="0">
              <a:solidFill>
                <a:srgbClr val="002060"/>
              </a:solidFill>
            </a:endParaRPr>
          </a:p>
        </p:txBody>
      </p:sp>
      <p:pic>
        <p:nvPicPr>
          <p:cNvPr id="5" name="图片 4" descr="t01885200ec2e889e0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214290"/>
            <a:ext cx="2857488" cy="2138507"/>
          </a:xfrm>
          <a:prstGeom prst="rect">
            <a:avLst/>
          </a:prstGeom>
        </p:spPr>
      </p:pic>
      <p:pic>
        <p:nvPicPr>
          <p:cNvPr id="6" name="图片 5" descr="t0139e7003eb3d63f0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2428868"/>
            <a:ext cx="2714612" cy="2286000"/>
          </a:xfrm>
          <a:prstGeom prst="rect">
            <a:avLst/>
          </a:prstGeom>
        </p:spPr>
      </p:pic>
      <p:pic>
        <p:nvPicPr>
          <p:cNvPr id="7" name="Picture 13" descr="timg?image&amp;quality=80&amp;size=b9999_10000&amp;sec=1490463503997&amp;di=c64efa6243df909c28beb2745d775aaf&amp;imgtype=0&amp;src=http%3A%2F%2Fimag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00174"/>
            <a:ext cx="29972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8" descr="I8AJW6@L`0}8P_9_Z2EVA8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86124"/>
            <a:ext cx="2285984" cy="1679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357554" y="4500570"/>
            <a:ext cx="2357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C00000"/>
                </a:solidFill>
              </a:rPr>
              <a:t>形声字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85786" y="5357826"/>
            <a:ext cx="12001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CC3300"/>
                </a:solidFill>
                <a:latin typeface="楷体" pitchFamily="49" charset="-122"/>
                <a:ea typeface="楷体" pitchFamily="49" charset="-122"/>
              </a:rPr>
              <a:t>钅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643042" y="5500702"/>
            <a:ext cx="610936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：跟金属有关。</a:t>
            </a:r>
            <a:endParaRPr lang="en-US" altLang="zh-CN" sz="6600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500042"/>
            <a:ext cx="8501090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形声字</a:t>
            </a:r>
            <a:r>
              <a:rPr lang="zh-CN" altLang="en-US" sz="6000" dirty="0" smtClean="0">
                <a:latin typeface="Times New Roman" pitchFamily="18" charset="0"/>
                <a:ea typeface="楷体_GB2312" pitchFamily="49" charset="-122"/>
              </a:rPr>
              <a:t>，好识记，</a:t>
            </a:r>
          </a:p>
          <a:p>
            <a:pPr>
              <a:spcBef>
                <a:spcPct val="50000"/>
              </a:spcBef>
            </a:pPr>
            <a:r>
              <a:rPr lang="zh-CN" altLang="en-US" sz="60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声旁</a:t>
            </a:r>
            <a:r>
              <a:rPr lang="zh-CN" altLang="en-US" sz="6000" dirty="0" smtClean="0">
                <a:latin typeface="Times New Roman" pitchFamily="18" charset="0"/>
                <a:ea typeface="楷体_GB2312" pitchFamily="49" charset="-122"/>
              </a:rPr>
              <a:t>表字音。</a:t>
            </a:r>
            <a:endParaRPr lang="en-US" altLang="zh-CN" sz="6000" dirty="0" smtClean="0">
              <a:latin typeface="Times New Roman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形旁</a:t>
            </a:r>
            <a:r>
              <a:rPr lang="zh-CN" altLang="en-US" sz="6000" dirty="0" smtClean="0">
                <a:latin typeface="Times New Roman" pitchFamily="18" charset="0"/>
                <a:ea typeface="楷体_GB2312" pitchFamily="49" charset="-122"/>
              </a:rPr>
              <a:t>表字义，</a:t>
            </a:r>
          </a:p>
          <a:p>
            <a:pPr>
              <a:spcBef>
                <a:spcPct val="50000"/>
              </a:spcBef>
            </a:pPr>
            <a:endParaRPr lang="zh-CN" altLang="en-US" sz="6000" dirty="0" smtClean="0">
              <a:latin typeface="Times New Roman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7200" dirty="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6248" y="2928934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钅</a:t>
            </a:r>
            <a:endParaRPr lang="zh-CN" altLang="en-US" sz="9600" dirty="0">
              <a:solidFill>
                <a:srgbClr val="7030A0"/>
              </a:solidFill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4214810" y="1785926"/>
            <a:ext cx="442915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丁  令  同</a:t>
            </a:r>
            <a:endParaRPr lang="zh-CN" altLang="en-US" sz="6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1968529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0042"/>
            <a:ext cx="60008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小宁宁，钉铁钉， 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r>
              <a:rPr lang="zh-CN" altLang="en-US" sz="6000" dirty="0" smtClean="0">
                <a:solidFill>
                  <a:srgbClr val="FF0000"/>
                </a:solidFill>
              </a:rPr>
              <a:t>钉</a:t>
            </a:r>
            <a:r>
              <a:rPr lang="zh-CN" altLang="en-US" sz="6000" dirty="0" smtClean="0">
                <a:solidFill>
                  <a:srgbClr val="FF0000"/>
                </a:solidFill>
              </a:rPr>
              <a:t>上铁钉挂铜铃。 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r>
              <a:rPr lang="zh-CN" altLang="en-US" sz="6000" dirty="0" smtClean="0">
                <a:solidFill>
                  <a:srgbClr val="FF0000"/>
                </a:solidFill>
              </a:rPr>
              <a:t>吹</a:t>
            </a:r>
            <a:r>
              <a:rPr lang="zh-CN" altLang="en-US" sz="6000" dirty="0" smtClean="0">
                <a:solidFill>
                  <a:srgbClr val="FF0000"/>
                </a:solidFill>
              </a:rPr>
              <a:t>来一阵风</a:t>
            </a:r>
            <a:r>
              <a:rPr lang="zh-CN" altLang="en-US" sz="6000" dirty="0" smtClean="0">
                <a:solidFill>
                  <a:srgbClr val="FF0000"/>
                </a:solidFill>
              </a:rPr>
              <a:t>，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r>
              <a:rPr lang="zh-CN" altLang="en-US" sz="6000" dirty="0" smtClean="0">
                <a:solidFill>
                  <a:srgbClr val="FF0000"/>
                </a:solidFill>
              </a:rPr>
              <a:t>铜</a:t>
            </a:r>
            <a:r>
              <a:rPr lang="zh-CN" altLang="en-US" sz="6000" dirty="0" smtClean="0">
                <a:solidFill>
                  <a:srgbClr val="FF0000"/>
                </a:solidFill>
              </a:rPr>
              <a:t>铃响叮咚， 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r>
              <a:rPr lang="zh-CN" altLang="en-US" sz="6000" dirty="0" smtClean="0">
                <a:solidFill>
                  <a:srgbClr val="FF0000"/>
                </a:solidFill>
              </a:rPr>
              <a:t>吓</a:t>
            </a:r>
            <a:r>
              <a:rPr lang="zh-CN" altLang="en-US" sz="6000" dirty="0" smtClean="0">
                <a:solidFill>
                  <a:srgbClr val="FF0000"/>
                </a:solidFill>
              </a:rPr>
              <a:t>跑了狗狗</a:t>
            </a:r>
            <a:r>
              <a:rPr lang="zh-CN" altLang="en-US" sz="6000" dirty="0" smtClean="0">
                <a:solidFill>
                  <a:srgbClr val="FF0000"/>
                </a:solidFill>
              </a:rPr>
              <a:t>，</a:t>
            </a:r>
            <a:endParaRPr lang="en-US" altLang="zh-CN" sz="6000" dirty="0" smtClean="0">
              <a:solidFill>
                <a:srgbClr val="FF0000"/>
              </a:solidFill>
            </a:endParaRPr>
          </a:p>
          <a:p>
            <a:r>
              <a:rPr lang="zh-CN" altLang="en-US" sz="6000" dirty="0" smtClean="0">
                <a:solidFill>
                  <a:srgbClr val="FF0000"/>
                </a:solidFill>
              </a:rPr>
              <a:t>乐</a:t>
            </a:r>
            <a:r>
              <a:rPr lang="zh-CN" altLang="en-US" sz="6000" dirty="0" smtClean="0">
                <a:solidFill>
                  <a:srgbClr val="FF0000"/>
                </a:solidFill>
              </a:rPr>
              <a:t>坏了宁宁。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pic>
        <p:nvPicPr>
          <p:cNvPr id="4" name="图片 3" descr="QQ图片20170330125741.jpg"/>
          <p:cNvPicPr>
            <a:picLocks noChangeAspect="1"/>
          </p:cNvPicPr>
          <p:nvPr/>
        </p:nvPicPr>
        <p:blipFill>
          <a:blip r:embed="rId2"/>
          <a:srcRect l="9722" t="10416" r="6945" b="8333"/>
          <a:stretch>
            <a:fillRect/>
          </a:stretch>
        </p:blipFill>
        <p:spPr>
          <a:xfrm>
            <a:off x="5500694" y="2357406"/>
            <a:ext cx="3643306" cy="450059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235</TotalTime>
  <Words>348</Words>
  <Application>Microsoft Office PowerPoint</Application>
  <PresentationFormat>全屏显示(4:3)</PresentationFormat>
  <Paragraphs>122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19</cp:revision>
  <dcterms:created xsi:type="dcterms:W3CDTF">2017-03-29T04:54:26Z</dcterms:created>
  <dcterms:modified xsi:type="dcterms:W3CDTF">2017-03-30T05:16:30Z</dcterms:modified>
</cp:coreProperties>
</file>