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62" r:id="rId13"/>
    <p:sldId id="273" r:id="rId14"/>
    <p:sldId id="263" r:id="rId15"/>
    <p:sldId id="274" r:id="rId16"/>
    <p:sldId id="264" r:id="rId17"/>
    <p:sldId id="275" r:id="rId18"/>
    <p:sldId id="265" r:id="rId19"/>
    <p:sldId id="266" r:id="rId20"/>
    <p:sldId id="267" r:id="rId21"/>
    <p:sldId id="268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dpi="0" rotWithShape="1">
          <a:blip r:embed="rId1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/>
              <a:t>1.</a:t>
            </a:r>
            <a:r>
              <a:rPr lang="zh-CN" altLang="en-US" b="1" dirty="0"/>
              <a:t>春夏秋冬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下雪</a:t>
            </a:r>
            <a:endParaRPr lang="zh-CN" altLang="en-US" dirty="0"/>
          </a:p>
        </p:txBody>
      </p:sp>
      <p:pic>
        <p:nvPicPr>
          <p:cNvPr id="11267" name="内容占位符 3" descr="下雪.jpg"/>
          <p:cNvPicPr>
            <a:picLocks noGrp="1" noChangeAspect="1"/>
          </p:cNvPicPr>
          <p:nvPr>
            <p:ph idx="1"/>
          </p:nvPr>
        </p:nvPicPr>
        <p:blipFill>
          <a:blip r:embed="rId1"/>
          <a:srcRect r="12929" b="6097"/>
          <a:stretch>
            <a:fillRect/>
          </a:stretch>
        </p:blipFill>
        <p:spPr>
          <a:xfrm>
            <a:off x="1820863" y="1600200"/>
            <a:ext cx="5502275" cy="4525963"/>
          </a:xfrm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花</a:t>
            </a:r>
            <a:r>
              <a:rPr lang="en-US" altLang="zh-CN" dirty="0"/>
              <a:t>(hu ā)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字义：种子植物的有性繁殖器官，有各种形状和颜色。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组词：花朵</a:t>
            </a:r>
            <a:r>
              <a:rPr lang="en-US" altLang="zh-CN" dirty="0"/>
              <a:t>    </a:t>
            </a:r>
            <a:r>
              <a:rPr lang="zh-CN" altLang="en-US" dirty="0"/>
              <a:t>开花     花生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造句：秋天到了，菊花开了。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花朵</a:t>
            </a:r>
            <a:endParaRPr lang="zh-CN" altLang="en-US" dirty="0"/>
          </a:p>
        </p:txBody>
      </p:sp>
      <p:pic>
        <p:nvPicPr>
          <p:cNvPr id="13315" name="内容占位符 3" descr="花.jpg"/>
          <p:cNvPicPr>
            <a:picLocks noGrp="1" noChangeAspect="1"/>
          </p:cNvPicPr>
          <p:nvPr>
            <p:ph idx="1"/>
          </p:nvPr>
        </p:nvPicPr>
        <p:blipFill>
          <a:blip r:embed="rId1"/>
          <a:srcRect l="4327" t="2563"/>
          <a:stretch>
            <a:fillRect/>
          </a:stretch>
        </p:blipFill>
        <p:spPr>
          <a:xfrm>
            <a:off x="1476375" y="1916113"/>
            <a:ext cx="6410325" cy="3676650"/>
          </a:xfrm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飞</a:t>
            </a:r>
            <a:r>
              <a:rPr lang="en-US" altLang="zh-CN" dirty="0"/>
              <a:t>(f ē i)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字义：鸟类或虫类等用翅膀在空中往来活    动。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组词：飞机  飞翔   飞鸟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造句：小鸟在天空中飞翔。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飞机</a:t>
            </a:r>
            <a:endParaRPr lang="zh-CN" altLang="en-US" dirty="0"/>
          </a:p>
        </p:txBody>
      </p:sp>
      <p:pic>
        <p:nvPicPr>
          <p:cNvPr id="15363" name="内容占位符 3" descr="飞机.jpg"/>
          <p:cNvPicPr>
            <a:picLocks noGrp="1" noChangeAspect="1"/>
          </p:cNvPicPr>
          <p:nvPr>
            <p:ph idx="1"/>
          </p:nvPr>
        </p:nvPicPr>
        <p:blipFill>
          <a:blip r:embed="rId1"/>
          <a:srcRect l="10498"/>
          <a:stretch>
            <a:fillRect/>
          </a:stretch>
        </p:blipFill>
        <p:spPr>
          <a:xfrm>
            <a:off x="1619250" y="1700213"/>
            <a:ext cx="6299200" cy="3883025"/>
          </a:xfrm>
          <a:ln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入</a:t>
            </a:r>
            <a:r>
              <a:rPr lang="en-US" altLang="zh-CN" dirty="0"/>
              <a:t>(r ù)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字义：进的意思。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组词：入口   入学</a:t>
            </a:r>
            <a:r>
              <a:rPr lang="en-US" altLang="zh-CN" dirty="0"/>
              <a:t>     </a:t>
            </a:r>
            <a:r>
              <a:rPr lang="zh-CN" altLang="en-US" dirty="0"/>
              <a:t>加入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造句：我加入了少先队。</a:t>
            </a:r>
            <a:endParaRPr lang="en-US" altLang="zh-CN" dirty="0"/>
          </a:p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进入</a:t>
            </a:r>
            <a:endParaRPr lang="zh-CN" altLang="en-US" dirty="0"/>
          </a:p>
        </p:txBody>
      </p:sp>
      <p:pic>
        <p:nvPicPr>
          <p:cNvPr id="17411" name="内容占位符 3" descr="进入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19400" y="1600200"/>
            <a:ext cx="3505200" cy="4525963"/>
          </a:xfrm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课文主题</a:t>
            </a:r>
            <a:endParaRPr lang="zh-CN" altLang="en-US" dirty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中心思想</a:t>
            </a:r>
            <a:endParaRPr lang="en-US" altLang="zh-CN" dirty="0"/>
          </a:p>
          <a:p>
            <a:pPr eaLnBrk="1" hangingPunct="1"/>
            <a:r>
              <a:rPr lang="zh-CN" altLang="en-US" dirty="0"/>
              <a:t>本课是看图学词识字。文中的词语和插图展现了四季各具代表性的景物和大自然的美景，引领我们体会自然的和谐之美。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语言积累</a:t>
            </a:r>
            <a:endParaRPr lang="zh-CN" altLang="en-US" dirty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飞鸟        春风吹      夏雨落      冬雪飘   </a:t>
            </a:r>
            <a:endParaRPr lang="en-US" altLang="zh-CN" dirty="0"/>
          </a:p>
          <a:p>
            <a:pPr eaLnBrk="1" hangingPunct="1"/>
            <a:r>
              <a:rPr lang="zh-CN" altLang="en-US" dirty="0"/>
              <a:t>山花红    鸟入林 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有关四季的词语：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春回大地   烈日炎炎   秋高气爽   冰天雪地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能力训练</a:t>
            </a:r>
            <a:endParaRPr lang="zh-CN" altLang="en-US" dirty="0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我会照样子说一说。</a:t>
            </a:r>
            <a:endParaRPr lang="en-US" altLang="zh-CN" dirty="0"/>
          </a:p>
          <a:p>
            <a:pPr eaLnBrk="1" hangingPunct="1"/>
            <a:r>
              <a:rPr lang="zh-CN" altLang="en-US" dirty="0"/>
              <a:t>例：春风→春风吹→春风柔柔地吹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夏雨→夏雨（   ） →夏雨（                   ）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冬雪→冬雪（   ） →冬雪（                    ）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zh-CN" b="1" dirty="0"/>
              <a:t>国学诵读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zh-CN" dirty="0"/>
              <a:t>事勿忙，忙多错；勿畏难，勿轻略。</a:t>
            </a:r>
            <a:endParaRPr lang="zh-CN" altLang="zh-CN" dirty="0"/>
          </a:p>
          <a:p>
            <a:pPr eaLnBrk="1" hangingPunct="1"/>
            <a:r>
              <a:rPr lang="zh-CN" altLang="zh-CN" dirty="0"/>
              <a:t>译文：做事时不要忙乱，因为忙乱容易出错。遇到困难，甚至危险时，不要犹豫</a:t>
            </a:r>
            <a:r>
              <a:rPr lang="en-US" altLang="zh-CN" dirty="0"/>
              <a:t>(yu)</a:t>
            </a:r>
            <a:r>
              <a:rPr lang="zh-CN" altLang="zh-CN" dirty="0"/>
              <a:t>退缩，更不可以草率随便，应付了事。</a:t>
            </a:r>
            <a:endParaRPr lang="zh-CN" altLang="zh-CN" dirty="0"/>
          </a:p>
          <a:p>
            <a:pPr eaLnBrk="1" hangingPunct="1"/>
            <a:r>
              <a:rPr lang="zh-CN" altLang="zh-CN" dirty="0"/>
              <a:t>感悟：“欲速则不达”，一个人做事老是慌慌张张、急急忙忙，不仅容易出错，达不到预期目标，还会给人一种不稳重、不可靠的印象。</a:t>
            </a:r>
            <a:endParaRPr lang="zh-CN" altLang="zh-CN" dirty="0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快乐阅读</a:t>
            </a:r>
            <a:endParaRPr lang="zh-CN" altLang="en-US" dirty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四季歌</a:t>
            </a:r>
            <a:endParaRPr lang="en-US" altLang="zh-CN" dirty="0"/>
          </a:p>
          <a:p>
            <a:pPr eaLnBrk="1" hangingPunct="1"/>
            <a:r>
              <a:rPr lang="zh-CN" altLang="en-US" dirty="0"/>
              <a:t>春天来，燕子含泥柳条摆；</a:t>
            </a:r>
            <a:endParaRPr lang="en-US" altLang="zh-CN" dirty="0"/>
          </a:p>
          <a:p>
            <a:pPr eaLnBrk="1" hangingPunct="1"/>
            <a:r>
              <a:rPr lang="zh-CN" altLang="en-US" dirty="0"/>
              <a:t>夏天来，青蛙唱歌荷花开。</a:t>
            </a:r>
            <a:endParaRPr lang="en-US" altLang="zh-CN" dirty="0"/>
          </a:p>
          <a:p>
            <a:pPr eaLnBrk="1" hangingPunct="1"/>
            <a:r>
              <a:rPr lang="zh-CN" altLang="en-US" dirty="0"/>
              <a:t>秋天来，农民丰收乐开怀；</a:t>
            </a:r>
            <a:endParaRPr lang="en-US" altLang="zh-CN" dirty="0"/>
          </a:p>
          <a:p>
            <a:pPr eaLnBrk="1" hangingPunct="1"/>
            <a:r>
              <a:rPr lang="zh-CN" altLang="en-US" dirty="0"/>
              <a:t>冬天到，树儿树儿戴雪帽。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春 （</a:t>
            </a:r>
            <a:r>
              <a:rPr lang="en-US" altLang="zh-CN" dirty="0"/>
              <a:t>ch ū n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字义：春季，四季中的第一季。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组词：春天     春风     春雨</a:t>
            </a:r>
            <a:r>
              <a:rPr lang="en-US" altLang="zh-CN" dirty="0"/>
              <a:t>           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造句：我们喜欢春天。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春雨</a:t>
            </a:r>
            <a:endParaRPr lang="zh-CN" altLang="en-US" dirty="0"/>
          </a:p>
        </p:txBody>
      </p:sp>
      <p:pic>
        <p:nvPicPr>
          <p:cNvPr id="5123" name="图片 4" descr="春雨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24075" y="1484313"/>
            <a:ext cx="4968875" cy="4675187"/>
          </a:xfrm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风（</a:t>
            </a:r>
            <a:r>
              <a:rPr lang="en-US" altLang="zh-CN" dirty="0"/>
              <a:t>f ē ng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字义：跟地面大致平行的流动的空气。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组词：风景    风雨    大风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造句：北风一吹，冬姑娘就来了。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龙卷风</a:t>
            </a:r>
            <a:endParaRPr lang="zh-CN" altLang="en-US" dirty="0"/>
          </a:p>
        </p:txBody>
      </p:sp>
      <p:pic>
        <p:nvPicPr>
          <p:cNvPr id="7171" name="Picture 6" descr="C:\Users\pc\Desktop\龙卷风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46338" y="1600200"/>
            <a:ext cx="4251325" cy="4525963"/>
          </a:xfrm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冬</a:t>
            </a:r>
            <a:r>
              <a:rPr lang="en-US" altLang="zh-CN" dirty="0"/>
              <a:t>(d ō ng)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字义：四季中的第四季，气候最冷。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组词：冬瓜     冬天    冬眠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造句：冬天天气真冷。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冬天</a:t>
            </a:r>
            <a:endParaRPr lang="zh-CN" altLang="en-US" dirty="0"/>
          </a:p>
        </p:txBody>
      </p:sp>
      <p:pic>
        <p:nvPicPr>
          <p:cNvPr id="9219" name="内容占位符 3" descr="冬天.jpg"/>
          <p:cNvPicPr>
            <a:picLocks noGrp="1" noChangeAspect="1"/>
          </p:cNvPicPr>
          <p:nvPr>
            <p:ph idx="1"/>
          </p:nvPr>
        </p:nvPicPr>
        <p:blipFill>
          <a:blip r:embed="rId1"/>
          <a:srcRect t="2779" r="8578"/>
          <a:stretch>
            <a:fillRect/>
          </a:stretch>
        </p:blipFill>
        <p:spPr>
          <a:xfrm>
            <a:off x="1258888" y="1628775"/>
            <a:ext cx="6481762" cy="4362450"/>
          </a:xfrm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字词全解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雪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xu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ě)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字义： ①寒冷天天空落下的白色晶体。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②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颜色或光彩像雪的。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组词：下雪     雪人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造句：我和爸爸在院子里堆了一个大雪人。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Application>WPS 演示</Application>
  <PresentationFormat>全屏显示(4:3)</PresentationFormat>
  <Paragraphs>127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识字</dc:title>
  <dc:creator>Administrator</dc:creator>
  <cp:lastModifiedBy>lenovo</cp:lastModifiedBy>
  <cp:revision>37</cp:revision>
  <dcterms:created xsi:type="dcterms:W3CDTF">2016-12-27T00:58:54Z</dcterms:created>
  <dcterms:modified xsi:type="dcterms:W3CDTF">2018-03-06T12:16:45Z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