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70" r:id="rId3"/>
    <p:sldId id="275" r:id="rId4"/>
    <p:sldId id="276" r:id="rId5"/>
    <p:sldId id="277" r:id="rId6"/>
    <p:sldId id="278" r:id="rId7"/>
    <p:sldId id="279" r:id="rId8"/>
    <p:sldId id="280" r:id="rId9"/>
    <p:sldId id="267" r:id="rId10"/>
    <p:sldId id="271" r:id="rId11"/>
    <p:sldId id="281" r:id="rId12"/>
    <p:sldId id="282" r:id="rId13"/>
    <p:sldId id="272" r:id="rId14"/>
    <p:sldId id="283" r:id="rId15"/>
    <p:sldId id="284" r:id="rId16"/>
    <p:sldId id="285" r:id="rId17"/>
    <p:sldId id="265" r:id="rId18"/>
    <p:sldId id="286" r:id="rId19"/>
    <p:sldId id="287" r:id="rId20"/>
    <p:sldId id="260" r:id="rId21"/>
    <p:sldId id="288" r:id="rId22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D5D"/>
    <a:srgbClr val="A5CBED"/>
    <a:srgbClr val="88BAE8"/>
    <a:srgbClr val="6CAAE2"/>
    <a:srgbClr val="EF857D"/>
    <a:srgbClr val="A8CDEE"/>
    <a:srgbClr val="8FBB99"/>
    <a:srgbClr val="4C7C57"/>
    <a:srgbClr val="619F70"/>
    <a:srgbClr val="B6D2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4660"/>
  </p:normalViewPr>
  <p:slideViewPr>
    <p:cSldViewPr>
      <p:cViewPr varScale="1">
        <p:scale>
          <a:sx n="151" d="100"/>
          <a:sy n="151" d="100"/>
        </p:scale>
        <p:origin x="600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4"/>
            <a:ext cx="9151619" cy="514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51619" cy="514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2019/12/27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3" name="组合 2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5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燕尾形 11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" name="燕尾形 6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矩形 3"/>
            <p:cNvSpPr/>
            <p:nvPr/>
          </p:nvSpPr>
          <p:spPr>
            <a:xfrm>
              <a:off x="557064" y="7738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学习方法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2374989" y="141758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找资料，知诗人。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读古诗，晓节奏。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读注释，明诗意。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想画面，悟诗情。</a:t>
            </a:r>
          </a:p>
        </p:txBody>
      </p:sp>
    </p:spTree>
    <p:extLst>
      <p:ext uri="{BB962C8B-B14F-4D97-AF65-F5344CB8AC3E}">
        <p14:creationId xmlns:p14="http://schemas.microsoft.com/office/powerpoint/2010/main" val="390608038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3088" y="84355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学法迁移，自学古诗。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417676" y="1269242"/>
            <a:ext cx="324036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　村晚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[宋]雷震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草满池塘水满陂</a:t>
            </a:r>
            <a:r>
              <a:rPr lang="en-US" altLang="zh-CN" sz="2000" dirty="0">
                <a:latin typeface="+mj-ea"/>
              </a:rPr>
              <a:t>(</a:t>
            </a:r>
            <a:r>
              <a:rPr lang="en-US" altLang="zh-CN" sz="1800" dirty="0" err="1">
                <a:latin typeface="taozhi.cn_PY" panose="02000500000000000000" pitchFamily="2" charset="0"/>
                <a:ea typeface="黑体" panose="02010609060101010101" pitchFamily="49" charset="-122"/>
              </a:rPr>
              <a:t>bēi</a:t>
            </a:r>
            <a:r>
              <a:rPr lang="en-US" altLang="zh-CN" sz="2000" dirty="0">
                <a:latin typeface="+mj-ea"/>
              </a:rPr>
              <a:t>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山衔落日浸寒漪</a:t>
            </a:r>
            <a:r>
              <a:rPr lang="en-US" altLang="zh-CN" sz="2400" dirty="0">
                <a:latin typeface="+mj-ea"/>
              </a:rPr>
              <a:t>(</a:t>
            </a:r>
            <a:r>
              <a:rPr lang="en-US" altLang="zh-CN" sz="2000" dirty="0" err="1">
                <a:latin typeface="taozhi.cn_PY" panose="02000500000000000000" pitchFamily="2" charset="0"/>
                <a:ea typeface="黑体" panose="02010609060101010101" pitchFamily="49" charset="-122"/>
              </a:rPr>
              <a:t>yī</a:t>
            </a:r>
            <a:r>
              <a:rPr lang="en-US" altLang="zh-CN" sz="2400" dirty="0">
                <a:latin typeface="+mj-ea"/>
              </a:rPr>
              <a:t>)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牧童归去横牛背，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短笛无腔信口吹。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771" y="1943101"/>
            <a:ext cx="3707374" cy="184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1662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6A0A1E3-FEA0-4323-8DB8-D86CA30B1BF7}"/>
              </a:ext>
            </a:extLst>
          </p:cNvPr>
          <p:cNvSpPr/>
          <p:nvPr/>
        </p:nvSpPr>
        <p:spPr>
          <a:xfrm>
            <a:off x="1013460" y="1495425"/>
            <a:ext cx="7117080" cy="2331132"/>
          </a:xfrm>
          <a:prstGeom prst="roundRect">
            <a:avLst>
              <a:gd name="adj" fmla="val 7988"/>
            </a:avLst>
          </a:prstGeom>
          <a:solidFill>
            <a:schemeClr val="bg1"/>
          </a:solidFill>
          <a:ln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42019" y="-21737"/>
            <a:ext cx="1539798" cy="1214316"/>
            <a:chOff x="391219" y="-21737"/>
            <a:chExt cx="1539798" cy="121431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4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8FBB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" name="燕尾形 12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8FBB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" name="燕尾形 8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" name="矩形 1"/>
            <p:cNvSpPr/>
            <p:nvPr/>
          </p:nvSpPr>
          <p:spPr>
            <a:xfrm>
              <a:off x="555823" y="773880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作家名片</a:t>
              </a:r>
              <a:endPara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id="{C1F625AA-05D9-454A-BFE8-F99CDD2DF2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63136" y="1780312"/>
            <a:ext cx="5073532" cy="1636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雷震，南宋诗人，生平不详。或以为眉州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今四川眉山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人，宋宁宗嘉定年间进士。又说是南昌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今属江西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人，宋度宗咸淳元年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1265</a:t>
            </a:r>
            <a:r>
              <a:rPr lang="en-US" altLang="zh-CN" sz="200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进士。其诗见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宋诗纪事</a:t>
            </a:r>
            <a:r>
              <a:rPr lang="en-US" altLang="zh-CN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卷七十四。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59" y="1885056"/>
            <a:ext cx="1000281" cy="11902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5662" y="3137808"/>
            <a:ext cx="14802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雷震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8107520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06202" y="907260"/>
            <a:ext cx="32403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　村晚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[宋]雷震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草满池塘水满陂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山衔落日浸寒漪。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牧童归去横牛背，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短笛无腔信口吹。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943101"/>
            <a:ext cx="3707374" cy="184233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1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0" name="燕尾形 1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5" name="燕尾形 1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矩形 11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读一读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2686092" y="2069179"/>
            <a:ext cx="532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FF2F2F"/>
                </a:solidFill>
                <a:latin typeface="taozhi.cn_PY" panose="02000500000000000000" pitchFamily="2" charset="0"/>
              </a:rPr>
              <a:t>bēi</a:t>
            </a:r>
            <a:endParaRPr lang="zh-CN" altLang="en-US" sz="2000" dirty="0">
              <a:solidFill>
                <a:srgbClr val="FF2F2F"/>
              </a:solidFill>
              <a:latin typeface="taozhi.cn_PY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7006" y="2634849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FF2F2F"/>
                </a:solidFill>
                <a:latin typeface="taozhi.cn_PY" panose="02000500000000000000" pitchFamily="2" charset="0"/>
              </a:rPr>
              <a:t>yī</a:t>
            </a:r>
            <a:endParaRPr lang="zh-CN" altLang="en-US" sz="2000" dirty="0">
              <a:solidFill>
                <a:srgbClr val="FF2F2F"/>
              </a:solidFill>
              <a:latin typeface="taozhi.cn_PY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16054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06202" y="907260"/>
            <a:ext cx="32403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　村晚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[宋]雷震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草满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池塘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水满　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山衔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落日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浸寒　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牧童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归去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横牛背，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短笛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无　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吹。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943101"/>
            <a:ext cx="3707374" cy="184233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1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0" name="燕尾形 1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5" name="燕尾形 1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矩形 11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读一读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2933599" y="2069179"/>
            <a:ext cx="532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FF2F2F"/>
                </a:solidFill>
                <a:latin typeface="taozhi.cn_PY" panose="02000500000000000000" pitchFamily="2" charset="0"/>
              </a:rPr>
              <a:t>bēi</a:t>
            </a:r>
            <a:endParaRPr lang="zh-CN" altLang="en-US" sz="2000" dirty="0">
              <a:solidFill>
                <a:srgbClr val="FF2F2F"/>
              </a:solidFill>
              <a:latin typeface="taozhi.cn_PY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94513" y="2634849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FF2F2F"/>
                </a:solidFill>
                <a:latin typeface="taozhi.cn_PY" panose="02000500000000000000" pitchFamily="2" charset="0"/>
              </a:rPr>
              <a:t>yī</a:t>
            </a:r>
            <a:endParaRPr lang="zh-CN" altLang="en-US" sz="2000" dirty="0">
              <a:solidFill>
                <a:srgbClr val="FF2F2F"/>
              </a:solidFill>
              <a:latin typeface="taozhi.cn_PY" panose="02000500000000000000" pitchFamily="2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32334" y="1981201"/>
            <a:ext cx="888383" cy="404157"/>
            <a:chOff x="2327052" y="254195"/>
            <a:chExt cx="888383" cy="404157"/>
          </a:xfrm>
        </p:grpSpPr>
        <p:sp>
          <p:nvSpPr>
            <p:cNvPr id="27" name="圆角矩形标注 26"/>
            <p:cNvSpPr/>
            <p:nvPr/>
          </p:nvSpPr>
          <p:spPr>
            <a:xfrm>
              <a:off x="2327052" y="254195"/>
              <a:ext cx="763709" cy="404157"/>
            </a:xfrm>
            <a:prstGeom prst="wedgeRoundRectCallout">
              <a:avLst>
                <a:gd name="adj1" fmla="val -46619"/>
                <a:gd name="adj2" fmla="val 7786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338272" y="261475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池岸。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65684" y="2717536"/>
            <a:ext cx="1580879" cy="404157"/>
            <a:chOff x="2327053" y="254195"/>
            <a:chExt cx="1580879" cy="404157"/>
          </a:xfrm>
        </p:grpSpPr>
        <p:sp>
          <p:nvSpPr>
            <p:cNvPr id="30" name="圆角矩形标注 29"/>
            <p:cNvSpPr/>
            <p:nvPr/>
          </p:nvSpPr>
          <p:spPr>
            <a:xfrm>
              <a:off x="2327053" y="254195"/>
              <a:ext cx="1451228" cy="404157"/>
            </a:xfrm>
            <a:prstGeom prst="wedgeRoundRectCallout">
              <a:avLst>
                <a:gd name="adj1" fmla="val -63202"/>
                <a:gd name="adj2" fmla="val 432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338272" y="26147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水中的波纹。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10474" y="4608524"/>
            <a:ext cx="888383" cy="404157"/>
            <a:chOff x="2327052" y="254195"/>
            <a:chExt cx="888383" cy="404157"/>
          </a:xfrm>
        </p:grpSpPr>
        <p:sp>
          <p:nvSpPr>
            <p:cNvPr id="36" name="圆角矩形标注 35"/>
            <p:cNvSpPr/>
            <p:nvPr/>
          </p:nvSpPr>
          <p:spPr>
            <a:xfrm>
              <a:off x="2327052" y="254195"/>
              <a:ext cx="763709" cy="404157"/>
            </a:xfrm>
            <a:prstGeom prst="wedgeRoundRectCallout">
              <a:avLst>
                <a:gd name="adj1" fmla="val -40799"/>
                <a:gd name="adj2" fmla="val -7454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338272" y="261475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随口。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987370" y="234142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2987370" y="294886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漪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2095730" y="416822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腔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2478452" y="416822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信口</a:t>
            </a:r>
            <a:endParaRPr lang="zh-CN" altLang="en-US" sz="20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1614146" y="4608524"/>
            <a:ext cx="888384" cy="404157"/>
            <a:chOff x="2327051" y="254195"/>
            <a:chExt cx="888384" cy="404157"/>
          </a:xfrm>
        </p:grpSpPr>
        <p:sp>
          <p:nvSpPr>
            <p:cNvPr id="33" name="圆角矩形标注 32"/>
            <p:cNvSpPr/>
            <p:nvPr/>
          </p:nvSpPr>
          <p:spPr>
            <a:xfrm>
              <a:off x="2327051" y="254195"/>
              <a:ext cx="763709" cy="404157"/>
            </a:xfrm>
            <a:prstGeom prst="wedgeRoundRectCallout">
              <a:avLst>
                <a:gd name="adj1" fmla="val 39542"/>
                <a:gd name="adj2" fmla="val -7493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38272" y="261475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曲调。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9256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AC75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AC75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AC7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想一想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187624" y="1995685"/>
            <a:ext cx="3231976" cy="2484774"/>
          </a:xfrm>
          <a:prstGeom prst="roundRect">
            <a:avLst>
              <a:gd name="adj" fmla="val 10191"/>
            </a:avLst>
          </a:prstGeom>
          <a:solidFill>
            <a:schemeClr val="bg1"/>
          </a:solidFill>
          <a:ln w="9525">
            <a:solidFill>
              <a:srgbClr val="FF3F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00128" y="778057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草满池塘水满陂，山衔落日浸寒漪。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413364" y="2073670"/>
            <a:ext cx="3086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①池边青翠的小草。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②碧波荡漾的池塘。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③夕阳西下的余晖。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④波光粼粼的池水。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075267" y="2571750"/>
            <a:ext cx="2554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山村晚景　优美动人</a:t>
            </a:r>
          </a:p>
        </p:txBody>
      </p:sp>
      <p:sp>
        <p:nvSpPr>
          <p:cNvPr id="17" name="矩形 16"/>
          <p:cNvSpPr/>
          <p:nvPr/>
        </p:nvSpPr>
        <p:spPr>
          <a:xfrm>
            <a:off x="2500128" y="1386871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牧童归去横牛背，短笛无腔信口吹。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5075267" y="3356519"/>
            <a:ext cx="2554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牧童横笛　活泼调皮</a:t>
            </a:r>
          </a:p>
        </p:txBody>
      </p:sp>
      <p:pic>
        <p:nvPicPr>
          <p:cNvPr id="20" name="33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2520" y="12821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7229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0884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3" grpId="0" animBg="1"/>
      <p:bldP spid="15" grpId="1" uiExpand="1" build="allAtOnce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187624" y="1419558"/>
            <a:ext cx="6696744" cy="2505562"/>
          </a:xfrm>
          <a:prstGeom prst="roundRect">
            <a:avLst>
              <a:gd name="adj" fmla="val 10191"/>
            </a:avLst>
          </a:prstGeom>
          <a:solidFill>
            <a:schemeClr val="bg1"/>
          </a:solidFill>
          <a:ln w="9525">
            <a:solidFill>
              <a:srgbClr val="FF3F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2886" y="1605407"/>
            <a:ext cx="62549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村晚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这首诗的作者是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，他向我们描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绘了一幅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的山村晚景图，刻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画了一个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的山村牧童的形象。全诗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结合，富有情趣。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6" name="组合 5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" name="燕尾形 14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燕尾形 9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矩形 6"/>
            <p:cNvSpPr/>
            <p:nvPr/>
          </p:nvSpPr>
          <p:spPr>
            <a:xfrm>
              <a:off x="555823" y="773880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总结回顾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6810856" y="2699825"/>
            <a:ext cx="10081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</a:t>
            </a:r>
          </a:p>
        </p:txBody>
      </p:sp>
      <p:sp>
        <p:nvSpPr>
          <p:cNvPr id="17" name="矩形 16"/>
          <p:cNvSpPr/>
          <p:nvPr/>
        </p:nvSpPr>
        <p:spPr>
          <a:xfrm>
            <a:off x="5134134" y="1693744"/>
            <a:ext cx="748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雷震</a:t>
            </a:r>
          </a:p>
        </p:txBody>
      </p:sp>
      <p:sp>
        <p:nvSpPr>
          <p:cNvPr id="18" name="矩形 17"/>
          <p:cNvSpPr/>
          <p:nvPr/>
        </p:nvSpPr>
        <p:spPr>
          <a:xfrm>
            <a:off x="2621173" y="2198484"/>
            <a:ext cx="28898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草茂水满、日落黄昏</a:t>
            </a:r>
          </a:p>
        </p:txBody>
      </p:sp>
      <p:sp>
        <p:nvSpPr>
          <p:cNvPr id="19" name="矩形 18"/>
          <p:cNvSpPr/>
          <p:nvPr/>
        </p:nvSpPr>
        <p:spPr>
          <a:xfrm>
            <a:off x="2619924" y="2700537"/>
            <a:ext cx="15671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</a:p>
        </p:txBody>
      </p:sp>
      <p:sp>
        <p:nvSpPr>
          <p:cNvPr id="20" name="矩形 19"/>
          <p:cNvSpPr/>
          <p:nvPr/>
        </p:nvSpPr>
        <p:spPr>
          <a:xfrm>
            <a:off x="1503017" y="3201861"/>
            <a:ext cx="748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写人</a:t>
            </a:r>
          </a:p>
        </p:txBody>
      </p:sp>
    </p:spTree>
    <p:extLst>
      <p:ext uri="{BB962C8B-B14F-4D97-AF65-F5344CB8AC3E}">
        <p14:creationId xmlns:p14="http://schemas.microsoft.com/office/powerpoint/2010/main" val="353320313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6CAA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6CAA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写一写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40" y="1475619"/>
            <a:ext cx="2192264" cy="21922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09" y="1475619"/>
            <a:ext cx="2192264" cy="21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6715"/>
      </p:ext>
    </p:extLst>
  </p:cSld>
  <p:clrMapOvr>
    <a:masterClrMapping/>
  </p:clrMapOvr>
  <p:transition spd="med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6CAA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6CAA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写一写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40" y="1475619"/>
            <a:ext cx="2192264" cy="21922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0" y="1475619"/>
            <a:ext cx="2192262" cy="21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48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6CAA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6CAA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写一写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41" y="1475619"/>
            <a:ext cx="2192262" cy="21922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0" y="1475619"/>
            <a:ext cx="2192262" cy="21922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41" y="1475619"/>
            <a:ext cx="2192262" cy="21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70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920899"/>
            <a:ext cx="3240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　　弄冰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 [宋]杨万里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稚子金盆脱晓冰，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彩丝穿取当银钲</a:t>
            </a:r>
            <a:r>
              <a:rPr lang="zh-CN" altLang="en-US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taozhi.cn_PY" panose="02000500000000000000" pitchFamily="2" charset="0"/>
                <a:ea typeface="黑体" panose="02010609060101010101" pitchFamily="49" charset="-122"/>
              </a:rPr>
              <a:t>zhēng</a:t>
            </a:r>
            <a:r>
              <a:rPr lang="zh-CN" altLang="en-US" sz="2000" dirty="0">
                <a:latin typeface="+mj-ea"/>
                <a:ea typeface="+mj-ea"/>
              </a:rPr>
              <a:t>)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敲成玉磬</a:t>
            </a:r>
            <a:r>
              <a:rPr lang="zh-CN" altLang="en-US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taozhi.cn_PY" panose="02000500000000000000" pitchFamily="2" charset="0"/>
                <a:ea typeface="黑体" panose="02010609060101010101" pitchFamily="49" charset="-122"/>
              </a:rPr>
              <a:t>qìng</a:t>
            </a:r>
            <a:r>
              <a:rPr lang="zh-CN" altLang="en-US" sz="2000" dirty="0">
                <a:latin typeface="+mj-ea"/>
                <a:ea typeface="+mj-ea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穿林响，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忽作玻璃碎地声。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24026"/>
            <a:ext cx="2840692" cy="1919938"/>
          </a:xfrm>
          <a:prstGeom prst="roundRect">
            <a:avLst>
              <a:gd name="adj" fmla="val 1237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1768450" y="107863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稚</a:t>
            </a:r>
            <a:endParaRPr lang="zh-CN" alt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1721923" y="816094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FF2F2F"/>
                </a:solidFill>
                <a:latin typeface="taozhi.cn_PY" panose="02000500000000000000" pitchFamily="2" charset="0"/>
              </a:rPr>
              <a:t>zhì</a:t>
            </a:r>
            <a:endParaRPr lang="zh-CN" altLang="en-US" sz="2000" dirty="0">
              <a:solidFill>
                <a:srgbClr val="FF2F2F"/>
              </a:solidFill>
              <a:latin typeface="taozhi.cn_PY" panose="02000500000000000000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66826" y="454220"/>
            <a:ext cx="1604693" cy="404157"/>
            <a:chOff x="2327052" y="254195"/>
            <a:chExt cx="1604693" cy="404157"/>
          </a:xfrm>
        </p:grpSpPr>
        <p:sp>
          <p:nvSpPr>
            <p:cNvPr id="9" name="圆角矩形标注 8"/>
            <p:cNvSpPr/>
            <p:nvPr/>
          </p:nvSpPr>
          <p:spPr>
            <a:xfrm>
              <a:off x="2327052" y="254195"/>
              <a:ext cx="1485999" cy="404157"/>
            </a:xfrm>
            <a:prstGeom prst="wedgeRoundRectCallout">
              <a:avLst>
                <a:gd name="adj1" fmla="val -33425"/>
                <a:gd name="adj2" fmla="val 9985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362085" y="26147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幼小的孩子。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020897" y="107863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9382263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mph" presetSubtype="1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6" grpId="0"/>
      <p:bldP spid="11" grpId="1"/>
      <p:bldP spid="11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0" y="764832"/>
            <a:ext cx="9151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《</a:t>
            </a:r>
            <a:r>
              <a:rPr lang="zh-CN" altLang="en-US" sz="2200" dirty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古诗三首</a:t>
            </a:r>
            <a:r>
              <a:rPr lang="en-US" altLang="zh-CN" sz="2200" dirty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》</a:t>
            </a:r>
            <a:r>
              <a:rPr lang="zh-CN" altLang="en-US" sz="2200" dirty="0">
                <a:solidFill>
                  <a:srgbClr val="E63933"/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教学资料链接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175545" y="1380939"/>
            <a:ext cx="785290" cy="790964"/>
            <a:chOff x="5239123" y="1842146"/>
            <a:chExt cx="511595" cy="515292"/>
          </a:xfrm>
        </p:grpSpPr>
        <p:sp>
          <p:nvSpPr>
            <p:cNvPr id="30" name="矩形 29"/>
            <p:cNvSpPr/>
            <p:nvPr/>
          </p:nvSpPr>
          <p:spPr>
            <a:xfrm>
              <a:off x="5239123" y="1842146"/>
              <a:ext cx="511595" cy="515292"/>
            </a:xfrm>
            <a:prstGeom prst="rect">
              <a:avLst/>
            </a:prstGeom>
            <a:solidFill>
              <a:srgbClr val="BAD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721" y="1871612"/>
              <a:ext cx="458398" cy="458398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1200297" y="2132344"/>
            <a:ext cx="6743407" cy="1014958"/>
            <a:chOff x="1200297" y="2132344"/>
            <a:chExt cx="6743407" cy="1014958"/>
          </a:xfrm>
        </p:grpSpPr>
        <p:sp>
          <p:nvSpPr>
            <p:cNvPr id="33" name="文本框 32"/>
            <p:cNvSpPr txBox="1"/>
            <p:nvPr/>
          </p:nvSpPr>
          <p:spPr>
            <a:xfrm>
              <a:off x="1200297" y="2306832"/>
              <a:ext cx="105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055AB"/>
                  </a:solidFill>
                  <a:latin typeface="方正准圆_GBK" panose="03000509000000000000" pitchFamily="65" charset="-122"/>
                  <a:ea typeface="方正准圆_GBK" panose="03000509000000000000" pitchFamily="65" charset="-122"/>
                </a:rPr>
                <a:t>教学资料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57893" y="2132344"/>
              <a:ext cx="5685811" cy="10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导学案设计　教案设计　教学实录　预习卡设计　活动卡设计　课时测评　课外积累</a:t>
              </a:r>
              <a:endParaRPr lang="zh-CN" altLang="en-US" sz="1600" dirty="0">
                <a:latin typeface="方正书宋_GBK" panose="03000509000000000000" pitchFamily="65" charset="-122"/>
                <a:ea typeface="方正书宋_GBK" panose="03000509000000000000" pitchFamily="65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>
            <a:off x="1327830" y="3316273"/>
            <a:ext cx="6546678" cy="0"/>
          </a:xfrm>
          <a:prstGeom prst="line">
            <a:avLst/>
          </a:prstGeom>
          <a:ln w="12700">
            <a:solidFill>
              <a:srgbClr val="E448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1200297" y="4420782"/>
            <a:ext cx="6736687" cy="340236"/>
            <a:chOff x="1200297" y="4420782"/>
            <a:chExt cx="6736687" cy="340236"/>
          </a:xfrm>
        </p:grpSpPr>
        <p:sp>
          <p:nvSpPr>
            <p:cNvPr id="37" name="文本框 36"/>
            <p:cNvSpPr txBox="1"/>
            <p:nvPr/>
          </p:nvSpPr>
          <p:spPr>
            <a:xfrm>
              <a:off x="1200297" y="4420782"/>
              <a:ext cx="1057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055AB"/>
                  </a:solidFill>
                  <a:latin typeface="方正准圆_GBK" panose="03000509000000000000" pitchFamily="65" charset="-122"/>
                  <a:ea typeface="方正准圆_GBK" panose="03000509000000000000" pitchFamily="65" charset="-122"/>
                </a:rPr>
                <a:t>学习工具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57894" y="4422464"/>
              <a:ext cx="5679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生字笔顺演示　课文词语听写　课文原声朗读　课文类文阅读</a:t>
              </a:r>
              <a:endParaRPr lang="zh-CN" altLang="en-US" sz="1600" dirty="0">
                <a:latin typeface="方正书宋_GBK" panose="03000509000000000000" pitchFamily="65" charset="-122"/>
                <a:ea typeface="方正书宋_GBK" panose="03000509000000000000" pitchFamily="65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75545" y="3488752"/>
            <a:ext cx="785290" cy="790964"/>
            <a:chOff x="5239123" y="1842146"/>
            <a:chExt cx="511595" cy="515292"/>
          </a:xfrm>
        </p:grpSpPr>
        <p:sp>
          <p:nvSpPr>
            <p:cNvPr id="40" name="矩形 39"/>
            <p:cNvSpPr/>
            <p:nvPr/>
          </p:nvSpPr>
          <p:spPr>
            <a:xfrm>
              <a:off x="5239123" y="1842146"/>
              <a:ext cx="511595" cy="515292"/>
            </a:xfrm>
            <a:prstGeom prst="rect">
              <a:avLst/>
            </a:prstGeom>
            <a:solidFill>
              <a:srgbClr val="BAD8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721" y="1871612"/>
              <a:ext cx="458398" cy="458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91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920899"/>
            <a:ext cx="35283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　　弄冰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 [宋]杨万里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稚子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金盆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脱晓冰，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彩丝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穿取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当银钲</a:t>
            </a:r>
            <a:r>
              <a:rPr lang="zh-CN" altLang="en-US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taozhi.cn_PY" panose="02000500000000000000" pitchFamily="2" charset="0"/>
                <a:ea typeface="黑体" panose="02010609060101010101" pitchFamily="49" charset="-122"/>
              </a:rPr>
              <a:t>zhēng</a:t>
            </a:r>
            <a:r>
              <a:rPr lang="zh-CN" altLang="en-US" sz="2000" dirty="0">
                <a:latin typeface="+mj-ea"/>
                <a:ea typeface="+mj-ea"/>
              </a:rPr>
              <a:t>)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敲成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玉磬</a:t>
            </a:r>
            <a:r>
              <a:rPr lang="zh-CN" altLang="en-US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taozhi.cn_PY" panose="02000500000000000000" pitchFamily="2" charset="0"/>
                <a:ea typeface="黑体" panose="02010609060101010101" pitchFamily="49" charset="-122"/>
              </a:rPr>
              <a:t>qìng</a:t>
            </a:r>
            <a:r>
              <a:rPr lang="zh-CN" altLang="en-US" sz="2000" dirty="0">
                <a:latin typeface="+mj-ea"/>
                <a:ea typeface="+mj-ea"/>
              </a:rPr>
              <a:t>)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穿林响，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忽作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玻璃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碎地声。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24026"/>
            <a:ext cx="2840692" cy="1919938"/>
          </a:xfrm>
          <a:prstGeom prst="roundRect">
            <a:avLst>
              <a:gd name="adj" fmla="val 1237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1768450" y="107863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稚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1923" y="816094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rgbClr val="FF2F2F"/>
                </a:solidFill>
                <a:latin typeface="taozhi.cn_PY" panose="02000500000000000000" pitchFamily="2" charset="0"/>
              </a:rPr>
              <a:t>zhì</a:t>
            </a:r>
            <a:endParaRPr lang="zh-CN" altLang="en-US" sz="2000" dirty="0">
              <a:solidFill>
                <a:srgbClr val="FF2F2F"/>
              </a:solidFill>
              <a:latin typeface="taozhi.cn_PY" panose="02000500000000000000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66826" y="454220"/>
            <a:ext cx="1604693" cy="404157"/>
            <a:chOff x="2327052" y="254195"/>
            <a:chExt cx="1604693" cy="404157"/>
          </a:xfrm>
        </p:grpSpPr>
        <p:sp>
          <p:nvSpPr>
            <p:cNvPr id="9" name="圆角矩形标注 8"/>
            <p:cNvSpPr/>
            <p:nvPr/>
          </p:nvSpPr>
          <p:spPr>
            <a:xfrm>
              <a:off x="2327052" y="254195"/>
              <a:ext cx="1485999" cy="404157"/>
            </a:xfrm>
            <a:prstGeom prst="wedgeRoundRectCallout">
              <a:avLst>
                <a:gd name="adj1" fmla="val -33425"/>
                <a:gd name="adj2" fmla="val 9985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362085" y="26147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幼小的孩子。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020897" y="107863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990554"/>
      </p:ext>
    </p:extLst>
  </p:cSld>
  <p:clrMapOvr>
    <a:masterClrMapping/>
  </p:clrMapOvr>
  <p:transition spd="med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6A0A1E3-FEA0-4323-8DB8-D86CA30B1BF7}"/>
              </a:ext>
            </a:extLst>
          </p:cNvPr>
          <p:cNvSpPr/>
          <p:nvPr/>
        </p:nvSpPr>
        <p:spPr>
          <a:xfrm>
            <a:off x="1013460" y="1377950"/>
            <a:ext cx="7117080" cy="2527982"/>
          </a:xfrm>
          <a:prstGeom prst="roundRect">
            <a:avLst>
              <a:gd name="adj" fmla="val 7988"/>
            </a:avLst>
          </a:prstGeom>
          <a:solidFill>
            <a:schemeClr val="bg1"/>
          </a:solidFill>
          <a:ln>
            <a:solidFill>
              <a:srgbClr val="FF5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42019" y="-21737"/>
            <a:ext cx="1539798" cy="1214316"/>
            <a:chOff x="391219" y="-21737"/>
            <a:chExt cx="1539798" cy="121431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4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8FBB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" name="燕尾形 12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8FBB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9" name="燕尾形 8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" name="矩形 1"/>
            <p:cNvSpPr/>
            <p:nvPr/>
          </p:nvSpPr>
          <p:spPr>
            <a:xfrm>
              <a:off x="555823" y="773880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作家名片</a:t>
              </a:r>
              <a:endPara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id="{C1F625AA-05D9-454A-BFE8-F99CDD2DF2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64980" y="1483306"/>
            <a:ext cx="547937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杨万里，南宋著名诗人，与陆游、尤袤、范成大并称为“中兴四大诗人”。他一生作诗两万多首，传世作品有四千二百首，被誉为一代诗宗。他创造了语言浅近明白、清新自然，富有幽默情趣的“诚斋体”。杨万里的诗歌大多描写自然景物，且以此见长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661" y="1572069"/>
            <a:ext cx="1264046" cy="18794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38668" y="3429969"/>
            <a:ext cx="1480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杨万里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2901365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23628" y="1329059"/>
            <a:ext cx="6696744" cy="2548087"/>
          </a:xfrm>
          <a:prstGeom prst="roundRect">
            <a:avLst>
              <a:gd name="adj" fmla="val 10191"/>
            </a:avLst>
          </a:prstGeom>
          <a:solidFill>
            <a:schemeClr val="bg1"/>
          </a:solidFill>
          <a:ln w="9525">
            <a:solidFill>
              <a:srgbClr val="FF3F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6152" y="1438701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自由读古诗，借助拼音读准生字字音，借助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注释、工具书理解诗句。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和学习小组成员讨论，理解诗句，初步理解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古诗大意。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6" name="组合 5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" name="燕尾形 14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燕尾形 9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矩形 6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读一读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39722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19595" y="1811918"/>
            <a:ext cx="6696744" cy="1626449"/>
          </a:xfrm>
          <a:prstGeom prst="roundRect">
            <a:avLst>
              <a:gd name="adj" fmla="val 10191"/>
            </a:avLst>
          </a:prstGeom>
          <a:solidFill>
            <a:schemeClr val="bg1"/>
          </a:solidFill>
          <a:ln w="9525">
            <a:solidFill>
              <a:srgbClr val="FF3F3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5335" y="2010937"/>
            <a:ext cx="6254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稚子弄冰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：这是一群</a:t>
            </a:r>
            <a:r>
              <a:rPr lang="zh-CN" altLang="en-US"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的小孩子。从</a:t>
            </a:r>
            <a:r>
              <a:rPr lang="zh-CN" altLang="en-US"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看出来。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6" name="组合 5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" name="燕尾形 14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燕尾形 9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矩形 6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填一填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94086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81884" y="1275606"/>
            <a:ext cx="7190516" cy="2780721"/>
            <a:chOff x="981884" y="1591229"/>
            <a:chExt cx="7190516" cy="2780721"/>
          </a:xfrm>
        </p:grpSpPr>
        <p:grpSp>
          <p:nvGrpSpPr>
            <p:cNvPr id="17" name="组合 16"/>
            <p:cNvGrpSpPr/>
            <p:nvPr/>
          </p:nvGrpSpPr>
          <p:grpSpPr>
            <a:xfrm>
              <a:off x="981884" y="1591229"/>
              <a:ext cx="7190516" cy="2780721"/>
              <a:chOff x="981884" y="1591229"/>
              <a:chExt cx="7190516" cy="2780721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981884" y="1591229"/>
                <a:ext cx="7190516" cy="2780721"/>
              </a:xfrm>
              <a:prstGeom prst="roundRect">
                <a:avLst>
                  <a:gd name="adj" fmla="val 10191"/>
                </a:avLst>
              </a:prstGeom>
              <a:solidFill>
                <a:schemeClr val="bg1"/>
              </a:solidFill>
              <a:ln w="9525">
                <a:solidFill>
                  <a:srgbClr val="FF3F3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4060" y="1693254"/>
                <a:ext cx="3104121" cy="2483297"/>
              </a:xfrm>
              <a:prstGeom prst="rect">
                <a:avLst/>
              </a:prstGeom>
            </p:spPr>
          </p:pic>
        </p:grpSp>
        <p:sp>
          <p:nvSpPr>
            <p:cNvPr id="3" name="矩形 2"/>
            <p:cNvSpPr/>
            <p:nvPr/>
          </p:nvSpPr>
          <p:spPr>
            <a:xfrm>
              <a:off x="4338856" y="1650990"/>
              <a:ext cx="3576755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读读古诗，从这首古诗中，你听到了哪些动听的声音，看到了哪些可爱有趣的画面，悟到了怎样的情感？圈画出关键字词。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6" name="组合 5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" name="燕尾形 14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燕尾形 9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矩形 6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读一读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803249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59632" y="920899"/>
            <a:ext cx="3240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　　　弄冰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 [宋]杨万里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稚子金盆　晓冰，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彩丝　取当银钲</a:t>
            </a:r>
            <a:r>
              <a:rPr lang="zh-CN" altLang="en-US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taozhi.cn_PY" panose="02000500000000000000" pitchFamily="2" charset="0"/>
                <a:ea typeface="黑体" panose="02010609060101010101" pitchFamily="49" charset="-122"/>
              </a:rPr>
              <a:t>zhēng</a:t>
            </a:r>
            <a:r>
              <a:rPr lang="zh-CN" altLang="en-US" sz="2000" dirty="0">
                <a:latin typeface="+mj-ea"/>
                <a:ea typeface="+mj-ea"/>
              </a:rPr>
              <a:t>)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　成玉磬</a:t>
            </a:r>
            <a:r>
              <a:rPr lang="zh-CN" altLang="en-US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latin typeface="taozhi.cn_PY" panose="02000500000000000000" pitchFamily="2" charset="0"/>
                <a:ea typeface="黑体" panose="02010609060101010101" pitchFamily="49" charset="-122"/>
              </a:rPr>
              <a:t>qìng</a:t>
            </a:r>
            <a:r>
              <a:rPr lang="zh-CN" altLang="en-US" sz="2000" dirty="0">
                <a:latin typeface="+mj-ea"/>
                <a:ea typeface="+mj-ea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穿林响，</a:t>
            </a:r>
          </a:p>
          <a:p>
            <a:pPr>
              <a:lnSpc>
                <a:spcPct val="175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忽作玻璃碎地声。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24026"/>
            <a:ext cx="2840692" cy="1919938"/>
          </a:xfrm>
          <a:prstGeom prst="roundRect">
            <a:avLst>
              <a:gd name="adj" fmla="val 1237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2276084" y="214491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脱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1768876" y="2677341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穿</a:t>
            </a:r>
            <a:endParaRPr lang="zh-CN" alt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1260083" y="321274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敲</a:t>
            </a:r>
            <a:endParaRPr lang="zh-CN" altLang="en-US" sz="2000" dirty="0"/>
          </a:p>
        </p:txBody>
      </p:sp>
      <p:sp>
        <p:nvSpPr>
          <p:cNvPr id="15" name="矩形 14"/>
          <p:cNvSpPr/>
          <p:nvPr/>
        </p:nvSpPr>
        <p:spPr>
          <a:xfrm>
            <a:off x="1768450" y="107863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稚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2020897" y="107863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5075267" y="1203598"/>
            <a:ext cx="2554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可爱调皮　天真活泼</a:t>
            </a:r>
          </a:p>
        </p:txBody>
      </p:sp>
      <p:sp>
        <p:nvSpPr>
          <p:cNvPr id="18" name="矩形 17"/>
          <p:cNvSpPr/>
          <p:nvPr/>
        </p:nvSpPr>
        <p:spPr>
          <a:xfrm>
            <a:off x="4597400" y="3746624"/>
            <a:ext cx="1054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心情：</a:t>
            </a:r>
          </a:p>
        </p:txBody>
      </p:sp>
      <p:sp>
        <p:nvSpPr>
          <p:cNvPr id="19" name="矩形 18"/>
          <p:cNvSpPr/>
          <p:nvPr/>
        </p:nvSpPr>
        <p:spPr>
          <a:xfrm>
            <a:off x="5401548" y="376567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25060" y="376567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8572" y="3746627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沮丧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053" y="3862645"/>
            <a:ext cx="282128" cy="2061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690" y="3862645"/>
            <a:ext cx="282128" cy="20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7702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13" grpId="0"/>
      <p:bldP spid="13" grpId="1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7257" y="-21737"/>
            <a:ext cx="1539798" cy="1214316"/>
            <a:chOff x="391219" y="-21737"/>
            <a:chExt cx="1539798" cy="1214316"/>
          </a:xfrm>
        </p:grpSpPr>
        <p:grpSp>
          <p:nvGrpSpPr>
            <p:cNvPr id="2" name="组合 1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657"/>
              <a:stretch/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" name="组合 164"/>
              <p:cNvGrpSpPr>
                <a:grpSpLocks/>
              </p:cNvGrpSpPr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矩形 1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填一填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1262807" y="1532001"/>
            <a:ext cx="66183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稚子弄冰》这首诗的作者是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，他通过对小孩子一系列的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描写，刻画出一群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的孩子形象。其中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等动词形象生动，突出了孩子弄冰时的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453375" y="1621278"/>
            <a:ext cx="10310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</a:p>
        </p:txBody>
      </p:sp>
      <p:sp>
        <p:nvSpPr>
          <p:cNvPr id="27" name="矩形 26"/>
          <p:cNvSpPr/>
          <p:nvPr/>
        </p:nvSpPr>
        <p:spPr>
          <a:xfrm>
            <a:off x="3218781" y="2125128"/>
            <a:ext cx="748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</a:p>
        </p:txBody>
      </p:sp>
      <p:sp>
        <p:nvSpPr>
          <p:cNvPr id="28" name="矩形 27"/>
          <p:cNvSpPr/>
          <p:nvPr/>
        </p:nvSpPr>
        <p:spPr>
          <a:xfrm>
            <a:off x="6013688" y="2124015"/>
            <a:ext cx="13131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天真可爱</a:t>
            </a:r>
          </a:p>
        </p:txBody>
      </p:sp>
      <p:sp>
        <p:nvSpPr>
          <p:cNvPr id="29" name="矩形 28"/>
          <p:cNvSpPr/>
          <p:nvPr/>
        </p:nvSpPr>
        <p:spPr>
          <a:xfrm>
            <a:off x="2940362" y="2628048"/>
            <a:ext cx="10310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穿、敲</a:t>
            </a:r>
          </a:p>
        </p:txBody>
      </p:sp>
      <p:sp>
        <p:nvSpPr>
          <p:cNvPr id="30" name="矩形 29"/>
          <p:cNvSpPr/>
          <p:nvPr/>
        </p:nvSpPr>
        <p:spPr>
          <a:xfrm>
            <a:off x="2101442" y="3129698"/>
            <a:ext cx="7489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</a:p>
        </p:txBody>
      </p:sp>
    </p:spTree>
    <p:extLst>
      <p:ext uri="{BB962C8B-B14F-4D97-AF65-F5344CB8AC3E}">
        <p14:creationId xmlns:p14="http://schemas.microsoft.com/office/powerpoint/2010/main" val="47981870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a37615cb131f4f2a74150eee2921c52c775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RESOURCELIBID_ANIM" val="4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  <p:tag name="RESOURCELIBID_ANIM" val="46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</TotalTime>
  <Words>828</Words>
  <Application>Microsoft Office PowerPoint</Application>
  <PresentationFormat>全屏显示(16:9)</PresentationFormat>
  <Paragraphs>123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方正大标宋_GBK</vt:lpstr>
      <vt:lpstr>方正大黑_GBK</vt:lpstr>
      <vt:lpstr>方正书宋_GBK</vt:lpstr>
      <vt:lpstr>方正小标宋_GBK</vt:lpstr>
      <vt:lpstr>方正准圆_GBK</vt:lpstr>
      <vt:lpstr>黑体</vt:lpstr>
      <vt:lpstr>楷体</vt:lpstr>
      <vt:lpstr>宋体</vt:lpstr>
      <vt:lpstr>Arial</vt:lpstr>
      <vt:lpstr>Calibri</vt:lpstr>
      <vt:lpstr>Calibri Light</vt:lpstr>
      <vt:lpstr>taozhi.cn_PY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700</cp:revision>
  <dcterms:created xsi:type="dcterms:W3CDTF">2015-05-05T08:02:14Z</dcterms:created>
  <dcterms:modified xsi:type="dcterms:W3CDTF">2019-12-27T05:31:25Z</dcterms:modified>
</cp:coreProperties>
</file>