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6" r:id="rId3"/>
    <p:sldId id="448" r:id="rId4"/>
    <p:sldId id="415" r:id="rId6"/>
    <p:sldId id="256" r:id="rId7"/>
    <p:sldId id="289" r:id="rId8"/>
    <p:sldId id="307" r:id="rId9"/>
    <p:sldId id="368" r:id="rId10"/>
    <p:sldId id="370" r:id="rId11"/>
    <p:sldId id="416" r:id="rId12"/>
    <p:sldId id="451" r:id="rId13"/>
    <p:sldId id="452" r:id="rId14"/>
    <p:sldId id="453" r:id="rId15"/>
    <p:sldId id="381" r:id="rId16"/>
    <p:sldId id="383" r:id="rId17"/>
    <p:sldId id="454" r:id="rId18"/>
    <p:sldId id="455" r:id="rId19"/>
    <p:sldId id="394" r:id="rId20"/>
    <p:sldId id="456" r:id="rId21"/>
    <p:sldId id="457" r:id="rId22"/>
    <p:sldId id="458" r:id="rId23"/>
    <p:sldId id="459" r:id="rId24"/>
    <p:sldId id="460" r:id="rId25"/>
    <p:sldId id="461" r:id="rId26"/>
    <p:sldId id="462" r:id="rId27"/>
    <p:sldId id="467" r:id="rId28"/>
    <p:sldId id="466" r:id="rId29"/>
    <p:sldId id="401" r:id="rId3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DF4"/>
    <a:srgbClr val="B90319"/>
    <a:srgbClr val="FFEAEF"/>
    <a:srgbClr val="6175B4"/>
    <a:srgbClr val="B2BCDD"/>
    <a:srgbClr val="B3BEDB"/>
    <a:srgbClr val="8BD6E1"/>
    <a:srgbClr val="FFD1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66"/>
    <p:restoredTop sz="94660"/>
  </p:normalViewPr>
  <p:slideViewPr>
    <p:cSldViewPr snapToGrid="0" showGuides="1">
      <p:cViewPr varScale="1">
        <p:scale>
          <a:sx n="121" d="100"/>
          <a:sy n="121" d="100"/>
        </p:scale>
        <p:origin x="-108" y="-216"/>
      </p:cViewPr>
      <p:guideLst>
        <p:guide orient="horz" pos="2160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112" y="-23812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图片 2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812" y="-47625"/>
            <a:ext cx="12215812" cy="690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112" y="-23812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2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812" y="-22225"/>
            <a:ext cx="12215812" cy="690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112" y="-23812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2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812" y="-22225"/>
            <a:ext cx="12215812" cy="690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112" y="-23812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812" y="-47625"/>
            <a:ext cx="12215812" cy="690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812" y="-47625"/>
            <a:ext cx="12215812" cy="690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</p:spPr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</p:spPr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GI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GIF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4.png"/><Relationship Id="rId15" Type="http://schemas.openxmlformats.org/officeDocument/2006/relationships/image" Target="../media/image23.png"/><Relationship Id="rId14" Type="http://schemas.openxmlformats.org/officeDocument/2006/relationships/image" Target="../media/image22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jpe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1969" y="2501900"/>
            <a:ext cx="3202941" cy="2785110"/>
          </a:xfrm>
          <a:prstGeom prst="ellipse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1869" y="3919855"/>
            <a:ext cx="3384550" cy="2881630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l="-6048" t="-5224" r="6048" b="5224"/>
          <a:stretch>
            <a:fillRect/>
          </a:stretch>
        </p:blipFill>
        <p:spPr>
          <a:xfrm>
            <a:off x="7029450" y="4415155"/>
            <a:ext cx="3726179" cy="2478405"/>
          </a:xfrm>
          <a:prstGeom prst="ellipse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3740" y="2159000"/>
            <a:ext cx="3811270" cy="2256154"/>
          </a:xfrm>
          <a:prstGeom prst="ellipse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24275" y="2841625"/>
            <a:ext cx="1911350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幼儿园</a:t>
            </a:r>
            <a:r>
              <a:rPr lang="zh-CN" altLang="en-US" sz="4800" dirty="0">
                <a:latin typeface="Arial" panose="020B0604020202020204" pitchFamily="34" charset="0"/>
              </a:rPr>
              <a:t> 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55313" y="5864225"/>
            <a:ext cx="12588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Arial" panose="020B0604020202020204" pitchFamily="34" charset="0"/>
                <a:sym typeface="微软雅黑" panose="020B0503020204020204" pitchFamily="34" charset="-122"/>
              </a:rPr>
              <a:t>中学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0900" y="5470525"/>
            <a:ext cx="19113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小学  </a:t>
            </a:r>
            <a:r>
              <a:rPr lang="zh-CN" altLang="en-US" sz="4800" dirty="0">
                <a:latin typeface="Arial" panose="020B0604020202020204" pitchFamily="34" charset="0"/>
              </a:rPr>
              <a:t> 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50438" y="2963863"/>
            <a:ext cx="197961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Arial" panose="020B0604020202020204" pitchFamily="34" charset="0"/>
                <a:sym typeface="微软雅黑" panose="020B0503020204020204" pitchFamily="34" charset="-122"/>
              </a:rPr>
              <a:t>大学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9" name="组合 17"/>
          <p:cNvGrpSpPr/>
          <p:nvPr/>
        </p:nvGrpSpPr>
        <p:grpSpPr>
          <a:xfrm>
            <a:off x="254000" y="219075"/>
            <a:ext cx="3228975" cy="714375"/>
            <a:chOff x="401" y="490"/>
            <a:chExt cx="5084" cy="1125"/>
          </a:xfrm>
        </p:grpSpPr>
        <p:pic>
          <p:nvPicPr>
            <p:cNvPr id="7180" name="图片 9" descr="PPT图标粉色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98"/>
            <a:stretch>
              <a:fillRect/>
            </a:stretch>
          </p:blipFill>
          <p:spPr>
            <a:xfrm>
              <a:off x="401" y="490"/>
              <a:ext cx="5084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1" name="TextBox 76"/>
            <p:cNvSpPr txBox="1"/>
            <p:nvPr/>
          </p:nvSpPr>
          <p:spPr>
            <a:xfrm>
              <a:off x="401" y="502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sym typeface="Arial" panose="020B0604020202020204" pitchFamily="34" charset="0"/>
                </a:rPr>
                <a:t>新课导入</a:t>
              </a:r>
              <a:endParaRPr lang="zh-CN" altLang="en-US" sz="4000" b="1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21890" y="933450"/>
            <a:ext cx="81362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上节课我们学习了《大青树下的小学，同学们还知道哪些学校呢？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703388" y="1003300"/>
            <a:ext cx="8785225" cy="433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3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300" dirty="0">
                <a:latin typeface="楷体" panose="02010609060101010101" pitchFamily="49" charset="-122"/>
                <a:ea typeface="楷体" panose="02010609060101010101" pitchFamily="49" charset="-122"/>
              </a:rPr>
              <a:t>花的学校</a:t>
            </a:r>
            <a:r>
              <a:rPr lang="en-US" altLang="zh-CN" sz="43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300" dirty="0">
                <a:latin typeface="楷体" panose="02010609060101010101" pitchFamily="49" charset="-122"/>
                <a:ea typeface="楷体" panose="02010609060101010101" pitchFamily="49" charset="-122"/>
              </a:rPr>
              <a:t>一文主要写了什么？</a:t>
            </a:r>
            <a:endParaRPr lang="en-US" altLang="zh-CN" sz="4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4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300" dirty="0">
                <a:latin typeface="楷体" panose="02010609060101010101" pitchFamily="49" charset="-122"/>
                <a:ea typeface="楷体" panose="02010609060101010101" pitchFamily="49" charset="-122"/>
              </a:rPr>
              <a:t>     课文通过丰富的想象，把花当作天真可爱的（  ）。下雨时，他们（    ）出来玩耍，最终，他们要回到（      ）身边。</a:t>
            </a:r>
            <a:endParaRPr lang="zh-CN" altLang="en-US" sz="4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9738" y="3173413"/>
            <a:ext cx="1512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27350" y="3862388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9875" y="4365625"/>
            <a:ext cx="1331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1"/>
          <p:cNvSpPr txBox="1"/>
          <p:nvPr/>
        </p:nvSpPr>
        <p:spPr>
          <a:xfrm>
            <a:off x="4079776" y="357428"/>
            <a:ext cx="3574784" cy="993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865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课文解读</a:t>
            </a:r>
            <a:endParaRPr kumimoji="0" lang="zh-CN" altLang="en-US" sz="3200" kern="1200" cap="none" spc="0" normalizeH="0" baseline="0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1054100" y="1500717"/>
            <a:ext cx="10416117" cy="285369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当雷云在天上轰响，六月的阵雨落下的时候，润湿的东风走过荒野，在竹林中吹着口笛。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于是一群一群的花从无人知道的地方突然跑出来，在绿草上跳舞、狂欢。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24717" y="3621617"/>
            <a:ext cx="18224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11"/>
          <p:cNvSpPr/>
          <p:nvPr/>
        </p:nvSpPr>
        <p:spPr bwMode="auto">
          <a:xfrm>
            <a:off x="1377951" y="4538133"/>
            <a:ext cx="3155951" cy="1631951"/>
          </a:xfrm>
          <a:prstGeom prst="borderCallout1">
            <a:avLst>
              <a:gd name="adj1" fmla="val -985"/>
              <a:gd name="adj2" fmla="val 10869"/>
              <a:gd name="adj3" fmla="val -57031"/>
              <a:gd name="adj4" fmla="val 7018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强调花的数量多，仿佛一夜之间全部开了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68800" y="4292600"/>
            <a:ext cx="2495551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8"/>
          <p:cNvSpPr txBox="1"/>
          <p:nvPr/>
        </p:nvSpPr>
        <p:spPr>
          <a:xfrm>
            <a:off x="5757333" y="4618567"/>
            <a:ext cx="5298017" cy="14725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kumimoji="0" lang="zh-CN" altLang="en-US" sz="3735" b="1" i="0" u="none" strike="noStrike" kern="1200" cap="none" spc="0" normalizeH="0" baseline="0" noProof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你知道这里使用了什么修辞手法吗？</a:t>
            </a:r>
            <a:endParaRPr kumimoji="0" lang="zh-CN" altLang="en-US" sz="3735" b="1" i="0" u="none" strike="noStrike" kern="1200" cap="none" spc="0" normalizeH="0" baseline="0" noProof="1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_GB2312" panose="0201060903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654425" y="2874010"/>
            <a:ext cx="1755140" cy="76835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856855" y="2940050"/>
            <a:ext cx="1910715" cy="10795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" descr="timg (4)"/>
          <p:cNvPicPr>
            <a:picLocks noChangeAspect="1"/>
          </p:cNvPicPr>
          <p:nvPr/>
        </p:nvPicPr>
        <p:blipFill>
          <a:blip r:embed="rId1"/>
          <a:srcRect t="1691" b="11589"/>
          <a:stretch>
            <a:fillRect/>
          </a:stretch>
        </p:blipFill>
        <p:spPr>
          <a:xfrm>
            <a:off x="-8467" y="-29633"/>
            <a:ext cx="12208933" cy="7082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907617" y="148167"/>
            <a:ext cx="6157383" cy="385889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>
              <a:lnSpc>
                <a:spcPct val="130000"/>
              </a:lnSpc>
            </a:pPr>
            <a:r>
              <a:rPr lang="zh-CN" altLang="en-US" sz="3735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</a:t>
            </a:r>
            <a:r>
              <a:rPr lang="zh-CN" altLang="en-US" sz="37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zh-CN" altLang="en-US" sz="3735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的手法，把花描写成可爱的孩子，非常富有童趣。“跳舞”“狂欢”写出了花孩子们活泼、调皮的特点。</a:t>
            </a:r>
            <a:endParaRPr lang="zh-CN" altLang="en-US" sz="3735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对角圆角矩形 3"/>
          <p:cNvSpPr/>
          <p:nvPr/>
        </p:nvSpPr>
        <p:spPr>
          <a:xfrm>
            <a:off x="6464300" y="180975"/>
            <a:ext cx="5664200" cy="387032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对角圆角矩形 7"/>
          <p:cNvSpPr/>
          <p:nvPr/>
        </p:nvSpPr>
        <p:spPr>
          <a:xfrm>
            <a:off x="255588" y="3154363"/>
            <a:ext cx="5829300" cy="3656013"/>
          </a:xfrm>
          <a:prstGeom prst="round2DiagRect">
            <a:avLst>
              <a:gd name="adj1" fmla="val 16667"/>
              <a:gd name="adj2" fmla="val 9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rcRect l="7832" b="12800"/>
          <a:stretch>
            <a:fillRect/>
          </a:stretch>
        </p:blipFill>
        <p:spPr>
          <a:xfrm>
            <a:off x="531494" y="3307715"/>
            <a:ext cx="5278121" cy="3349625"/>
          </a:xfrm>
          <a:prstGeom prst="round2DiagRect">
            <a:avLst/>
          </a:prstGeom>
          <a:effectLst>
            <a:innerShdw blurRad="63500" dist="50800" dir="13500000">
              <a:srgbClr val="FD7A8A">
                <a:alpha val="50000"/>
              </a:srgbClr>
            </a:inn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244" y="411479"/>
            <a:ext cx="5020946" cy="3409315"/>
          </a:xfrm>
          <a:prstGeom prst="round2DiagRect">
            <a:avLst/>
          </a:prstGeom>
          <a:effectLst>
            <a:innerShdw blurRad="63500" dist="50800" dir="18900000">
              <a:srgbClr val="FD7A8A">
                <a:alpha val="50000"/>
              </a:srgbClr>
            </a:innerShdw>
          </a:effectLst>
        </p:spPr>
      </p:pic>
      <p:sp>
        <p:nvSpPr>
          <p:cNvPr id="11" name="文本框 10"/>
          <p:cNvSpPr txBox="1"/>
          <p:nvPr/>
        </p:nvSpPr>
        <p:spPr>
          <a:xfrm>
            <a:off x="817563" y="2171700"/>
            <a:ext cx="156083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跳舞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0100" y="180975"/>
            <a:ext cx="156083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狂欢</a:t>
            </a:r>
            <a:endParaRPr kumimoji="0" lang="zh-CN" altLang="en-US" sz="54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46075" y="565150"/>
            <a:ext cx="10923905" cy="157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</a:t>
            </a:r>
            <a:r>
              <a:rPr kumimoji="0" lang="zh-CN" altLang="en-US" sz="4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花的学校是什么样的？勾出文中相关词语、句子。</a:t>
            </a:r>
            <a:endParaRPr kumimoji="0" lang="zh-CN" altLang="en-US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2150" y="3210878"/>
            <a:ext cx="10807700" cy="2227262"/>
            <a:chOff x="969" y="3462"/>
            <a:chExt cx="17021" cy="3508"/>
          </a:xfrm>
        </p:grpSpPr>
        <p:sp>
          <p:nvSpPr>
            <p:cNvPr id="6" name="对角圆角矩形 5"/>
            <p:cNvSpPr/>
            <p:nvPr/>
          </p:nvSpPr>
          <p:spPr>
            <a:xfrm>
              <a:off x="969" y="3462"/>
              <a:ext cx="17021" cy="3508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69" y="3637"/>
              <a:ext cx="17021" cy="31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fontAlgn="auto">
                <a:lnSpc>
                  <a:spcPct val="13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kern="1200" cap="none" spc="0" normalizeH="0" baseline="0" noProof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</a:t>
              </a:r>
              <a:r>
                <a:rPr kumimoji="0" lang="zh-CN" altLang="en-US" sz="3200" b="1" kern="1200" cap="none" spc="0" normalizeH="0" baseline="0" noProof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妈妈，我真的觉得那些花朵是在地下的学校里上学。</a:t>
              </a:r>
              <a:r>
                <a:rPr kumimoji="0" lang="en-US" altLang="zh-CN" sz="3200" b="1" kern="1200" cap="none" spc="0" normalizeH="0" baseline="0" noProof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endParaRPr kumimoji="0" lang="en-US" altLang="zh-CN" sz="32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R="0" defTabSz="914400" fontAlgn="auto">
                <a:lnSpc>
                  <a:spcPct val="13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kern="1200" cap="none" spc="0" normalizeH="0" baseline="0" noProof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</a:t>
              </a:r>
              <a:r>
                <a:rPr kumimoji="0" lang="zh-CN" altLang="en-US" sz="3200" b="1" kern="1200" cap="none" spc="0" normalizeH="0" baseline="0" noProof="1">
                  <a:solidFill>
                    <a:schemeClr val="accent4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他们关了门做功课。如果他们想在放学以前出来游戏，他们的老师是要罚他们站墙角的。</a:t>
              </a:r>
              <a:endParaRPr kumimoji="0" lang="zh-CN" altLang="en-US" sz="32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977900" y="1246717"/>
            <a:ext cx="6908800" cy="1817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妈妈，我真的觉得那些花朵是在地下的学校里上学。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07125" y="1075209"/>
            <a:ext cx="3679095" cy="2251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6"/>
          <p:cNvGrpSpPr/>
          <p:nvPr/>
        </p:nvGrpSpPr>
        <p:grpSpPr>
          <a:xfrm>
            <a:off x="2530264" y="3074670"/>
            <a:ext cx="8028516" cy="2753784"/>
            <a:chOff x="492408" y="2769467"/>
            <a:chExt cx="6020023" cy="2066203"/>
          </a:xfrm>
        </p:grpSpPr>
        <p:sp>
          <p:nvSpPr>
            <p:cNvPr id="8" name="云形标注 7"/>
            <p:cNvSpPr/>
            <p:nvPr/>
          </p:nvSpPr>
          <p:spPr>
            <a:xfrm>
              <a:off x="492408" y="2769467"/>
              <a:ext cx="6020023" cy="1861329"/>
            </a:xfrm>
            <a:prstGeom prst="cloudCallout">
              <a:avLst>
                <a:gd name="adj1" fmla="val -5773"/>
                <a:gd name="adj2" fmla="val -81023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81237" y="2958459"/>
              <a:ext cx="4794752" cy="18772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宋体" panose="02010600030101010101" pitchFamily="2" charset="-122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生动形象地写出了花儿未开放前，在泥土里汲取养分，等待开放。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把花儿比作上学的孩子，把花儿汲取生长所需的养分比作做功课，生动形象。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844551" y="1248833"/>
            <a:ext cx="10397067" cy="16929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Calibri" panose="020F0502020204030204" pitchFamily="34" charset="0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他们关了门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做功课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。如果他们想在散学以前出来游戏，他们的老师是要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站墙角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2351" y="3655484"/>
            <a:ext cx="7296149" cy="2051049"/>
            <a:chOff x="766045" y="2741420"/>
            <a:chExt cx="5472748" cy="1538288"/>
          </a:xfrm>
        </p:grpSpPr>
        <p:sp>
          <p:nvSpPr>
            <p:cNvPr id="4" name="云形标注 3"/>
            <p:cNvSpPr/>
            <p:nvPr/>
          </p:nvSpPr>
          <p:spPr>
            <a:xfrm>
              <a:off x="766045" y="2741420"/>
              <a:ext cx="5472748" cy="1538288"/>
            </a:xfrm>
            <a:prstGeom prst="cloudCallout">
              <a:avLst>
                <a:gd name="adj1" fmla="val 12380"/>
                <a:gd name="adj2" fmla="val -900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81994" y="2958907"/>
              <a:ext cx="4794807" cy="10377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宋体" panose="02010600030101010101" pitchFamily="2" charset="-122"/>
                </a:rPr>
                <a:t> 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孩子把花的生活与自己的生活联系起来。这是孩子猜想的，花儿会被“罚站壁角”，这就是花和孩子一样的生活。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8" name="Picture 2" descr="C:\Users\Administrator\Desktop\花儿学校\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54533" y="2717800"/>
            <a:ext cx="2484967" cy="3312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对角圆角矩形 11"/>
          <p:cNvSpPr/>
          <p:nvPr/>
        </p:nvSpPr>
        <p:spPr>
          <a:xfrm>
            <a:off x="898525" y="1422400"/>
            <a:ext cx="9485313" cy="468788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0788" y="1736725"/>
            <a:ext cx="10333038" cy="4061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花朵是在地下的学校里上学。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稻谷是在（    ）的学校里上学。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小鱼是在（    ）的学校里上学。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松鼠是在（    ）的学校里上学。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小鸟是在（    ）的学校里上学。</a:t>
            </a:r>
            <a:endParaRPr kumimoji="0" lang="zh-CN" altLang="en-US" sz="44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484" name="文本框 8"/>
          <p:cNvSpPr txBox="1"/>
          <p:nvPr/>
        </p:nvSpPr>
        <p:spPr>
          <a:xfrm>
            <a:off x="4167188" y="3259138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B903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小河中</a:t>
            </a:r>
            <a:endParaRPr lang="zh-CN" altLang="en-US" sz="3600" b="1" dirty="0">
              <a:solidFill>
                <a:srgbClr val="B9031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4167188" y="2614613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B903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田野上</a:t>
            </a:r>
            <a:endParaRPr lang="zh-CN" altLang="en-US" sz="3600" b="1" dirty="0">
              <a:solidFill>
                <a:srgbClr val="B9031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文本框 5"/>
          <p:cNvSpPr txBox="1"/>
          <p:nvPr/>
        </p:nvSpPr>
        <p:spPr>
          <a:xfrm>
            <a:off x="4167188" y="3997325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B903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森林里</a:t>
            </a:r>
            <a:endParaRPr lang="zh-CN" altLang="en-US" sz="3600" b="1" dirty="0">
              <a:solidFill>
                <a:srgbClr val="B9031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7" name="文本框 6"/>
          <p:cNvSpPr txBox="1"/>
          <p:nvPr/>
        </p:nvSpPr>
        <p:spPr>
          <a:xfrm>
            <a:off x="4167188" y="4735513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B903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天空中</a:t>
            </a:r>
            <a:endParaRPr lang="zh-CN" altLang="en-US" sz="3600" b="1" dirty="0">
              <a:solidFill>
                <a:srgbClr val="B9031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6485" y="86995"/>
            <a:ext cx="8309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妈妈，我真的觉得那些花朵是在地下的学校里上学。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矩形 4"/>
          <p:cNvSpPr/>
          <p:nvPr/>
        </p:nvSpPr>
        <p:spPr>
          <a:xfrm>
            <a:off x="5664200" y="3547533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便开心了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矩形 5"/>
          <p:cNvSpPr/>
          <p:nvPr/>
        </p:nvSpPr>
        <p:spPr>
          <a:xfrm>
            <a:off x="5664200" y="4307417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便撒欢了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9029700" y="1041400"/>
            <a:ext cx="2794741" cy="859367"/>
            <a:chOff x="6685397" y="735569"/>
            <a:chExt cx="2095639" cy="643411"/>
          </a:xfrm>
        </p:grpSpPr>
        <p:pic>
          <p:nvPicPr>
            <p:cNvPr id="14346" name="Picture 12" descr="C:\Users\Administrator\Desktop\81c83b3069976615a5dcb33b58b7eb2a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5397" y="735569"/>
              <a:ext cx="2095639" cy="6434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矩形 7"/>
            <p:cNvSpPr/>
            <p:nvPr/>
          </p:nvSpPr>
          <p:spPr>
            <a:xfrm>
              <a:off x="6709781" y="882133"/>
              <a:ext cx="222364" cy="79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这是课后第</a:t>
              </a:r>
              <a:r>
                <a:rPr lang="en-US" altLang="zh-CN" sz="1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3</a:t>
              </a:r>
              <a:r>
                <a:rPr lang="zh-CN" altLang="en-US" sz="1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题哦！</a:t>
              </a:r>
              <a:endParaRPr lang="zh-CN" altLang="en-US" sz="1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4341" name="组合 15"/>
          <p:cNvGrpSpPr/>
          <p:nvPr/>
        </p:nvGrpSpPr>
        <p:grpSpPr>
          <a:xfrm>
            <a:off x="630767" y="1962151"/>
            <a:ext cx="10610851" cy="3046095"/>
            <a:chOff x="428920" y="936617"/>
            <a:chExt cx="7957842" cy="2283746"/>
          </a:xfrm>
        </p:grpSpPr>
        <p:grpSp>
          <p:nvGrpSpPr>
            <p:cNvPr id="14342" name="组合 16"/>
            <p:cNvGrpSpPr/>
            <p:nvPr/>
          </p:nvGrpSpPr>
          <p:grpSpPr>
            <a:xfrm>
              <a:off x="746140" y="936617"/>
              <a:ext cx="7640622" cy="2283746"/>
              <a:chOff x="698515" y="936617"/>
              <a:chExt cx="7640622" cy="2283746"/>
            </a:xfrm>
          </p:grpSpPr>
          <p:sp>
            <p:nvSpPr>
              <p:cNvPr id="14344" name="矩形 18"/>
              <p:cNvSpPr/>
              <p:nvPr/>
            </p:nvSpPr>
            <p:spPr>
              <a:xfrm>
                <a:off x="698515" y="1025435"/>
                <a:ext cx="1336660" cy="4375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zh-CN" altLang="en-US" sz="3200" b="1" dirty="0">
                    <a:solidFill>
                      <a:srgbClr val="36A4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仿写：</a:t>
                </a:r>
                <a:endParaRPr lang="zh-CN" altLang="en-US" sz="3200" b="1" dirty="0">
                  <a:solidFill>
                    <a:srgbClr val="36A4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2765" y="936617"/>
                <a:ext cx="7486372" cy="22837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901700" algn="l" defTabSz="4572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“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雨一来，他们便放假了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。”你喜欢这样的表达吗？请你照样子写一写，如：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  <a:p>
                <a:pPr marL="0" marR="0" lvl="0" indent="901700" algn="l" defTabSz="4572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清风一吹，他们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__________________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。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  <a:p>
                <a:pPr marL="0" marR="0" lvl="0" indent="901700" algn="l" defTabSz="4572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蝴蝶一来，他们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__________________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。 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pic>
          <p:nvPicPr>
            <p:cNvPr id="14343" name="图片 24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920" y="1013454"/>
              <a:ext cx="389937" cy="4456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8"/>
          <p:cNvSpPr txBox="1"/>
          <p:nvPr/>
        </p:nvSpPr>
        <p:spPr>
          <a:xfrm>
            <a:off x="861484" y="1386417"/>
            <a:ext cx="10416116" cy="1472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树枝在林中互相碰触着，绿叶在狂风里簌簌地响，雷云拍着大手。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348317" y="4131733"/>
            <a:ext cx="5810249" cy="18637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这是一种怎样的情景？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7"/>
          <p:cNvSpPr/>
          <p:nvPr/>
        </p:nvSpPr>
        <p:spPr>
          <a:xfrm>
            <a:off x="6758517" y="2324100"/>
            <a:ext cx="2732616" cy="1805517"/>
          </a:xfrm>
          <a:prstGeom prst="cloudCallout">
            <a:avLst>
              <a:gd name="adj1" fmla="val -42269"/>
              <a:gd name="adj2" fmla="val 64231"/>
            </a:avLst>
          </a:prstGeom>
          <a:solidFill>
            <a:srgbClr val="CCFFCC"/>
          </a:solidFill>
          <a:ln w="9525">
            <a:noFill/>
          </a:ln>
        </p:spPr>
        <p:txBody>
          <a:bodyPr lIns="91440" tIns="45720" rIns="91440" bIns="45720" anchor="ctr"/>
          <a:p>
            <a:pPr algn="ctr"/>
            <a:r>
              <a:rPr lang="zh-CN" altLang="en-US" sz="5465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拟人想象</a:t>
            </a:r>
            <a:endParaRPr lang="zh-CN" altLang="en-US" sz="5465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3359" y="4467013"/>
            <a:ext cx="3887895" cy="2175933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7" name="Picture 4" descr="3"/>
          <p:cNvPicPr>
            <a:picLocks noChangeAspect="1"/>
          </p:cNvPicPr>
          <p:nvPr/>
        </p:nvPicPr>
        <p:blipFill>
          <a:blip r:embed="rId1">
            <a:lum contrast="36000"/>
          </a:blip>
          <a:stretch>
            <a:fillRect/>
          </a:stretch>
        </p:blipFill>
        <p:spPr>
          <a:xfrm>
            <a:off x="2175933" y="1782233"/>
            <a:ext cx="8022167" cy="4457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6"/>
          <p:cNvGrpSpPr/>
          <p:nvPr/>
        </p:nvGrpSpPr>
        <p:grpSpPr>
          <a:xfrm>
            <a:off x="2298700" y="4775200"/>
            <a:ext cx="7742767" cy="1289051"/>
            <a:chOff x="748" y="2432"/>
            <a:chExt cx="4733" cy="833"/>
          </a:xfrm>
        </p:grpSpPr>
        <p:pic>
          <p:nvPicPr>
            <p:cNvPr id="3101" name="Picture 37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2" name="Picture 38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3" name="Picture 39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4" name="Picture 40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5" name="Picture 41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6" name="Picture 42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7" name="Picture 43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8" name="Picture 44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09" name="Picture 45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0" name="Picture 46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1" name="Picture 47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2" name="Picture 48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3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4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15" name="Picture 51" descr="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6" name="Picture 39" descr="구름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40" descr="구름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2170732" y="740587"/>
            <a:ext cx="767969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你听说过“花的学校”吗？</a:t>
            </a:r>
            <a:endParaRPr kumimoji="0" lang="zh-CN" altLang="en-US" sz="4800" b="1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0066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Group 14"/>
          <p:cNvGrpSpPr/>
          <p:nvPr/>
        </p:nvGrpSpPr>
        <p:grpSpPr>
          <a:xfrm>
            <a:off x="2243667" y="3585633"/>
            <a:ext cx="7768167" cy="2603500"/>
            <a:chOff x="0" y="436"/>
            <a:chExt cx="5223" cy="1783"/>
          </a:xfrm>
        </p:grpSpPr>
        <p:grpSp>
          <p:nvGrpSpPr>
            <p:cNvPr id="3080" name="Group 15"/>
            <p:cNvGrpSpPr/>
            <p:nvPr/>
          </p:nvGrpSpPr>
          <p:grpSpPr>
            <a:xfrm>
              <a:off x="0" y="436"/>
              <a:ext cx="5223" cy="1783"/>
              <a:chOff x="0" y="2537"/>
              <a:chExt cx="5223" cy="1783"/>
            </a:xfrm>
          </p:grpSpPr>
          <p:pic>
            <p:nvPicPr>
              <p:cNvPr id="3082" name="Picture 16" descr="花11"/>
              <p:cNvPicPr>
                <a:picLocks noChangeAspect="1"/>
              </p:cNvPicPr>
              <p:nvPr/>
            </p:nvPicPr>
            <p:blipFill>
              <a:blip r:embed="rId9">
                <a:lum bright="17999"/>
              </a:blip>
              <a:stretch>
                <a:fillRect/>
              </a:stretch>
            </p:blipFill>
            <p:spPr>
              <a:xfrm rot="272996">
                <a:off x="2064" y="3263"/>
                <a:ext cx="327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3" name="Picture 17" descr="花11"/>
              <p:cNvPicPr>
                <a:picLocks noChangeAspect="1"/>
              </p:cNvPicPr>
              <p:nvPr/>
            </p:nvPicPr>
            <p:blipFill>
              <a:blip r:embed="rId10">
                <a:lum bright="17999"/>
              </a:blip>
              <a:stretch>
                <a:fillRect/>
              </a:stretch>
            </p:blipFill>
            <p:spPr>
              <a:xfrm rot="-1829066">
                <a:off x="2789" y="317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4" name="Picture 18" descr="花11"/>
              <p:cNvPicPr>
                <a:picLocks noChangeAspect="1"/>
              </p:cNvPicPr>
              <p:nvPr/>
            </p:nvPicPr>
            <p:blipFill>
              <a:blip r:embed="rId9">
                <a:lum bright="23999"/>
              </a:blip>
              <a:stretch>
                <a:fillRect/>
              </a:stretch>
            </p:blipFill>
            <p:spPr>
              <a:xfrm rot="-370159">
                <a:off x="3855" y="3706"/>
                <a:ext cx="350" cy="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5" name="Picture 19" descr="花11"/>
              <p:cNvPicPr>
                <a:picLocks noChangeAspect="1"/>
              </p:cNvPicPr>
              <p:nvPr/>
            </p:nvPicPr>
            <p:blipFill>
              <a:blip r:embed="rId9">
                <a:lum bright="23999"/>
              </a:blip>
              <a:stretch>
                <a:fillRect/>
              </a:stretch>
            </p:blipFill>
            <p:spPr>
              <a:xfrm rot="-684303">
                <a:off x="540" y="3036"/>
                <a:ext cx="324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6" name="Picture 20" descr="花11"/>
              <p:cNvPicPr>
                <a:picLocks noChangeAspect="1"/>
              </p:cNvPicPr>
              <p:nvPr/>
            </p:nvPicPr>
            <p:blipFill>
              <a:blip r:embed="rId11">
                <a:lum bright="23999"/>
              </a:blip>
              <a:stretch>
                <a:fillRect/>
              </a:stretch>
            </p:blipFill>
            <p:spPr>
              <a:xfrm rot="-1619884">
                <a:off x="1927" y="3308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Picture 21" descr="花11"/>
              <p:cNvPicPr>
                <a:picLocks noChangeAspect="1"/>
              </p:cNvPicPr>
              <p:nvPr/>
            </p:nvPicPr>
            <p:blipFill>
              <a:blip r:embed="rId12">
                <a:lum bright="17999"/>
              </a:blip>
              <a:stretch>
                <a:fillRect/>
              </a:stretch>
            </p:blipFill>
            <p:spPr>
              <a:xfrm rot="395884">
                <a:off x="3651" y="3353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8" name="Picture 22" descr="花11"/>
              <p:cNvPicPr>
                <a:picLocks noChangeAspect="1"/>
              </p:cNvPicPr>
              <p:nvPr/>
            </p:nvPicPr>
            <p:blipFill>
              <a:blip r:embed="rId10">
                <a:lum bright="17999"/>
              </a:blip>
              <a:stretch>
                <a:fillRect/>
              </a:stretch>
            </p:blipFill>
            <p:spPr>
              <a:xfrm rot="-1151576">
                <a:off x="4535" y="2886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9" name="Picture 23" descr="花11"/>
              <p:cNvPicPr>
                <a:picLocks noChangeAspect="1"/>
              </p:cNvPicPr>
              <p:nvPr/>
            </p:nvPicPr>
            <p:blipFill>
              <a:blip r:embed="rId10">
                <a:lum bright="17999"/>
              </a:blip>
              <a:stretch>
                <a:fillRect/>
              </a:stretch>
            </p:blipFill>
            <p:spPr>
              <a:xfrm rot="-1151576">
                <a:off x="0" y="258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0" name="Picture 24" descr="花11"/>
              <p:cNvPicPr>
                <a:picLocks noChangeAspect="1"/>
              </p:cNvPicPr>
              <p:nvPr/>
            </p:nvPicPr>
            <p:blipFill>
              <a:blip r:embed="rId13">
                <a:lum bright="17999"/>
              </a:blip>
              <a:stretch>
                <a:fillRect/>
              </a:stretch>
            </p:blipFill>
            <p:spPr>
              <a:xfrm rot="-1151576">
                <a:off x="2650" y="2766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1" name="Picture 25" descr="花11"/>
              <p:cNvPicPr>
                <a:picLocks noChangeAspect="1"/>
              </p:cNvPicPr>
              <p:nvPr/>
            </p:nvPicPr>
            <p:blipFill>
              <a:blip r:embed="rId13">
                <a:lum bright="17999"/>
              </a:blip>
              <a:stretch>
                <a:fillRect/>
              </a:stretch>
            </p:blipFill>
            <p:spPr>
              <a:xfrm rot="-1151576">
                <a:off x="4241" y="253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2" name="Picture 26" descr="花11"/>
              <p:cNvPicPr>
                <a:picLocks noChangeAspect="1"/>
              </p:cNvPicPr>
              <p:nvPr/>
            </p:nvPicPr>
            <p:blipFill>
              <a:blip r:embed="rId14">
                <a:lum bright="17999"/>
              </a:blip>
              <a:stretch>
                <a:fillRect/>
              </a:stretch>
            </p:blipFill>
            <p:spPr>
              <a:xfrm rot="-3052247">
                <a:off x="3427" y="3215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3" name="Picture 27" descr="花11"/>
              <p:cNvPicPr>
                <a:picLocks noChangeAspect="1"/>
              </p:cNvPicPr>
              <p:nvPr/>
            </p:nvPicPr>
            <p:blipFill>
              <a:blip r:embed="rId15">
                <a:lum bright="17999"/>
              </a:blip>
              <a:stretch>
                <a:fillRect/>
              </a:stretch>
            </p:blipFill>
            <p:spPr>
              <a:xfrm rot="-3741903">
                <a:off x="3688" y="2861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4" name="Picture 28" descr="花11"/>
              <p:cNvPicPr>
                <a:picLocks noChangeAspect="1"/>
              </p:cNvPicPr>
              <p:nvPr/>
            </p:nvPicPr>
            <p:blipFill>
              <a:blip r:embed="rId12">
                <a:lum bright="17999"/>
              </a:blip>
              <a:stretch>
                <a:fillRect/>
              </a:stretch>
            </p:blipFill>
            <p:spPr>
              <a:xfrm rot="846271">
                <a:off x="4059" y="2900"/>
                <a:ext cx="247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5" name="Picture 29" descr="花11"/>
              <p:cNvPicPr>
                <a:picLocks noChangeAspect="1"/>
              </p:cNvPicPr>
              <p:nvPr/>
            </p:nvPicPr>
            <p:blipFill>
              <a:blip r:embed="rId13">
                <a:lum bright="17999"/>
              </a:blip>
              <a:stretch>
                <a:fillRect/>
              </a:stretch>
            </p:blipFill>
            <p:spPr>
              <a:xfrm rot="-1151576">
                <a:off x="1156" y="2854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6" name="Picture 30" descr="花11"/>
              <p:cNvPicPr>
                <a:picLocks noChangeAspect="1"/>
              </p:cNvPicPr>
              <p:nvPr/>
            </p:nvPicPr>
            <p:blipFill>
              <a:blip r:embed="rId9">
                <a:lum bright="17999"/>
              </a:blip>
              <a:stretch>
                <a:fillRect/>
              </a:stretch>
            </p:blipFill>
            <p:spPr>
              <a:xfrm rot="838398">
                <a:off x="1292" y="2809"/>
                <a:ext cx="325" cy="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7" name="Picture 31" descr="花11"/>
              <p:cNvPicPr>
                <a:picLocks noChangeAspect="1"/>
              </p:cNvPicPr>
              <p:nvPr/>
            </p:nvPicPr>
            <p:blipFill>
              <a:blip r:embed="rId10">
                <a:lum bright="17999"/>
              </a:blip>
              <a:stretch>
                <a:fillRect/>
              </a:stretch>
            </p:blipFill>
            <p:spPr>
              <a:xfrm rot="-1151576">
                <a:off x="4950" y="330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8" name="Picture 32" descr="花11"/>
              <p:cNvPicPr>
                <a:picLocks noChangeAspect="1"/>
              </p:cNvPicPr>
              <p:nvPr/>
            </p:nvPicPr>
            <p:blipFill>
              <a:blip r:embed="rId13">
                <a:lum bright="17999"/>
              </a:blip>
              <a:stretch>
                <a:fillRect/>
              </a:stretch>
            </p:blipFill>
            <p:spPr>
              <a:xfrm rot="1734792">
                <a:off x="113" y="299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9" name="Picture 33" descr="花11"/>
              <p:cNvPicPr>
                <a:picLocks noChangeAspect="1"/>
              </p:cNvPicPr>
              <p:nvPr/>
            </p:nvPicPr>
            <p:blipFill>
              <a:blip r:embed="rId11">
                <a:lum bright="23999"/>
              </a:blip>
              <a:stretch>
                <a:fillRect/>
              </a:stretch>
            </p:blipFill>
            <p:spPr>
              <a:xfrm rot="-2648687">
                <a:off x="1973" y="2809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00" name="Picture 34" descr="花11"/>
              <p:cNvPicPr>
                <a:picLocks noChangeAspect="1"/>
              </p:cNvPicPr>
              <p:nvPr/>
            </p:nvPicPr>
            <p:blipFill>
              <a:blip r:embed="rId16">
                <a:lum bright="23999"/>
              </a:blip>
              <a:stretch>
                <a:fillRect/>
              </a:stretch>
            </p:blipFill>
            <p:spPr>
              <a:xfrm rot="1390710">
                <a:off x="2152" y="2879"/>
                <a:ext cx="208" cy="4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81" name="Picture 35" descr="花11"/>
            <p:cNvPicPr>
              <a:picLocks noChangeAspect="1"/>
            </p:cNvPicPr>
            <p:nvPr/>
          </p:nvPicPr>
          <p:blipFill>
            <a:blip r:embed="rId13">
              <a:lum bright="17999"/>
            </a:blip>
            <a:stretch>
              <a:fillRect/>
            </a:stretch>
          </p:blipFill>
          <p:spPr>
            <a:xfrm rot="-1151576">
              <a:off x="3923" y="709"/>
              <a:ext cx="221" cy="38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5008033" y="1437217"/>
            <a:ext cx="6858000" cy="42640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描写了夏天雷雨的情景。风吹得树枝摇摇摆摆，树叶在剧烈地晃动，发出声响，而雷声轰鸣仿佛拍手一般，可见雨势的猛烈，营造出一种热情、激动的情景。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8753" y="2047233"/>
            <a:ext cx="4052993" cy="303530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8"/>
          <p:cNvSpPr txBox="1"/>
          <p:nvPr/>
        </p:nvSpPr>
        <p:spPr>
          <a:xfrm>
            <a:off x="150918" y="1601047"/>
            <a:ext cx="9961033" cy="1472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这时，花孩子们便穿了紫的、黄的、白的衣裳，冲了出来。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89532" y="2337647"/>
            <a:ext cx="9609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11"/>
          <p:cNvSpPr/>
          <p:nvPr/>
        </p:nvSpPr>
        <p:spPr bwMode="auto">
          <a:xfrm>
            <a:off x="4794251" y="819151"/>
            <a:ext cx="5634567" cy="895351"/>
          </a:xfrm>
          <a:prstGeom prst="borderCallout1">
            <a:avLst>
              <a:gd name="adj1" fmla="val 101892"/>
              <a:gd name="adj2" fmla="val 36799"/>
              <a:gd name="adj3" fmla="val 210312"/>
              <a:gd name="adj4" fmla="val 6277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说明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3200" b="1" i="0" u="sng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7437756" y="2337647"/>
            <a:ext cx="9588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876877" y="2337647"/>
            <a:ext cx="9609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8"/>
          <p:cNvSpPr txBox="1"/>
          <p:nvPr/>
        </p:nvSpPr>
        <p:spPr>
          <a:xfrm>
            <a:off x="5012267" y="819151"/>
            <a:ext cx="5810251" cy="7816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花孩子颜色多而美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558078" y="2387388"/>
            <a:ext cx="698500" cy="685800"/>
          </a:xfrm>
          <a:prstGeom prst="ellips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 rot="390370">
            <a:off x="1700531" y="3324860"/>
            <a:ext cx="4599517" cy="2774951"/>
          </a:xfrm>
          <a:prstGeom prst="cloudCallout">
            <a:avLst>
              <a:gd name="adj1" fmla="val -57926"/>
              <a:gd name="adj2" fmla="val -5694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sng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2145242" y="3898477"/>
            <a:ext cx="4201584" cy="1245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3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写出了他们的急不可待，表现出他们活泼、可爱的特点。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矩形 5"/>
          <p:cNvSpPr/>
          <p:nvPr/>
        </p:nvSpPr>
        <p:spPr>
          <a:xfrm>
            <a:off x="6442393" y="4873308"/>
            <a:ext cx="5029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这些花孩子冲了出来做什么？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2" name="Rectangle 1"/>
          <p:cNvSpPr>
            <a:spLocks noChangeArrowheads="1"/>
          </p:cNvSpPr>
          <p:nvPr/>
        </p:nvSpPr>
        <p:spPr bwMode="auto">
          <a:xfrm>
            <a:off x="5747385" y="5633403"/>
            <a:ext cx="7219950" cy="46037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</a:rPr>
              <a:t>这些花孩子在雨中自由的奔跑、游戏、打水仗等。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1" grpId="0"/>
      <p:bldP spid="6" grpId="0" bldLvl="0" animBg="1"/>
      <p:bldP spid="7" grpId="0" bldLvl="0" animBg="1"/>
      <p:bldP spid="9" grpId="0"/>
      <p:bldP spid="39941" grpId="0"/>
      <p:bldP spid="399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1"/>
          <a:srcRect t="1460" r="17688"/>
          <a:stretch>
            <a:fillRect/>
          </a:stretch>
        </p:blipFill>
        <p:spPr>
          <a:xfrm rot="-600000">
            <a:off x="711200" y="442384"/>
            <a:ext cx="4262967" cy="28680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00000">
            <a:off x="7213600" y="618067"/>
            <a:ext cx="4353984" cy="290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timg (7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067" y="3412067"/>
            <a:ext cx="42672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8"/>
          <p:cNvSpPr txBox="1"/>
          <p:nvPr/>
        </p:nvSpPr>
        <p:spPr>
          <a:xfrm>
            <a:off x="861484" y="1386417"/>
            <a:ext cx="10416116" cy="1472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你可知道，妈妈，他们的家是在天上，在星星所住的地方。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348317" y="4131733"/>
            <a:ext cx="5810249" cy="18637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花孩子们在天上的家是怎样的？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7"/>
          <p:cNvSpPr/>
          <p:nvPr/>
        </p:nvSpPr>
        <p:spPr>
          <a:xfrm>
            <a:off x="6758517" y="2324100"/>
            <a:ext cx="2732616" cy="1805517"/>
          </a:xfrm>
          <a:prstGeom prst="cloudCallout">
            <a:avLst>
              <a:gd name="adj1" fmla="val -42269"/>
              <a:gd name="adj2" fmla="val 64231"/>
            </a:avLst>
          </a:prstGeom>
          <a:solidFill>
            <a:srgbClr val="CCFFCC"/>
          </a:solidFill>
          <a:ln w="9525">
            <a:noFill/>
          </a:ln>
        </p:spPr>
        <p:txBody>
          <a:bodyPr lIns="91440" tIns="45720" rIns="91440" bIns="45720" anchor="ctr"/>
          <a:p>
            <a:pPr algn="ctr"/>
            <a:r>
              <a:rPr lang="zh-CN" altLang="en-US" sz="5465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endParaRPr lang="zh-CN" altLang="en-US" sz="5465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timg (8)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0667" y="3871384"/>
            <a:ext cx="3026833" cy="29908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3793"/>
          <p:cNvSpPr>
            <a:spLocks noGrp="1"/>
          </p:cNvSpPr>
          <p:nvPr/>
        </p:nvSpPr>
        <p:spPr>
          <a:xfrm>
            <a:off x="1032933" y="1744133"/>
            <a:ext cx="5985933" cy="337185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5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花孩子们在天上的家是他们的乐园，那里无拘无束，充满欢乐和幸福，尤其是充满爱——神圣的母爱。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3001433" y="467784"/>
            <a:ext cx="6189133" cy="9736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n-cs"/>
              </a:rPr>
              <a:t>我会说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b="2915"/>
          <a:stretch>
            <a:fillRect/>
          </a:stretch>
        </p:blipFill>
        <p:spPr>
          <a:xfrm>
            <a:off x="7454900" y="1552787"/>
            <a:ext cx="3608493" cy="46736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2770" name="组合 5"/>
          <p:cNvGrpSpPr/>
          <p:nvPr/>
        </p:nvGrpSpPr>
        <p:grpSpPr>
          <a:xfrm>
            <a:off x="974725" y="801688"/>
            <a:ext cx="8404225" cy="1801812"/>
            <a:chOff x="6819" y="1021"/>
            <a:chExt cx="13531" cy="4791"/>
          </a:xfrm>
        </p:grpSpPr>
        <p:sp>
          <p:nvSpPr>
            <p:cNvPr id="4" name="对角圆角矩形 3"/>
            <p:cNvSpPr/>
            <p:nvPr/>
          </p:nvSpPr>
          <p:spPr>
            <a:xfrm>
              <a:off x="6819" y="1021"/>
              <a:ext cx="13531" cy="479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3" name="文本框 4"/>
            <p:cNvSpPr txBox="1"/>
            <p:nvPr/>
          </p:nvSpPr>
          <p:spPr>
            <a:xfrm>
              <a:off x="7264" y="1252"/>
              <a:ext cx="12641" cy="40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36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</a:t>
              </a:r>
              <a:r>
                <a:rPr lang="zh-CN" altLang="zh-CN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花孩子着急着要到哪里去呢？他们为什么会这么急急忙忙呢？</a:t>
              </a:r>
              <a:endPara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666740" y="2915285"/>
            <a:ext cx="642556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花孩子们着急回到天上的家里。因为他们想念妈妈，所以想赶紧回家。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-599757" y="3218498"/>
            <a:ext cx="5614987" cy="1787525"/>
            <a:chOff x="7620" y="5377"/>
            <a:chExt cx="8844" cy="2814"/>
          </a:xfrm>
        </p:grpSpPr>
        <p:sp>
          <p:nvSpPr>
            <p:cNvPr id="6" name="云形标注 5"/>
            <p:cNvSpPr/>
            <p:nvPr/>
          </p:nvSpPr>
          <p:spPr>
            <a:xfrm rot="20880000">
              <a:off x="7620" y="5377"/>
              <a:ext cx="8844" cy="2814"/>
            </a:xfrm>
            <a:prstGeom prst="cloudCallout">
              <a:avLst>
                <a:gd name="adj1" fmla="val 20952"/>
                <a:gd name="adj2" fmla="val -79104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6" name="文本框 6"/>
            <p:cNvSpPr txBox="1"/>
            <p:nvPr/>
          </p:nvSpPr>
          <p:spPr>
            <a:xfrm rot="-840000">
              <a:off x="10089" y="5626"/>
              <a:ext cx="5501" cy="23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3200" b="1" dirty="0">
                  <a:latin typeface="Arial" panose="020B0604020202020204" pitchFamily="34" charset="0"/>
                </a:rPr>
                <a:t>你觉得应该用什么语气来朗读呢？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50633" y="5569903"/>
            <a:ext cx="3571875" cy="1050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反问，急切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48593" y="453445"/>
            <a:ext cx="4467225" cy="9544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方正楷体_GBK" panose="03000509000000000000" pitchFamily="65" charset="-122"/>
                <a:cs typeface="+mn-ea"/>
                <a:sym typeface="+mn-ea"/>
              </a:rPr>
              <a:t>总结全文</a:t>
            </a:r>
            <a:r>
              <a:rPr kumimoji="0" lang="zh-CN" altLang="en-US" sz="3735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cs typeface="+mn-ea"/>
                <a:sym typeface="+mn-ea"/>
              </a:rPr>
              <a:t>，</a:t>
            </a:r>
            <a:r>
              <a:rPr kumimoji="0" lang="zh-CN" altLang="en-US" sz="3735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感悟中心</a:t>
            </a:r>
            <a:endParaRPr kumimoji="0" lang="en-US" altLang="zh-CN" sz="3735" b="1" kern="1200" cap="none" spc="0" normalizeH="0" baseline="0" noProof="1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238500" y="1917700"/>
            <a:ext cx="543984" cy="3289300"/>
          </a:xfrm>
          <a:prstGeom prst="leftBrace">
            <a:avLst>
              <a:gd name="adj1" fmla="val 90278"/>
              <a:gd name="adj2" fmla="val 4826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3877733" y="3166533"/>
            <a:ext cx="4068233" cy="5397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lnSpc>
                <a:spcPts val="3500"/>
              </a:lnSpc>
            </a:pP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冲出来  迎接雷雨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8157633" y="1976967"/>
            <a:ext cx="488951" cy="3147484"/>
          </a:xfrm>
          <a:prstGeom prst="leftBrace">
            <a:avLst>
              <a:gd name="adj1" fmla="val 90278"/>
              <a:gd name="adj2" fmla="val 4884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3877733" y="1989667"/>
            <a:ext cx="2967567" cy="5397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lnSpc>
                <a:spcPts val="3500"/>
              </a:lnSpc>
            </a:pP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跳舞、狂欢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3877733" y="4343400"/>
            <a:ext cx="4351867" cy="5397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lnSpc>
                <a:spcPts val="3500"/>
              </a:lnSpc>
            </a:pP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急急忙忙去找妈妈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8953500" y="2916767"/>
            <a:ext cx="2675467" cy="10655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美丽  活泼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可爱  调皮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768351" y="3196167"/>
            <a:ext cx="2470151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花的学校</a:t>
            </a:r>
            <a:endParaRPr kumimoji="0" lang="zh-CN" altLang="en-US" sz="4265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bldLvl="0" animBg="1"/>
      <p:bldP spid="9" grpId="0"/>
      <p:bldP spid="12" grpId="0"/>
      <p:bldP spid="18" grpId="0" bldLvl="0" animBg="1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图文框 1"/>
          <p:cNvSpPr/>
          <p:nvPr/>
        </p:nvSpPr>
        <p:spPr>
          <a:xfrm>
            <a:off x="406400" y="1096963"/>
            <a:ext cx="11379200" cy="5478463"/>
          </a:xfrm>
          <a:prstGeom prst="frame">
            <a:avLst>
              <a:gd name="adj1" fmla="val 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9939" name="组合 17"/>
          <p:cNvGrpSpPr/>
          <p:nvPr/>
        </p:nvGrpSpPr>
        <p:grpSpPr>
          <a:xfrm>
            <a:off x="254000" y="219075"/>
            <a:ext cx="3228975" cy="714375"/>
            <a:chOff x="401" y="490"/>
            <a:chExt cx="5084" cy="1125"/>
          </a:xfrm>
        </p:grpSpPr>
        <p:pic>
          <p:nvPicPr>
            <p:cNvPr id="39942" name="图片 7" descr="PPT图标粉色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98"/>
            <a:stretch>
              <a:fillRect/>
            </a:stretch>
          </p:blipFill>
          <p:spPr>
            <a:xfrm>
              <a:off x="401" y="490"/>
              <a:ext cx="5084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3" name="TextBox 76"/>
            <p:cNvSpPr txBox="1"/>
            <p:nvPr/>
          </p:nvSpPr>
          <p:spPr>
            <a:xfrm>
              <a:off x="401" y="490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sym typeface="Arial" panose="020B0604020202020204" pitchFamily="34" charset="0"/>
                </a:rPr>
                <a:t>积累拓展</a:t>
              </a:r>
              <a:endParaRPr lang="zh-CN" altLang="en-US" sz="4000" b="1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9940" name="TextBox 10"/>
          <p:cNvSpPr txBox="1"/>
          <p:nvPr/>
        </p:nvSpPr>
        <p:spPr>
          <a:xfrm>
            <a:off x="595313" y="1209675"/>
            <a:ext cx="10769600" cy="5899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世界以痛吻我，要我报之以歌。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生如夏花之绚烂，死如秋叶之静美。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我们把世界看错，反说它欺骗了我们。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错误经不起失败，但是真理却不怕失败。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你的负担将变成礼物，你受的苦将照亮你的路。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当你为错过太阳而哭泣的时候，你也要再错过群星了。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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纵然伤心，也不要愁眉不展，因为你不知是谁会爱上你的笑容。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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9941" name="文本框 6"/>
          <p:cNvSpPr txBox="1"/>
          <p:nvPr/>
        </p:nvSpPr>
        <p:spPr>
          <a:xfrm>
            <a:off x="4121150" y="254000"/>
            <a:ext cx="4776788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《飞鸟集》经典语录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1"/>
          <p:cNvSpPr/>
          <p:nvPr/>
        </p:nvSpPr>
        <p:spPr>
          <a:xfrm>
            <a:off x="1183217" y="5211233"/>
            <a:ext cx="10902949" cy="954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让我们走进课文，看看课文花的学校是怎样的</a:t>
            </a:r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？</a:t>
            </a:r>
            <a:endParaRPr lang="en-US" altLang="zh-CN" sz="373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99" name="组合 5"/>
          <p:cNvGrpSpPr/>
          <p:nvPr/>
        </p:nvGrpSpPr>
        <p:grpSpPr>
          <a:xfrm>
            <a:off x="3077633" y="1121833"/>
            <a:ext cx="5956300" cy="3814233"/>
            <a:chOff x="928662" y="1357298"/>
            <a:chExt cx="6591326" cy="4676793"/>
          </a:xfrm>
        </p:grpSpPr>
        <p:pic>
          <p:nvPicPr>
            <p:cNvPr id="8" name="Picture 4" descr="http://i03.pic.sogou.com/ab8583ac46fdebc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28662" y="1357298"/>
              <a:ext cx="2990850" cy="1981200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9" name="Picture 6" descr="http://i03.pic.sogou.com/fe34c041dce9bdf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3438" y="1357298"/>
              <a:ext cx="2876550" cy="2057400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8" descr="http://i01.pic.sogou.com/000ad12c0e1815d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3857628"/>
              <a:ext cx="2991651" cy="199072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10" descr="http://i02.pic.sogou.com/134303d5ef4913b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3929066"/>
              <a:ext cx="2809875" cy="21050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12" name="Picture 12" descr="http://i02.pic.sogou.com/a1558d919fbc166b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57488" y="2857496"/>
              <a:ext cx="2886253" cy="1966914"/>
            </a:xfrm>
            <a:prstGeom prst="ellipse">
              <a:avLst/>
            </a:prstGeom>
            <a:ln w="127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4" descr="1.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 txBox="1"/>
          <p:nvPr/>
        </p:nvSpPr>
        <p:spPr>
          <a:xfrm>
            <a:off x="3716338" y="663575"/>
            <a:ext cx="6981825" cy="677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6000" b="1" dirty="0">
                <a:latin typeface="方正字迹-吕建德字体" pitchFamily="2" charset="-122"/>
                <a:ea typeface="方正字迹-吕建德字体" pitchFamily="2" charset="-122"/>
              </a:rPr>
              <a:t>2 </a:t>
            </a:r>
            <a:r>
              <a:rPr lang="zh-CN" altLang="en-US" sz="6000" b="1" dirty="0">
                <a:latin typeface="方正字迹-吕建德字体" pitchFamily="2" charset="-122"/>
                <a:ea typeface="方正字迹-吕建德字体" pitchFamily="2" charset="-122"/>
              </a:rPr>
              <a:t>花的学校</a:t>
            </a:r>
            <a:endParaRPr lang="zh-CN" altLang="en-US" sz="6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8196" name="文本框 2"/>
          <p:cNvSpPr txBox="1"/>
          <p:nvPr/>
        </p:nvSpPr>
        <p:spPr>
          <a:xfrm>
            <a:off x="6273800" y="1893888"/>
            <a:ext cx="25923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323C63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3600" b="1" dirty="0">
                <a:solidFill>
                  <a:srgbClr val="323C63"/>
                </a:solidFill>
                <a:latin typeface="微软雅黑" panose="020B0503020204020204" pitchFamily="34" charset="-122"/>
              </a:rPr>
              <a:t>泰戈尔</a:t>
            </a:r>
            <a:endParaRPr lang="zh-CN" altLang="en-US" sz="3600" b="1" dirty="0">
              <a:solidFill>
                <a:srgbClr val="323C63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12"/>
          <p:cNvGrpSpPr/>
          <p:nvPr/>
        </p:nvGrpSpPr>
        <p:grpSpPr>
          <a:xfrm>
            <a:off x="1331913" y="5654675"/>
            <a:ext cx="2016125" cy="944563"/>
            <a:chOff x="2118480" y="1707167"/>
            <a:chExt cx="1512094" cy="833914"/>
          </a:xfrm>
        </p:grpSpPr>
        <p:sp>
          <p:nvSpPr>
            <p:cNvPr id="14" name="椭圆 13"/>
            <p:cNvSpPr/>
            <p:nvPr/>
          </p:nvSpPr>
          <p:spPr>
            <a:xfrm>
              <a:off x="2118480" y="1707167"/>
              <a:ext cx="1512094" cy="8339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67"/>
            <p:cNvSpPr txBox="1"/>
            <p:nvPr/>
          </p:nvSpPr>
          <p:spPr>
            <a:xfrm>
              <a:off x="2224445" y="1838911"/>
              <a:ext cx="1300163" cy="570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1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30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泰戈尔</a:t>
              </a:r>
              <a:endParaRPr kumimoji="0" lang="zh-CN" altLang="en-US" sz="3600" b="0" i="0" u="none" strike="noStrike" kern="1200" cap="none" spc="30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0243" name="Picture 10" descr="xinsrc_202090201121942114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271588"/>
            <a:ext cx="3886200" cy="421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543425" y="428625"/>
            <a:ext cx="7421563" cy="6000750"/>
          </a:xfrm>
          <a:prstGeom prst="rect">
            <a:avLst/>
          </a:prstGeom>
          <a:solidFill>
            <a:srgbClr val="F2F7FA">
              <a:alpha val="70000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fontAlgn="auto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作者名片：</a:t>
            </a:r>
            <a:r>
              <a:rPr kumimoji="0" lang="zh-CN" altLang="en-US" sz="4000" b="1" kern="1200" cap="none" spc="0" normalizeH="0" baseline="0" noProof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享誉世界的印度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诗人、哲学家，曾于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1913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年获诺贝尔文学奖。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代表作品：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《飞鸟集》《园丁集》《新月集》等五十多部诗集。他创作的歌曲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人民的意志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被定为印度国歌。本文选自他的散文诗集《新月集》。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245" name="组合 17"/>
          <p:cNvGrpSpPr/>
          <p:nvPr/>
        </p:nvGrpSpPr>
        <p:grpSpPr>
          <a:xfrm>
            <a:off x="254000" y="219075"/>
            <a:ext cx="3228975" cy="714375"/>
            <a:chOff x="401" y="490"/>
            <a:chExt cx="5084" cy="1125"/>
          </a:xfrm>
        </p:grpSpPr>
        <p:pic>
          <p:nvPicPr>
            <p:cNvPr id="10246" name="图片 9" descr="PPT图标粉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98"/>
            <a:stretch>
              <a:fillRect/>
            </a:stretch>
          </p:blipFill>
          <p:spPr>
            <a:xfrm>
              <a:off x="401" y="490"/>
              <a:ext cx="5084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Box 76"/>
            <p:cNvSpPr txBox="1"/>
            <p:nvPr/>
          </p:nvSpPr>
          <p:spPr>
            <a:xfrm>
              <a:off x="401" y="502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sym typeface="Arial" panose="020B0604020202020204" pitchFamily="34" charset="0"/>
                </a:rPr>
                <a:t>走进作者</a:t>
              </a:r>
              <a:endParaRPr lang="zh-CN" altLang="en-US" sz="4000" b="1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11" descr="xinsrc_2020902011219796108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363" y="112713"/>
            <a:ext cx="6997700" cy="663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67"/>
          <p:cNvSpPr txBox="1"/>
          <p:nvPr/>
        </p:nvSpPr>
        <p:spPr>
          <a:xfrm>
            <a:off x="8007350" y="3106738"/>
            <a:ext cx="4062413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泰戈尔访问中国</a:t>
            </a:r>
            <a:endParaRPr kumimoji="0" lang="zh-CN" altLang="en-US" sz="4000" b="1" i="0" u="none" strike="noStrike" kern="1200" cap="none" spc="300" normalizeH="0" baseline="0" noProof="1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对角圆角矩形 3"/>
          <p:cNvSpPr/>
          <p:nvPr/>
        </p:nvSpPr>
        <p:spPr>
          <a:xfrm>
            <a:off x="6130925" y="1368425"/>
            <a:ext cx="5838825" cy="504983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rcRect l="406" t="1723" r="-406" b="-1723"/>
          <a:stretch>
            <a:fillRect/>
          </a:stretch>
        </p:blipFill>
        <p:spPr>
          <a:xfrm>
            <a:off x="6316344" y="1539875"/>
            <a:ext cx="5468621" cy="4771390"/>
          </a:xfrm>
          <a:prstGeom prst="round2DiagRect">
            <a:avLst/>
          </a:prstGeom>
          <a:effectLst>
            <a:innerShdw dir="13500000">
              <a:schemeClr val="accent1">
                <a:lumMod val="60000"/>
                <a:lumOff val="40000"/>
                <a:alpha val="80000"/>
              </a:schemeClr>
            </a:innerShdw>
          </a:effectLst>
        </p:spPr>
      </p:pic>
      <p:sp>
        <p:nvSpPr>
          <p:cNvPr id="9" name="文本框 8"/>
          <p:cNvSpPr txBox="1"/>
          <p:nvPr/>
        </p:nvSpPr>
        <p:spPr>
          <a:xfrm>
            <a:off x="2201863" y="1539875"/>
            <a:ext cx="1947863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口笛</a:t>
            </a:r>
            <a:endParaRPr kumimoji="0" lang="zh-CN" altLang="en-US" sz="54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sp>
        <p:nvSpPr>
          <p:cNvPr id="12293" name="文本框 9"/>
          <p:cNvSpPr txBox="1"/>
          <p:nvPr/>
        </p:nvSpPr>
        <p:spPr>
          <a:xfrm>
            <a:off x="222250" y="2560638"/>
            <a:ext cx="5908675" cy="319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中国竹笛家族中最小的一员。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制作材料：红木、竹子等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类型：两孔口笛、五孔口笛、七孔口笛、音阶口笛和丁笛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2294" name="组合 17"/>
          <p:cNvGrpSpPr/>
          <p:nvPr/>
        </p:nvGrpSpPr>
        <p:grpSpPr>
          <a:xfrm>
            <a:off x="254000" y="219075"/>
            <a:ext cx="3228975" cy="714375"/>
            <a:chOff x="401" y="490"/>
            <a:chExt cx="5084" cy="1125"/>
          </a:xfrm>
        </p:grpSpPr>
        <p:pic>
          <p:nvPicPr>
            <p:cNvPr id="12295" name="图片 1" descr="PPT图标粉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98"/>
            <a:stretch>
              <a:fillRect/>
            </a:stretch>
          </p:blipFill>
          <p:spPr>
            <a:xfrm>
              <a:off x="401" y="490"/>
              <a:ext cx="5084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TextBox 76"/>
            <p:cNvSpPr txBox="1"/>
            <p:nvPr/>
          </p:nvSpPr>
          <p:spPr>
            <a:xfrm>
              <a:off x="401" y="502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sym typeface="Arial" panose="020B0604020202020204" pitchFamily="34" charset="0"/>
                </a:rPr>
                <a:t>知识锦囊</a:t>
              </a:r>
              <a:endParaRPr lang="zh-CN" altLang="en-US" sz="4000" b="1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8"/>
          <p:cNvPicPr>
            <a:picLocks noChangeAspect="1"/>
          </p:cNvPicPr>
          <p:nvPr/>
        </p:nvPicPr>
        <p:blipFill>
          <a:blip r:embed="rId1"/>
          <a:srcRect l="16103" t="26550" r="17979" b="27383"/>
          <a:stretch>
            <a:fillRect/>
          </a:stretch>
        </p:blipFill>
        <p:spPr>
          <a:xfrm>
            <a:off x="212725" y="863600"/>
            <a:ext cx="11644313" cy="592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"/>
          <p:cNvSpPr txBox="1"/>
          <p:nvPr/>
        </p:nvSpPr>
        <p:spPr>
          <a:xfrm>
            <a:off x="844550" y="1878013"/>
            <a:ext cx="2006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荒</a:t>
            </a: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  <a:t>野</a:t>
            </a:r>
            <a:endParaRPr lang="zh-CN" altLang="en-US" sz="6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6535738" y="1878013"/>
            <a:ext cx="1970087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罚</a:t>
            </a:r>
            <a:r>
              <a:rPr lang="zh-CN" altLang="en-US" sz="6000" dirty="0">
                <a:latin typeface="汉仪中楷简" charset="-122"/>
                <a:ea typeface="汉仪中楷简" charset="-122"/>
              </a:rPr>
              <a:t>站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41" name="文本框 32"/>
          <p:cNvSpPr txBox="1"/>
          <p:nvPr/>
        </p:nvSpPr>
        <p:spPr>
          <a:xfrm>
            <a:off x="844550" y="3622675"/>
            <a:ext cx="1973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r>
              <a:rPr lang="zh-CN" altLang="en-US" sz="6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裳</a:t>
            </a:r>
            <a:endParaRPr lang="zh-CN" altLang="en-US" sz="6000" dirty="0">
              <a:solidFill>
                <a:srgbClr val="FF0000"/>
              </a:solidFill>
              <a:latin typeface="汉仪中楷简" charset="-122"/>
              <a:ea typeface="汉仪中楷简" charset="-122"/>
            </a:endParaRPr>
          </a:p>
        </p:txBody>
      </p:sp>
      <p:sp>
        <p:nvSpPr>
          <p:cNvPr id="14342" name="文本框 43"/>
          <p:cNvSpPr txBox="1"/>
          <p:nvPr/>
        </p:nvSpPr>
        <p:spPr>
          <a:xfrm>
            <a:off x="9350375" y="3622675"/>
            <a:ext cx="1928813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墙角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43" name="文本框 44"/>
          <p:cNvSpPr txBox="1"/>
          <p:nvPr/>
        </p:nvSpPr>
        <p:spPr>
          <a:xfrm>
            <a:off x="846138" y="5354638"/>
            <a:ext cx="2005012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碰触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44" name="文本框 45"/>
          <p:cNvSpPr txBox="1"/>
          <p:nvPr/>
        </p:nvSpPr>
        <p:spPr>
          <a:xfrm>
            <a:off x="3695700" y="187801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口</a:t>
            </a:r>
            <a:r>
              <a:rPr lang="zh-CN" altLang="en-US" sz="6000" dirty="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笛</a:t>
            </a:r>
            <a:endParaRPr lang="zh-CN" altLang="en-US" sz="6000" dirty="0">
              <a:solidFill>
                <a:srgbClr val="FF0000"/>
              </a:solidFill>
              <a:latin typeface="汉仪中楷简" charset="-122"/>
              <a:ea typeface="汉仪中楷简" charset="-122"/>
            </a:endParaRPr>
          </a:p>
        </p:txBody>
      </p:sp>
      <p:sp>
        <p:nvSpPr>
          <p:cNvPr id="14346" name="文本框 48"/>
          <p:cNvSpPr txBox="1"/>
          <p:nvPr/>
        </p:nvSpPr>
        <p:spPr>
          <a:xfrm>
            <a:off x="6535738" y="3622675"/>
            <a:ext cx="1970087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轰响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47" name="文本框 50"/>
          <p:cNvSpPr txBox="1"/>
          <p:nvPr/>
        </p:nvSpPr>
        <p:spPr>
          <a:xfrm>
            <a:off x="3695700" y="3622675"/>
            <a:ext cx="19939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簌簌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48" name="文本框 51"/>
          <p:cNvSpPr txBox="1"/>
          <p:nvPr/>
        </p:nvSpPr>
        <p:spPr>
          <a:xfrm>
            <a:off x="9350375" y="5354638"/>
            <a:ext cx="1782763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双臂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85775" y="1293813"/>
            <a:ext cx="16668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ā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83050" y="1293813"/>
            <a:ext cx="16684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dí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34113" y="1293813"/>
            <a:ext cx="16684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á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35075" y="3036888"/>
            <a:ext cx="16684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shang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951913" y="3036888"/>
            <a:ext cx="16684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qiáng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44600" y="4759325"/>
            <a:ext cx="16668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799638" y="4759325"/>
            <a:ext cx="166846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ì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084638" y="3036888"/>
            <a:ext cx="16684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sù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88075" y="3036888"/>
            <a:ext cx="16684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ōng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052050" y="1293813"/>
            <a:ext cx="952500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jià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4359" name="文本框 4"/>
          <p:cNvSpPr txBox="1"/>
          <p:nvPr/>
        </p:nvSpPr>
        <p:spPr>
          <a:xfrm>
            <a:off x="3695700" y="5354638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汉仪中楷简" charset="-122"/>
                <a:ea typeface="汉仪中楷简" charset="-122"/>
              </a:rPr>
              <a:t>能够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14360" name="文本框 5"/>
          <p:cNvSpPr txBox="1"/>
          <p:nvPr/>
        </p:nvSpPr>
        <p:spPr>
          <a:xfrm>
            <a:off x="6234113" y="5354638"/>
            <a:ext cx="2271712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汉仪中楷简" charset="-122"/>
                <a:ea typeface="汉仪中楷简" charset="-122"/>
              </a:rPr>
              <a:t>猜谜</a:t>
            </a:r>
            <a:endParaRPr lang="zh-CN" altLang="en-US" sz="6000" dirty="0">
              <a:latin typeface="汉仪中楷简" charset="-122"/>
              <a:ea typeface="汉仪中楷简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3050" y="4759325"/>
            <a:ext cx="16684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gòu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9025" y="4759325"/>
            <a:ext cx="16684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cāi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14363" name="组合 17"/>
          <p:cNvGrpSpPr/>
          <p:nvPr/>
        </p:nvGrpSpPr>
        <p:grpSpPr>
          <a:xfrm>
            <a:off x="254000" y="219075"/>
            <a:ext cx="3228975" cy="714375"/>
            <a:chOff x="401" y="490"/>
            <a:chExt cx="5084" cy="1125"/>
          </a:xfrm>
        </p:grpSpPr>
        <p:pic>
          <p:nvPicPr>
            <p:cNvPr id="14364" name="图片 2" descr="PPT图标粉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598"/>
            <a:stretch>
              <a:fillRect/>
            </a:stretch>
          </p:blipFill>
          <p:spPr>
            <a:xfrm>
              <a:off x="401" y="490"/>
              <a:ext cx="5084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5" name="TextBox 76"/>
            <p:cNvSpPr txBox="1"/>
            <p:nvPr/>
          </p:nvSpPr>
          <p:spPr>
            <a:xfrm>
              <a:off x="401" y="502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sym typeface="Arial" panose="020B0604020202020204" pitchFamily="34" charset="0"/>
                </a:rPr>
                <a:t>字词学习</a:t>
              </a:r>
              <a:endParaRPr lang="zh-CN" altLang="en-US" sz="4000" b="1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272905" y="2022475"/>
            <a:ext cx="21951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r>
              <a:rPr lang="zh-CN" altLang="en-US" sz="6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</a:t>
            </a:r>
            <a:endParaRPr lang="zh-CN" altLang="en-US" sz="6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15433" y="2544233"/>
            <a:ext cx="2516717" cy="2611633"/>
            <a:chOff x="317986" y="1748180"/>
            <a:chExt cx="1887537" cy="1959027"/>
          </a:xfrm>
        </p:grpSpPr>
        <p:pic>
          <p:nvPicPr>
            <p:cNvPr id="1229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TextBox 4"/>
            <p:cNvSpPr txBox="1"/>
            <p:nvPr/>
          </p:nvSpPr>
          <p:spPr>
            <a:xfrm>
              <a:off x="367198" y="1791910"/>
              <a:ext cx="1838325" cy="1915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舞</a:t>
              </a:r>
              <a:endParaRPr lang="zh-CN" altLang="en-US" sz="1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18167" y="1496484"/>
            <a:ext cx="140144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321984"/>
            <a:ext cx="8128000" cy="63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07267"/>
            <a:ext cx="66040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4536017"/>
            <a:ext cx="833120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577">
      <a:dk1>
        <a:sysClr val="windowText" lastClr="000000"/>
      </a:dk1>
      <a:lt1>
        <a:sysClr val="window" lastClr="FFFFFF"/>
      </a:lt1>
      <a:dk2>
        <a:srgbClr val="7381B8"/>
      </a:dk2>
      <a:lt2>
        <a:srgbClr val="E7E6E6"/>
      </a:lt2>
      <a:accent1>
        <a:srgbClr val="FD7A8A"/>
      </a:accent1>
      <a:accent2>
        <a:srgbClr val="7381B8"/>
      </a:accent2>
      <a:accent3>
        <a:srgbClr val="FD7A8A"/>
      </a:accent3>
      <a:accent4>
        <a:srgbClr val="7381B8"/>
      </a:accent4>
      <a:accent5>
        <a:srgbClr val="FD7A8A"/>
      </a:accent5>
      <a:accent6>
        <a:srgbClr val="7381B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1744</Words>
  <Application>WPS 演示</Application>
  <PresentationFormat>自定义</PresentationFormat>
  <Paragraphs>224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Black</vt:lpstr>
      <vt:lpstr>Calibri</vt:lpstr>
      <vt:lpstr>楷体</vt:lpstr>
      <vt:lpstr>黑体</vt:lpstr>
      <vt:lpstr>方正字迹-吕建德字体</vt:lpstr>
      <vt:lpstr>Impact</vt:lpstr>
      <vt:lpstr>楷体_GB2312</vt:lpstr>
      <vt:lpstr>汉仪中楷简</vt:lpstr>
      <vt:lpstr>Arial Unicode MS</vt:lpstr>
      <vt:lpstr>仿宋</vt:lpstr>
      <vt:lpstr>方正楷体_GBK</vt:lpstr>
      <vt:lpstr>宋体-PUA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ompany>
  <LinksUpToDate>false</LinksUpToDate>
  <SharedDoc>false</SharedDoc>
  <HyperlinksChanged>false</HyperlinksChanged>
  <AppVersion>14.0000</AppVersion>
  <Manage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title>
  <dc:creato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creator>
  <cp:keywords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keywords>
  <dc:description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description>
  <dc:subject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subject>
  <cp:categor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category>
  <cp:lastModifiedBy>oo亾泩洳呮洳初見</cp:lastModifiedBy>
  <cp:revision>16</cp:revision>
  <dcterms:created xsi:type="dcterms:W3CDTF">2015-05-05T08:02:00Z</dcterms:created>
  <dcterms:modified xsi:type="dcterms:W3CDTF">2018-09-02T09:10:06Z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