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512" r:id="rId3"/>
    <p:sldId id="349" r:id="rId4"/>
    <p:sldId id="346" r:id="rId5"/>
    <p:sldId id="448" r:id="rId6"/>
    <p:sldId id="304" r:id="rId7"/>
    <p:sldId id="449" r:id="rId8"/>
    <p:sldId id="256" r:id="rId9"/>
    <p:sldId id="269" r:id="rId10"/>
    <p:sldId id="270" r:id="rId11"/>
    <p:sldId id="272" r:id="rId12"/>
    <p:sldId id="259" r:id="rId14"/>
    <p:sldId id="397" r:id="rId15"/>
    <p:sldId id="258" r:id="rId16"/>
    <p:sldId id="454" r:id="rId17"/>
    <p:sldId id="261" r:id="rId18"/>
    <p:sldId id="294" r:id="rId19"/>
    <p:sldId id="295" r:id="rId20"/>
    <p:sldId id="296" r:id="rId21"/>
    <p:sldId id="306" r:id="rId22"/>
    <p:sldId id="433" r:id="rId23"/>
    <p:sldId id="492" r:id="rId24"/>
    <p:sldId id="493" r:id="rId25"/>
    <p:sldId id="263" r:id="rId26"/>
    <p:sldId id="297" r:id="rId27"/>
    <p:sldId id="298" r:id="rId28"/>
    <p:sldId id="494" r:id="rId29"/>
    <p:sldId id="495" r:id="rId30"/>
    <p:sldId id="303" r:id="rId31"/>
    <p:sldId id="496" r:id="rId32"/>
    <p:sldId id="266" r:id="rId33"/>
    <p:sldId id="267" r:id="rId34"/>
    <p:sldId id="450" r:id="rId35"/>
    <p:sldId id="265" r:id="rId36"/>
    <p:sldId id="431" r:id="rId37"/>
    <p:sldId id="485" r:id="rId38"/>
    <p:sldId id="479" r:id="rId39"/>
    <p:sldId id="451" r:id="rId40"/>
    <p:sldId id="452" r:id="rId41"/>
    <p:sldId id="453" r:id="rId42"/>
    <p:sldId id="273" r:id="rId43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Arial" panose="020B0604020202020204" pitchFamily="34" charset="0"/>
        <a:ea typeface="楷体" panose="02010609060101010101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40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>
            <a:alphaModFix amt="82999"/>
          </a:blip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66253" y="966238"/>
            <a:ext cx="4830138" cy="4830138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/>
        </p:spPr>
      </p:pic>
      <p:cxnSp>
        <p:nvCxnSpPr>
          <p:cNvPr id="10" name="直接连接符 9"/>
          <p:cNvCxnSpPr/>
          <p:nvPr/>
        </p:nvCxnSpPr>
        <p:spPr>
          <a:xfrm>
            <a:off x="5470525" y="1817688"/>
            <a:ext cx="0" cy="4572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3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013" y="1374775"/>
            <a:ext cx="1066800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425" y="4445000"/>
            <a:ext cx="542925" cy="566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812246" y="1451429"/>
            <a:ext cx="953338" cy="3594074"/>
          </a:xfrm>
        </p:spPr>
        <p:txBody>
          <a:bodyPr vert="eaVert" wrap="square" anchor="ctr" anchorCtr="0">
            <a:normAutofit/>
          </a:bodyPr>
          <a:lstStyle>
            <a:lvl1pPr algn="ctr">
              <a:lnSpc>
                <a:spcPct val="90000"/>
              </a:lnSpc>
              <a:defRPr sz="540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238905" y="2274465"/>
            <a:ext cx="469359" cy="2771038"/>
          </a:xfrm>
        </p:spPr>
        <p:txBody>
          <a:bodyPr vert="eaVert" anchor="ctr" anchorCtr="0">
            <a:normAutofit/>
          </a:bodyPr>
          <a:lstStyle>
            <a:lvl1pPr marL="0" indent="0" algn="ctr">
              <a:lnSpc>
                <a:spcPct val="90000"/>
              </a:lnSpc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>
            <a:alphaModFix amt="82999"/>
          </a:blip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999038" y="498475"/>
            <a:ext cx="4029075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442053" y="1164268"/>
            <a:ext cx="364080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pic>
        <p:nvPicPr>
          <p:cNvPr id="3077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94063" y="2173288"/>
            <a:ext cx="26479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99465" y="3208205"/>
            <a:ext cx="3125992" cy="646331"/>
          </a:xfrm>
        </p:spPr>
        <p:txBody>
          <a:bodyPr wrap="square" anchor="t" anchorCtr="0">
            <a:normAutofit/>
          </a:bodyPr>
          <a:lstStyle>
            <a:lvl1pPr algn="ctr">
              <a:lnSpc>
                <a:spcPct val="90000"/>
              </a:lnSpc>
              <a:defRPr sz="400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699465" y="1917860"/>
            <a:ext cx="3125992" cy="1200329"/>
          </a:xfrm>
        </p:spPr>
        <p:txBody>
          <a:bodyPr anchor="b" anchorCtr="0">
            <a:normAutofit/>
          </a:bodyPr>
          <a:lstStyle>
            <a:lvl1pPr marL="0" indent="0" algn="ctr">
              <a:lnSpc>
                <a:spcPct val="90000"/>
              </a:lnSpc>
              <a:buNone/>
              <a:defRPr sz="8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635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>
            <a:alphaModFix amt="82999"/>
          </a:blip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5778" y="966238"/>
            <a:ext cx="4830138" cy="4830138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/>
        </p:spPr>
      </p:pic>
      <p:pic>
        <p:nvPicPr>
          <p:cNvPr id="4100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54778">
            <a:off x="3887788" y="1327150"/>
            <a:ext cx="1066800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050" y="4311650"/>
            <a:ext cx="544513" cy="566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371612" y="1583474"/>
            <a:ext cx="1292662" cy="3487462"/>
          </a:xfrm>
        </p:spPr>
        <p:txBody>
          <a:bodyPr vert="eaVert">
            <a:norm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119360" y="365125"/>
            <a:ext cx="1234440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3892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>
            <a:alphaModFix amt="82999"/>
          </a:blip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auto"/>
            <a:fld id="{3C5249EE-058C-4683-B72F-E983EB4B1B4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auto"/>
            <a:fld id="{2E64BB8C-9527-4AD5-817B-ADF2A6F36A6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19.jpeg"/><Relationship Id="rId7" Type="http://schemas.openxmlformats.org/officeDocument/2006/relationships/tags" Target="../tags/tag25.xml"/><Relationship Id="rId6" Type="http://schemas.openxmlformats.org/officeDocument/2006/relationships/image" Target="../media/image18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7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7.xml"/><Relationship Id="rId10" Type="http://schemas.openxmlformats.org/officeDocument/2006/relationships/image" Target="../media/image20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7.xml"/><Relationship Id="rId4" Type="http://schemas.openxmlformats.org/officeDocument/2006/relationships/image" Target="../media/image20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Relationship Id="rId3" Type="http://schemas.openxmlformats.org/officeDocument/2006/relationships/image" Target="../media/image20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4.xml"/><Relationship Id="rId3" Type="http://schemas.openxmlformats.org/officeDocument/2006/relationships/image" Target="../media/image20.pn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0.xml"/><Relationship Id="rId6" Type="http://schemas.openxmlformats.org/officeDocument/2006/relationships/image" Target="../media/image20.png"/><Relationship Id="rId5" Type="http://schemas.openxmlformats.org/officeDocument/2006/relationships/tags" Target="../tags/tag59.xml"/><Relationship Id="rId4" Type="http://schemas.openxmlformats.org/officeDocument/2006/relationships/image" Target="../media/image24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image" Target="../media/image20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25.png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10355" cy="3288665"/>
          </a:xfrm>
          <a:prstGeom prst="rect">
            <a:avLst/>
          </a:prstGeom>
        </p:spPr>
      </p:pic>
      <p:pic>
        <p:nvPicPr>
          <p:cNvPr id="5" name="图片 4" descr="tim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990" y="0"/>
            <a:ext cx="8080375" cy="3868420"/>
          </a:xfrm>
          <a:prstGeom prst="rect">
            <a:avLst/>
          </a:prstGeom>
        </p:spPr>
      </p:pic>
      <p:pic>
        <p:nvPicPr>
          <p:cNvPr id="6" name="图片 5" descr="timg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91105"/>
            <a:ext cx="5918835" cy="4366895"/>
          </a:xfrm>
          <a:prstGeom prst="rect">
            <a:avLst/>
          </a:prstGeom>
        </p:spPr>
      </p:pic>
      <p:pic>
        <p:nvPicPr>
          <p:cNvPr id="7" name="图片 6" descr="timg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4530" y="248920"/>
            <a:ext cx="6057265" cy="3511550"/>
          </a:xfrm>
          <a:prstGeom prst="rect">
            <a:avLst/>
          </a:prstGeom>
        </p:spPr>
      </p:pic>
      <p:pic>
        <p:nvPicPr>
          <p:cNvPr id="8" name="图片 7" descr="timg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89535"/>
            <a:ext cx="10058400" cy="66789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5"/>
          <p:cNvSpPr txBox="1"/>
          <p:nvPr>
            <p:custDataLst>
              <p:tags r:id="rId1"/>
            </p:custDataLst>
          </p:nvPr>
        </p:nvSpPr>
        <p:spPr>
          <a:xfrm>
            <a:off x="1485900" y="933450"/>
            <a:ext cx="9928225" cy="6184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“</a:t>
            </a: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手卷珍珠上玉钩，依前春恨锁重楼。风里落花谁是主？思悠悠。青鸟不传云外信，丁香空结雨中愁。回首绿波三楚暮，接天流。 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——</a:t>
            </a: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《摊破浣溪沙》李璟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663700"/>
            <a:ext cx="12192000" cy="392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7"/>
          <p:cNvSpPr txBox="1"/>
          <p:nvPr>
            <p:custDataLst>
              <p:tags r:id="rId3"/>
            </p:custDataLst>
          </p:nvPr>
        </p:nvSpPr>
        <p:spPr>
          <a:xfrm>
            <a:off x="5184775" y="1500188"/>
            <a:ext cx="6762750" cy="5245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宗璞，原名冯钟璞，女，</a:t>
            </a:r>
            <a:r>
              <a:rPr lang="en-US" altLang="zh-CN" sz="36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1928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年生于北京，笔名有任小哲、丰飞等。著有短篇小说《红豆》、《弦上的梦》，中篇小说《三生石》等。</a:t>
            </a: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楷体" panose="02010609060101010101" charset="-122"/>
            </a:endParaRPr>
          </a:p>
        </p:txBody>
      </p:sp>
      <p:sp>
        <p:nvSpPr>
          <p:cNvPr id="15363" name="文本框 13"/>
          <p:cNvSpPr txBox="1"/>
          <p:nvPr>
            <p:custDataLst>
              <p:tags r:id="rId4"/>
            </p:custDataLst>
          </p:nvPr>
        </p:nvSpPr>
        <p:spPr>
          <a:xfrm>
            <a:off x="4310063" y="406400"/>
            <a:ext cx="4449762" cy="733425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p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作者简介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15364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rot="5400000">
            <a:off x="842963" y="1446213"/>
            <a:ext cx="4124325" cy="454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7325" y="1663700"/>
            <a:ext cx="4356100" cy="3770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9424284" y="-16294"/>
            <a:ext cx="2767715" cy="2049564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pPr algn="ctr"/>
            <a:r>
              <a:rPr lang="zh-CN" altLang="en-US" sz="6000" b="1"/>
              <a:t>散文的特征</a:t>
            </a:r>
            <a:endParaRPr lang="zh-CN" altLang="en-US" sz="6000" b="1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marL="0" indent="0" fontAlgn="base">
              <a:buNone/>
            </a:pPr>
            <a:r>
              <a:rPr lang="zh-CN" altLang="en-US" sz="4800" b="1">
                <a:solidFill>
                  <a:srgbClr val="C00000"/>
                </a:solidFill>
              </a:rPr>
              <a:t>形散神聚：</a:t>
            </a:r>
            <a:r>
              <a:rPr lang="en-US" altLang="zh-CN" sz="4800" b="1"/>
              <a:t>“</a:t>
            </a:r>
            <a:r>
              <a:rPr lang="zh-CN" altLang="en-US" sz="4800" b="1"/>
              <a:t>形散</a:t>
            </a:r>
            <a:r>
              <a:rPr lang="en-US" altLang="zh-CN" sz="4800" b="1"/>
              <a:t>”</a:t>
            </a:r>
            <a:r>
              <a:rPr lang="zh-CN" altLang="en-US" sz="4800" b="1"/>
              <a:t>既指题材广泛、写 法多样，又指结构自由、不拘一格；</a:t>
            </a:r>
            <a:r>
              <a:rPr lang="en-US" altLang="zh-CN" sz="4800" b="1"/>
              <a:t>“</a:t>
            </a:r>
            <a:r>
              <a:rPr lang="zh-CN" altLang="en-US" sz="4800" b="1"/>
              <a:t>神聚</a:t>
            </a:r>
            <a:r>
              <a:rPr lang="en-US" altLang="zh-CN" sz="4800" b="1"/>
              <a:t>”</a:t>
            </a:r>
            <a:r>
              <a:rPr lang="zh-CN" altLang="en-US" sz="4800" b="1"/>
              <a:t>既指中心集中，又指有贯穿全文的线索。散文写人写事写物，从根本上说写的是情感体验。</a:t>
            </a:r>
            <a:endParaRPr lang="zh-CN" altLang="en-US" sz="4800" b="1"/>
          </a:p>
          <a:p>
            <a:pPr marL="0" indent="0" fontAlgn="base">
              <a:buNone/>
            </a:pPr>
            <a:r>
              <a:rPr lang="zh-CN" altLang="en-US" sz="4400" b="1"/>
              <a:t>      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0" name="直接连接符 9"/>
          <p:cNvCxnSpPr/>
          <p:nvPr>
            <p:custDataLst>
              <p:tags r:id="rId1"/>
            </p:custDataLst>
          </p:nvPr>
        </p:nvCxnSpPr>
        <p:spPr>
          <a:xfrm>
            <a:off x="493713" y="3292475"/>
            <a:ext cx="11320463" cy="63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0" name="文本框 3"/>
          <p:cNvSpPr txBox="1"/>
          <p:nvPr>
            <p:custDataLst>
              <p:tags r:id="rId2"/>
            </p:custDataLst>
          </p:nvPr>
        </p:nvSpPr>
        <p:spPr>
          <a:xfrm>
            <a:off x="493713" y="1473200"/>
            <a:ext cx="11320462" cy="1703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>
              <a:lnSpc>
                <a:spcPct val="90000"/>
              </a:lnSpc>
            </a:pPr>
            <a:r>
              <a:rPr lang="zh-CN" altLang="zh-CN" sz="7200" b="1">
                <a:latin typeface="Arial" panose="020B0604020202020204" pitchFamily="34" charset="0"/>
                <a:ea typeface="楷体" panose="02010609060101010101" charset="-122"/>
              </a:rPr>
              <a:t>学习目标</a:t>
            </a:r>
            <a:endParaRPr lang="zh-CN" altLang="zh-CN" sz="72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93713" y="3425825"/>
            <a:ext cx="11320463" cy="3006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3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fontAlgn="base">
              <a:buNone/>
            </a:pPr>
            <a:r>
              <a:rPr lang="zh-CN" altLang="en-US" sz="6000" b="1" strike="noStrike" noProof="1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初读课文</a:t>
            </a:r>
            <a:r>
              <a:rPr lang="zh-CN" altLang="en-US" sz="6000" b="1" strike="noStrike" noProof="1">
                <a:latin typeface="+mn-lt"/>
                <a:ea typeface="+mn-ea"/>
                <a:cs typeface="+mn-cs"/>
              </a:rPr>
              <a:t>，感知丁香形象</a:t>
            </a:r>
            <a:endParaRPr lang="zh-CN" altLang="en-US" sz="6000" b="1" strike="noStrike" noProof="1">
              <a:latin typeface="+mn-lt"/>
              <a:ea typeface="+mn-ea"/>
            </a:endParaRPr>
          </a:p>
          <a:p>
            <a:pPr marL="0" indent="0" fontAlgn="base">
              <a:buNone/>
            </a:pPr>
            <a:r>
              <a:rPr lang="zh-CN" altLang="en-US" sz="6000" b="1" strike="noStrike" noProof="1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研读课文，</a:t>
            </a:r>
            <a:r>
              <a:rPr lang="zh-CN" altLang="en-US" sz="6000" b="1" strike="noStrike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感悟作者思想</a:t>
            </a:r>
            <a:endParaRPr lang="zh-CN" altLang="en-US" sz="6000" b="1" strike="noStrike" noProof="1">
              <a:solidFill>
                <a:schemeClr val="tx1"/>
              </a:solidFill>
              <a:latin typeface="+mn-lt"/>
              <a:ea typeface="+mn-ea"/>
            </a:endParaRPr>
          </a:p>
          <a:p>
            <a:pPr marL="0" indent="0" fontAlgn="base">
              <a:buNone/>
            </a:pPr>
            <a:r>
              <a:rPr lang="zh-CN" altLang="en-US" sz="6000" b="1" strike="noStrike" noProof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品读课文</a:t>
            </a:r>
            <a:r>
              <a:rPr lang="zh-CN" altLang="en-US" sz="6000" b="1" strike="noStrike" noProof="1">
                <a:latin typeface="+mn-lt"/>
                <a:ea typeface="+mn-ea"/>
                <a:cs typeface="+mn-cs"/>
              </a:rPr>
              <a:t>，赏析文章语言</a:t>
            </a:r>
            <a:endParaRPr lang="zh-CN" altLang="en-US" sz="6000" b="1" strike="noStrike" noProof="1">
              <a:latin typeface="+mn-lt"/>
              <a:ea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br>
              <a:rPr lang="zh-CN" altLang="en-US" sz="5400"/>
            </a:br>
            <a:r>
              <a:rPr lang="zh-CN" altLang="en-US" sz="5400"/>
              <a:t>生字词</a:t>
            </a:r>
            <a:br>
              <a:rPr lang="zh-CN" altLang="en-US" sz="5400"/>
            </a:br>
            <a:endParaRPr lang="zh-CN" altLang="en-US" sz="540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marL="0" indent="0">
              <a:buNone/>
            </a:pPr>
            <a:r>
              <a:rPr lang="en-US" altLang="zh-CN" sz="4400">
                <a:sym typeface="楷体" panose="02010609060101010101" charset="-122"/>
              </a:rPr>
              <a:t>   zhuὶ      kuī        yōu  yᾰ     b</a:t>
            </a:r>
            <a:r>
              <a:rPr lang="zh-CN" altLang="en-US" sz="4400">
                <a:sym typeface="楷体" panose="02010609060101010101" charset="-122"/>
              </a:rPr>
              <a:t>è</a:t>
            </a:r>
            <a:r>
              <a:rPr lang="en-US" altLang="zh-CN" sz="4400">
                <a:sym typeface="楷体" panose="02010609060101010101" charset="-122"/>
              </a:rPr>
              <a:t>n zhuō</a:t>
            </a:r>
            <a:endParaRPr lang="zh-CN" altLang="en-US" sz="4400">
              <a:sym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>
                <a:sym typeface="楷体" panose="02010609060101010101" charset="-122"/>
              </a:rPr>
              <a:t> 点 </a:t>
            </a:r>
            <a:r>
              <a:rPr lang="zh-CN" altLang="en-US" sz="4400">
                <a:solidFill>
                  <a:srgbClr val="C00000"/>
                </a:solidFill>
                <a:sym typeface="楷体" panose="02010609060101010101" charset="-122"/>
              </a:rPr>
              <a:t>缀      窥 </a:t>
            </a:r>
            <a:r>
              <a:rPr lang="zh-CN" altLang="en-US" sz="4400">
                <a:sym typeface="楷体" panose="02010609060101010101" charset="-122"/>
              </a:rPr>
              <a:t>探      幽  雅       笨   拙</a:t>
            </a:r>
            <a:endParaRPr lang="zh-CN" altLang="en-US" sz="4400">
              <a:sym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4400">
                <a:sym typeface="楷体" panose="02010609060101010101" charset="-122"/>
              </a:rPr>
              <a:t>dᾱn  bó    zhē  yᾰn    zhὰo  yὰo       lӗi</a:t>
            </a:r>
            <a:endParaRPr lang="zh-CN" altLang="en-US" sz="4400">
              <a:sym typeface="楷体" panose="02010609060101010101" charset="-122"/>
            </a:endParaRPr>
          </a:p>
          <a:p>
            <a:pPr marL="0" indent="0">
              <a:buNone/>
            </a:pPr>
            <a:r>
              <a:rPr lang="zh-CN" altLang="zh-CN" sz="4400">
                <a:sym typeface="楷体" panose="02010609060101010101" charset="-122"/>
              </a:rPr>
              <a:t>单  薄       遮  掩          照   耀      花  </a:t>
            </a:r>
            <a:r>
              <a:rPr lang="zh-CN" altLang="zh-CN" sz="4400">
                <a:solidFill>
                  <a:srgbClr val="C00000"/>
                </a:solidFill>
                <a:sym typeface="楷体" panose="02010609060101010101" charset="-122"/>
              </a:rPr>
              <a:t>蕾</a:t>
            </a:r>
            <a:endParaRPr lang="zh-CN" altLang="zh-CN" sz="4400">
              <a:solidFill>
                <a:srgbClr val="C00000"/>
              </a:solidFill>
              <a:sym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5"/>
          <p:cNvSpPr txBox="1"/>
          <p:nvPr>
            <p:custDataLst>
              <p:tags r:id="rId1"/>
            </p:custDataLst>
          </p:nvPr>
        </p:nvSpPr>
        <p:spPr>
          <a:xfrm>
            <a:off x="565150" y="1482725"/>
            <a:ext cx="7170738" cy="5078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读文章</a:t>
            </a:r>
            <a:r>
              <a:rPr lang="en-US" altLang="zh-CN" sz="5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1-3</a:t>
            </a:r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段，说一说作者是从哪些方面描写丁香花的？试着用一些词语概括丁香形象。</a:t>
            </a:r>
            <a:endParaRPr lang="zh-CN" altLang="en-US" sz="5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636713" y="376238"/>
            <a:ext cx="5580063" cy="11064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/>
            <a:r>
              <a:rPr lang="zh-CN" altLang="en-US" sz="6600" b="1" noProof="1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初读感知</a:t>
            </a:r>
            <a:endParaRPr lang="zh-CN" altLang="en-US" sz="6600" b="1" noProof="1">
              <a:solidFill>
                <a:schemeClr val="accent5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7811769" y="7619"/>
            <a:ext cx="4380231" cy="3244216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5"/>
    </p:custData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内容占位符 3"/>
          <p:cNvSpPr>
            <a:spLocks noGrp="1"/>
          </p:cNvSpPr>
          <p:nvPr>
            <p:ph idx="1"/>
          </p:nvPr>
        </p:nvSpPr>
        <p:spPr>
          <a:xfrm>
            <a:off x="174625" y="87313"/>
            <a:ext cx="11758613" cy="6570662"/>
          </a:xfrm>
        </p:spPr>
        <p:txBody>
          <a:bodyPr lIns="91440" tIns="45720" rIns="91440" bIns="45720" anchor="t"/>
          <a:p>
            <a:pPr indent="0" fontAlgn="base">
              <a:buNone/>
            </a:pPr>
            <a:r>
              <a:rPr lang="en-US" altLang="zh-CN" sz="3600" b="1" dirty="0">
                <a:sym typeface="楷体" panose="02010609060101010101" charset="-122"/>
              </a:rPr>
              <a:t>     </a:t>
            </a:r>
            <a:r>
              <a:rPr lang="en-US" altLang="zh-CN" sz="4800" b="1" dirty="0">
                <a:sym typeface="楷体" panose="02010609060101010101" charset="-122"/>
              </a:rPr>
              <a:t>  </a:t>
            </a:r>
            <a:r>
              <a:rPr lang="zh-CN" altLang="zh-CN" sz="4800" b="1" dirty="0">
                <a:sym typeface="楷体" panose="02010609060101010101" charset="-122"/>
              </a:rPr>
              <a:t>今年的丁香花似乎开得格外茂盛，城里城外，都是一样。城里街旁，尘土纷嚣之间，忽然呈出两片雪白，顿使人眼前一亮，再仔细看，才知是两行丁香花。有的宅院里</a:t>
            </a:r>
            <a:r>
              <a:rPr lang="zh-CN" altLang="zh-CN" sz="4800" b="1" dirty="0">
                <a:solidFill>
                  <a:srgbClr val="FF0000"/>
                </a:solidFill>
                <a:sym typeface="楷体" panose="02010609060101010101" charset="-122"/>
              </a:rPr>
              <a:t>探</a:t>
            </a:r>
            <a:r>
              <a:rPr lang="zh-CN" altLang="zh-CN" sz="4800" b="1" dirty="0">
                <a:sym typeface="楷体" panose="02010609060101010101" charset="-122"/>
              </a:rPr>
              <a:t>出半树银妆，星星般的小花缀满枝头，从墙上</a:t>
            </a:r>
            <a:r>
              <a:rPr lang="zh-CN" altLang="zh-CN" sz="4800" b="1" dirty="0">
                <a:solidFill>
                  <a:srgbClr val="FF0000"/>
                </a:solidFill>
                <a:sym typeface="楷体" panose="02010609060101010101" charset="-122"/>
              </a:rPr>
              <a:t>窥</a:t>
            </a:r>
            <a:r>
              <a:rPr lang="zh-CN" altLang="zh-CN" sz="4800" b="1" dirty="0">
                <a:sym typeface="楷体" panose="02010609060101010101" charset="-122"/>
              </a:rPr>
              <a:t>着行人，惹得人走过了还要回头望。</a:t>
            </a:r>
            <a:br>
              <a:rPr lang="en-US" altLang="zh-CN" sz="4800" b="1" dirty="0">
                <a:sym typeface="楷体" panose="02010609060101010101" charset="-122"/>
              </a:rPr>
            </a:br>
            <a:r>
              <a:rPr lang="en-US" altLang="zh-CN" sz="4800" b="1" dirty="0">
                <a:sym typeface="楷体" panose="02010609060101010101" charset="-122"/>
              </a:rPr>
              <a:t>     </a:t>
            </a:r>
            <a:endParaRPr lang="en-US" altLang="zh-CN" sz="4800" b="1" dirty="0">
              <a:sym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12738"/>
            <a:ext cx="10515600" cy="5864225"/>
          </a:xfrm>
        </p:spPr>
        <p:txBody>
          <a:bodyPr>
            <a:noAutofit/>
          </a:bodyPr>
          <a:p>
            <a:pPr indent="0" fontAlgn="auto">
              <a:buNone/>
            </a:pPr>
            <a:r>
              <a:rPr lang="en-US" altLang="zh-CN" sz="5400" b="1" strike="noStrike" noProof="1" dirty="0" smtClean="0">
                <a:sym typeface="+mn-ea"/>
              </a:rPr>
              <a:t>   </a:t>
            </a:r>
            <a:r>
              <a:rPr lang="en-US" altLang="zh-CN" sz="4800" b="1" strike="noStrike" noProof="1" dirty="0" smtClean="0">
                <a:sym typeface="+mn-ea"/>
              </a:rPr>
              <a:t> </a:t>
            </a:r>
            <a:r>
              <a:rPr lang="en-US" altLang="zh-CN" sz="5400" b="1" strike="noStrike" noProof="1" dirty="0" smtClean="0">
                <a:sym typeface="+mn-ea"/>
              </a:rPr>
              <a:t> </a:t>
            </a:r>
            <a:r>
              <a:rPr lang="zh-CN" altLang="zh-CN" sz="4800" b="1" strike="noStrike" noProof="1" dirty="0" smtClean="0">
                <a:sym typeface="+mn-ea"/>
              </a:rPr>
              <a:t>城外校园里丁香更多。最好的是图书馆北面的丁香三角地，种有十数棵白丁香和紫丁香。月光下</a:t>
            </a:r>
            <a:r>
              <a:rPr lang="zh-CN" altLang="zh-CN" sz="4800" b="1" strike="noStrike" noProof="1" dirty="0" smtClean="0">
                <a:solidFill>
                  <a:srgbClr val="FF0000"/>
                </a:solidFill>
                <a:sym typeface="+mn-ea"/>
              </a:rPr>
              <a:t>白的潇洒</a:t>
            </a:r>
            <a:r>
              <a:rPr lang="zh-CN" altLang="zh-CN" sz="4800" b="1" strike="noStrike" noProof="1" dirty="0" smtClean="0">
                <a:sym typeface="+mn-ea"/>
              </a:rPr>
              <a:t>，</a:t>
            </a:r>
            <a:r>
              <a:rPr lang="zh-CN" altLang="zh-CN" sz="4800" b="1" strike="noStrike" noProof="1" dirty="0" smtClean="0">
                <a:solidFill>
                  <a:srgbClr val="FF0000"/>
                </a:solidFill>
                <a:sym typeface="+mn-ea"/>
              </a:rPr>
              <a:t>紫的朦胧</a:t>
            </a:r>
            <a:r>
              <a:rPr lang="zh-CN" altLang="zh-CN" sz="4800" b="1" strike="noStrike" noProof="1" dirty="0" smtClean="0">
                <a:sym typeface="+mn-ea"/>
              </a:rPr>
              <a:t>。还有淡淡的</a:t>
            </a:r>
            <a:r>
              <a:rPr lang="zh-CN" altLang="zh-CN" sz="4800" b="1" strike="noStrike" noProof="1" dirty="0" smtClean="0">
                <a:solidFill>
                  <a:srgbClr val="FF0000"/>
                </a:solidFill>
                <a:sym typeface="+mn-ea"/>
              </a:rPr>
              <a:t>幽雅的甜香</a:t>
            </a:r>
            <a:r>
              <a:rPr lang="zh-CN" altLang="zh-CN" sz="4800" b="1" strike="noStrike" noProof="1" dirty="0" smtClean="0">
                <a:sym typeface="+mn-ea"/>
              </a:rPr>
              <a:t>，非桂非兰，在夜色中也能让人分辨出这是丁香。</a:t>
            </a:r>
            <a:br>
              <a:rPr lang="en-US" altLang="zh-CN" sz="5400" dirty="0" smtClean="0">
                <a:sym typeface="+mn-ea"/>
              </a:rPr>
            </a:br>
            <a:endParaRPr lang="en-US" altLang="zh-CN" sz="4800" strike="noStrike" noProof="1" dirty="0" smtClean="0">
              <a:sym typeface="+mn-ea"/>
            </a:endParaRPr>
          </a:p>
          <a:p>
            <a:pPr fontAlgn="auto"/>
            <a:endParaRPr lang="en-US" altLang="zh-CN" sz="4800" strike="noStrike" noProof="1" dirty="0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01600"/>
            <a:ext cx="11576050" cy="6556375"/>
          </a:xfrm>
        </p:spPr>
        <p:txBody>
          <a:bodyPr>
            <a:noAutofit/>
          </a:bodyPr>
          <a:p>
            <a:pPr marL="0" indent="0" fontAlgn="auto">
              <a:buNone/>
            </a:pPr>
            <a:r>
              <a:rPr lang="en-US" altLang="zh-CN" sz="3600" b="1" strike="noStrike" noProof="1" dirty="0" smtClean="0">
                <a:sym typeface="+mn-ea"/>
              </a:rPr>
              <a:t>     </a:t>
            </a:r>
            <a:r>
              <a:rPr lang="zh-CN" altLang="zh-CN" sz="4000" b="1" strike="noStrike" noProof="1" dirty="0" smtClean="0">
                <a:sym typeface="+mn-ea"/>
              </a:rPr>
              <a:t>在我住了断断续续近三十年的斗室外，有三棵白丁香。每到春来，伏案时抬头便见檐前</a:t>
            </a:r>
            <a:r>
              <a:rPr lang="zh-CN" altLang="zh-CN" sz="4000" b="1" strike="noStrike" noProof="1" dirty="0" smtClean="0">
                <a:solidFill>
                  <a:srgbClr val="FF0000"/>
                </a:solidFill>
                <a:sym typeface="+mn-ea"/>
              </a:rPr>
              <a:t>积雪</a:t>
            </a:r>
            <a:r>
              <a:rPr lang="zh-CN" altLang="zh-CN" sz="4000" b="1" strike="noStrike" noProof="1" dirty="0" smtClean="0">
                <a:sym typeface="+mn-ea"/>
              </a:rPr>
              <a:t>。雪色映进窗来，香气直透毫端。人也似乎轻灵得多，不那么浑浊笨拙了。从外面回来时，最先映入眼帘的，也是那一片</a:t>
            </a:r>
            <a:r>
              <a:rPr lang="zh-CN" altLang="zh-CN" sz="4000" b="1" strike="noStrike" noProof="1" dirty="0" smtClean="0">
                <a:solidFill>
                  <a:srgbClr val="FF0000"/>
                </a:solidFill>
                <a:sym typeface="+mn-ea"/>
              </a:rPr>
              <a:t>莹白</a:t>
            </a:r>
            <a:r>
              <a:rPr lang="zh-CN" altLang="zh-CN" sz="4000" b="1" strike="noStrike" noProof="1" dirty="0" smtClean="0">
                <a:sym typeface="+mn-ea"/>
              </a:rPr>
              <a:t>，白下面透出参差的绿，然后才见到那两扇红窗。我经历过的春光，几乎都是和这几树丁香联系在一起的。那</a:t>
            </a:r>
            <a:r>
              <a:rPr lang="zh-CN" altLang="zh-CN" sz="4000" b="1" strike="noStrike" noProof="1" dirty="0" smtClean="0">
                <a:solidFill>
                  <a:srgbClr val="FF0000"/>
                </a:solidFill>
                <a:sym typeface="+mn-ea"/>
              </a:rPr>
              <a:t>十字小白花，那样小</a:t>
            </a:r>
            <a:r>
              <a:rPr lang="zh-CN" altLang="zh-CN" sz="4000" b="1" strike="noStrike" noProof="1" dirty="0" smtClean="0">
                <a:sym typeface="+mn-ea"/>
              </a:rPr>
              <a:t>，却不显得单薄。</a:t>
            </a:r>
            <a:r>
              <a:rPr lang="zh-CN" altLang="zh-CN" sz="4000" b="1" strike="noStrike" noProof="1" dirty="0" smtClean="0">
                <a:solidFill>
                  <a:srgbClr val="FF0000"/>
                </a:solidFill>
                <a:sym typeface="+mn-ea"/>
              </a:rPr>
              <a:t>许多小花形成一簇</a:t>
            </a:r>
            <a:r>
              <a:rPr lang="zh-CN" altLang="zh-CN" sz="4000" b="1" strike="noStrike" noProof="1" dirty="0" smtClean="0">
                <a:sym typeface="+mn-ea"/>
              </a:rPr>
              <a:t>，许多簇花开满一树，遮掩着我的窗，照耀着我的文思和梦想。</a:t>
            </a:r>
            <a:br>
              <a:rPr lang="en-US" altLang="zh-CN" sz="4000" b="1" dirty="0" smtClean="0">
                <a:sym typeface="+mn-ea"/>
              </a:rPr>
            </a:br>
            <a:endParaRPr lang="zh-CN" altLang="en-US" sz="4000" b="1" strike="noStrike" noProof="1" dirty="0"/>
          </a:p>
          <a:p>
            <a:pPr fontAlgn="auto"/>
            <a:endParaRPr lang="zh-CN" altLang="en-US" sz="4000" b="1" strike="noStrike" noProof="1" dirty="0"/>
          </a:p>
        </p:txBody>
      </p:sp>
    </p:spTree>
    <p:custDataLst>
      <p:tags r:id="rId1"/>
    </p:custData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7735" y="812165"/>
            <a:ext cx="7630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作者在文中描绘了哪四幅丁香图？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7720" y="2081530"/>
            <a:ext cx="2304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城里丁香图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868680" y="2927985"/>
            <a:ext cx="2068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城外丁香图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916305" y="3814445"/>
            <a:ext cx="2444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斗室外丁香图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927735" y="4632960"/>
            <a:ext cx="2527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雨中丁香图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  <p:bldP spid="8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pic>
        <p:nvPicPr>
          <p:cNvPr id="6146" name="内容占位符 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2225" y="-25400"/>
            <a:ext cx="12330113" cy="6883400"/>
          </a:xfrm>
        </p:spPr>
      </p:pic>
    </p:spTree>
    <p:custDataLst>
      <p:tags r:id="rId2"/>
    </p:custData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22325" y="788670"/>
            <a:ext cx="2727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研读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丁香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endParaRPr lang="en-US" altLang="zh-CN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6815" y="1835150"/>
            <a:ext cx="79476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用横线画出你最感兴趣的描写丁香的句子读一读，说一说丁香花有什么特点，这样写又怎样的表达效果。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280795" y="1711960"/>
            <a:ext cx="494982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最好的是图书馆北面的丁香三角地，种有十数棵的白丁香和紫丁香。月光下白的潇洒，紫的朦胧。还有淡淡的幽雅的甜香，非桂非兰，在夜色中也能让人分辨出，这是丁香。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1568450" y="3857625"/>
            <a:ext cx="43738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在细雨迷蒙中，着了水滴的丁香格外妩媚。花墙边两株紫色的，如同印象派的画，线条模糊了，直向窗前的莹白渗过来。让人觉得，丁香确实该和微雨连在一起。</a:t>
            </a:r>
            <a:endParaRPr lang="zh-CN" altLang="en-US" sz="2400"/>
          </a:p>
        </p:txBody>
      </p:sp>
      <p:sp>
        <p:nvSpPr>
          <p:cNvPr id="9" name="云形标注 8"/>
          <p:cNvSpPr/>
          <p:nvPr/>
        </p:nvSpPr>
        <p:spPr>
          <a:xfrm>
            <a:off x="7742312" y="235429"/>
            <a:ext cx="4320480" cy="1750991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潇洒</a:t>
            </a:r>
            <a:r>
              <a:rPr lang="en-US" sz="2400" b="1" dirty="0">
                <a:solidFill>
                  <a:schemeClr val="bg1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”   “</a:t>
            </a:r>
            <a:r>
              <a:rPr lang="zh-CN" altLang="en-US" sz="2400" b="1" dirty="0">
                <a:solidFill>
                  <a:schemeClr val="bg1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朦胧</a:t>
            </a:r>
            <a:r>
              <a:rPr lang="en-US" sz="2400" b="1" dirty="0">
                <a:solidFill>
                  <a:schemeClr val="bg1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”</a:t>
            </a:r>
            <a:endParaRPr lang="en-US" sz="2400" b="1" i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807711" y="4721759"/>
            <a:ext cx="2742565" cy="743373"/>
          </a:xfrm>
          <a:prstGeom prst="wedgeRoundRectCallout">
            <a:avLst>
              <a:gd name="adj1" fmla="val -45207"/>
              <a:gd name="adj2" fmla="val -1151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格外妩媚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9" grpId="1" animBg="1"/>
      <p:bldP spid="10" grpId="0" bldLvl="0" animBg="1"/>
      <p:bldP spid="1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G:\BaiduYunDownload\10000图标\PNG图标集08\png-056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9706" y="882894"/>
            <a:ext cx="564456" cy="752608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2009775" y="882650"/>
            <a:ext cx="2127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提炼写法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0820" y="1811655"/>
            <a:ext cx="5701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作者是从哪几个方面和感官角度写丁香的？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433830" y="2804160"/>
            <a:ext cx="125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颜色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126740" y="2787650"/>
            <a:ext cx="1539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形貌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4918075" y="2773680"/>
            <a:ext cx="1163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气味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6981825" y="2828925"/>
            <a:ext cx="1139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姿态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433830" y="3703320"/>
            <a:ext cx="125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视觉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3749675" y="3714750"/>
            <a:ext cx="1140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嗅觉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857250" y="4398010"/>
            <a:ext cx="45142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分别写出丁香花什么特点？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1740" y="5256530"/>
            <a:ext cx="7123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繁密耀目   幽雅甜香     娇俏灵动     鲜润妩媚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G:\BaiduYunDownload\10000图标\PNG图标集08\png-056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9706" y="882894"/>
            <a:ext cx="564456" cy="752608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892300" y="1066165"/>
            <a:ext cx="2245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写法总结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4290" y="2446655"/>
            <a:ext cx="5513705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描写景物时，可以从不同角度写出不同特点。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5"/>
          <p:cNvSpPr txBox="1"/>
          <p:nvPr>
            <p:custDataLst>
              <p:tags r:id="rId1"/>
            </p:custDataLst>
          </p:nvPr>
        </p:nvSpPr>
        <p:spPr>
          <a:xfrm>
            <a:off x="1257300" y="1433513"/>
            <a:ext cx="10923588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读课文</a:t>
            </a:r>
            <a:r>
              <a:rPr lang="en-US" altLang="zh-CN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4-6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段，思考：</a:t>
            </a:r>
            <a:endParaRPr lang="zh-CN" altLang="en-US" sz="48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48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丁香结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在文中有什么寓意？</a:t>
            </a:r>
            <a:endParaRPr lang="en-US" altLang="zh-CN" sz="48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楷体" panose="02010609060101010101" charset="-122"/>
              </a:rPr>
              <a:t>如何理解文章最后作者所说</a:t>
            </a:r>
            <a:r>
              <a:rPr lang="en-US" altLang="zh-CN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楷体" panose="02010609060101010101" charset="-122"/>
              </a:rPr>
              <a:t>“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楷体" panose="02010609060101010101" charset="-122"/>
              </a:rPr>
              <a:t>不然，岂不是太平淡无味了吗？</a:t>
            </a:r>
            <a:r>
              <a:rPr lang="en-US" altLang="zh-CN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楷体" panose="02010609060101010101" charset="-122"/>
              </a:rPr>
              <a:t>”</a:t>
            </a:r>
            <a:endParaRPr lang="en-US" altLang="zh-CN" sz="48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48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582738" y="568325"/>
            <a:ext cx="5580063" cy="10144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6000" b="1" noProof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研读感悟</a:t>
            </a:r>
            <a:endParaRPr lang="zh-CN" altLang="en-US" sz="6000" b="1" noProof="1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25463"/>
            <a:ext cx="10515600" cy="5651500"/>
          </a:xfrm>
        </p:spPr>
        <p:txBody>
          <a:bodyPr>
            <a:noAutofit/>
          </a:bodyPr>
          <a:p>
            <a:pPr marL="0" indent="0" fontAlgn="auto">
              <a:buNone/>
            </a:pPr>
            <a:r>
              <a:rPr lang="en-US" altLang="zh-CN" sz="4800" b="1" strike="noStrike" noProof="1" dirty="0" smtClean="0">
                <a:sym typeface="+mn-ea"/>
              </a:rPr>
              <a:t>     </a:t>
            </a:r>
            <a:r>
              <a:rPr lang="zh-CN" altLang="zh-CN" sz="4800" b="1" strike="noStrike" noProof="1" dirty="0" smtClean="0">
                <a:sym typeface="+mn-ea"/>
              </a:rPr>
              <a:t>古人词云：</a:t>
            </a:r>
            <a:r>
              <a:rPr lang="en-US" altLang="zh-CN" sz="4800" b="1" strike="noStrike" noProof="1" dirty="0" smtClean="0">
                <a:sym typeface="+mn-ea"/>
              </a:rPr>
              <a:t>“</a:t>
            </a:r>
            <a:r>
              <a:rPr lang="zh-CN" altLang="zh-CN" sz="4800" b="1" strike="noStrike" noProof="1" dirty="0" smtClean="0">
                <a:sym typeface="+mn-ea"/>
              </a:rPr>
              <a:t>芭蕉不展丁香结</a:t>
            </a:r>
            <a:r>
              <a:rPr lang="en-US" altLang="zh-CN" sz="4800" b="1" strike="noStrike" noProof="1" dirty="0" smtClean="0">
                <a:sym typeface="+mn-ea"/>
              </a:rPr>
              <a:t>”</a:t>
            </a:r>
            <a:r>
              <a:rPr lang="zh-CN" altLang="zh-CN" sz="4800" b="1" strike="noStrike" noProof="1" dirty="0" smtClean="0">
                <a:sym typeface="+mn-ea"/>
              </a:rPr>
              <a:t>，</a:t>
            </a:r>
            <a:r>
              <a:rPr lang="en-US" altLang="zh-CN" sz="4800" b="1" strike="noStrike" noProof="1" dirty="0" smtClean="0">
                <a:sym typeface="+mn-ea"/>
              </a:rPr>
              <a:t>“</a:t>
            </a:r>
            <a:r>
              <a:rPr lang="zh-CN" altLang="zh-CN" sz="4800" b="1" strike="noStrike" noProof="1" dirty="0" smtClean="0">
                <a:sym typeface="+mn-ea"/>
              </a:rPr>
              <a:t>丁香空结雨中愁</a:t>
            </a:r>
            <a:r>
              <a:rPr lang="en-US" altLang="zh-CN" sz="4800" b="1" strike="noStrike" noProof="1" dirty="0" smtClean="0">
                <a:sym typeface="+mn-ea"/>
              </a:rPr>
              <a:t>”</a:t>
            </a:r>
            <a:r>
              <a:rPr lang="zh-CN" altLang="zh-CN" sz="4800" b="1" strike="noStrike" noProof="1" dirty="0" smtClean="0">
                <a:sym typeface="+mn-ea"/>
              </a:rPr>
              <a:t>。在细雨迷蒙中，</a:t>
            </a:r>
            <a:r>
              <a:rPr lang="zh-CN" altLang="zh-CN" sz="4800" b="1" strike="noStrike" noProof="1" dirty="0" smtClean="0">
                <a:solidFill>
                  <a:srgbClr val="7030A0"/>
                </a:solidFill>
                <a:sym typeface="+mn-ea"/>
              </a:rPr>
              <a:t>着</a:t>
            </a:r>
            <a:r>
              <a:rPr lang="zh-CN" altLang="zh-CN" sz="4800" b="1" strike="noStrike" noProof="1" dirty="0" smtClean="0">
                <a:sym typeface="+mn-ea"/>
              </a:rPr>
              <a:t>了水滴的丁香格外妩媚。花墙边两株紫色的，如同印象派的画，线条模糊了，直向窗前的莹白渗过来。让人觉得，丁香确实该和微雨连在一起。</a:t>
            </a:r>
            <a:br>
              <a:rPr lang="en-US" altLang="zh-CN" sz="4800" b="1" dirty="0" smtClean="0">
                <a:sym typeface="+mn-ea"/>
              </a:rPr>
            </a:br>
            <a:r>
              <a:rPr lang="en-US" altLang="zh-CN" sz="4800" b="1" strike="noStrike" noProof="1" dirty="0" smtClean="0">
                <a:sym typeface="+mn-ea"/>
              </a:rPr>
              <a:t>            </a:t>
            </a:r>
            <a:endParaRPr lang="zh-CN" altLang="en-US" sz="4800" strike="noStrike" noProof="1" dirty="0"/>
          </a:p>
          <a:p>
            <a:pPr fontAlgn="auto"/>
            <a:endParaRPr lang="zh-CN" altLang="en-US" sz="4800" strike="noStrike" noProof="1" dirty="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内容占位符 2"/>
          <p:cNvSpPr>
            <a:spLocks noGrp="1"/>
          </p:cNvSpPr>
          <p:nvPr>
            <p:ph idx="1"/>
          </p:nvPr>
        </p:nvSpPr>
        <p:spPr>
          <a:xfrm>
            <a:off x="838200" y="468313"/>
            <a:ext cx="10515600" cy="5708650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en-US" altLang="zh-CN" sz="4400" b="1" dirty="0">
                <a:sym typeface="楷体" panose="02010609060101010101" charset="-122"/>
              </a:rPr>
              <a:t>      </a:t>
            </a:r>
            <a:r>
              <a:rPr lang="zh-CN" altLang="zh-CN" sz="4800" b="1" dirty="0">
                <a:sym typeface="楷体" panose="02010609060101010101" charset="-122"/>
              </a:rPr>
              <a:t>只是赏过这么多年的丁香，却一直不解，何以古人发明了丁香结的说法。今年一次春雨，久立窗前，望着斜伸过来的丁香枝条上一柄花蕾。小小的花苞圆圆的，鼓鼓的，恰如衣襟上的盘花扣。我才恍然，果然是丁香结。</a:t>
            </a:r>
            <a:br>
              <a:rPr lang="en-US" altLang="zh-CN" sz="4800" dirty="0">
                <a:sym typeface="楷体" panose="02010609060101010101" charset="-122"/>
              </a:rPr>
            </a:br>
            <a:endParaRPr lang="en-US" altLang="zh-CN" sz="4800" dirty="0">
              <a:sym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345_image_file_copy_1"/>
          <p:cNvPicPr>
            <a:picLocks noChangeAspect="1"/>
          </p:cNvPicPr>
          <p:nvPr/>
        </p:nvPicPr>
        <p:blipFill>
          <a:blip r:embed="rId1"/>
          <a:srcRect r="18762"/>
          <a:stretch>
            <a:fillRect/>
          </a:stretch>
        </p:blipFill>
        <p:spPr>
          <a:xfrm>
            <a:off x="-15240" y="76200"/>
            <a:ext cx="5650230" cy="6705600"/>
          </a:xfrm>
          <a:prstGeom prst="rect">
            <a:avLst/>
          </a:prstGeom>
        </p:spPr>
      </p:pic>
      <p:pic>
        <p:nvPicPr>
          <p:cNvPr id="5" name="图片 4" descr="2345_image_file_copy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447030" y="1066165"/>
            <a:ext cx="6350000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“</a:t>
            </a:r>
            <a:r>
              <a:rPr lang="zh-CN" altLang="en-US"/>
              <a:t>丁香结</a:t>
            </a:r>
            <a:r>
              <a:rPr lang="en-US" altLang="zh-CN"/>
              <a:t>”</a:t>
            </a:r>
            <a:r>
              <a:rPr lang="zh-CN" altLang="en-US"/>
              <a:t>引发了作者对人生怎样的思考？读第六自然段，此处的</a:t>
            </a:r>
            <a:r>
              <a:rPr lang="en-US" altLang="zh-CN"/>
              <a:t>“</a:t>
            </a:r>
            <a:r>
              <a:rPr lang="zh-CN" altLang="en-US"/>
              <a:t>丁香结</a:t>
            </a:r>
            <a:r>
              <a:rPr lang="en-US" altLang="zh-CN"/>
              <a:t>”</a:t>
            </a:r>
            <a:r>
              <a:rPr lang="zh-CN" altLang="en-US"/>
              <a:t>指什么？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-22225" y="519113"/>
            <a:ext cx="12166600" cy="5781675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en-US" altLang="zh-CN" sz="4000" b="1" dirty="0">
                <a:sym typeface="楷体" panose="02010609060101010101" charset="-122"/>
              </a:rPr>
              <a:t>     </a:t>
            </a:r>
            <a:r>
              <a:rPr lang="zh-CN" altLang="zh-CN" sz="4800" b="1" dirty="0">
                <a:sym typeface="楷体" panose="02010609060101010101" charset="-122"/>
              </a:rPr>
              <a:t>丁香结，这三个字给人许多想象。再联想到那些诗句，真觉得它们负担着解不开的愁怨了。每个人一辈子都有许多不顺心的事，一件完了一件又来。所以丁香结年年都有。结，是解不完的；人生的问题也是解不完的，不然，岂不太平淡无味了吗？</a:t>
            </a:r>
            <a:br>
              <a:rPr lang="en-US" altLang="zh-CN" sz="4800" b="1" dirty="0">
                <a:sym typeface="楷体" panose="02010609060101010101" charset="-122"/>
              </a:rPr>
            </a:br>
            <a:endParaRPr lang="en-US" altLang="zh-CN" sz="4800" b="1" dirty="0">
              <a:sym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从读的内容想开去，你获得怎样的人生启示？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pic>
        <p:nvPicPr>
          <p:cNvPr id="717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0" y="-52387"/>
            <a:ext cx="12247563" cy="6948487"/>
          </a:xfrm>
        </p:spPr>
      </p:pic>
    </p:spTree>
    <p:custDataLst>
      <p:tags r:id="rId2"/>
    </p:custDataLst>
  </p:cSld>
  <p:clrMapOvr>
    <a:masterClrMapping/>
  </p:clrMapOvr>
  <p:transition>
    <p:pull dir="r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5"/>
          <p:cNvSpPr txBox="1"/>
          <p:nvPr>
            <p:custDataLst>
              <p:tags r:id="rId1"/>
            </p:custDataLst>
          </p:nvPr>
        </p:nvSpPr>
        <p:spPr>
          <a:xfrm>
            <a:off x="493713" y="1074738"/>
            <a:ext cx="10941050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48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丁香结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象征生活中化解不开的</a:t>
            </a:r>
            <a:r>
              <a:rPr lang="zh-CN" altLang="en-US" sz="48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烦恼、愁怨。</a:t>
            </a:r>
            <a:r>
              <a:rPr lang="en-US" altLang="zh-CN" sz="48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结是解不完的，人的一生总会遇到各种各样的问题。因此，面对这些问题，不妨坦然应对，用乐观的心态去面对，把它们当做生活的点缀。</a:t>
            </a:r>
            <a:endParaRPr lang="zh-CN" altLang="en-US" sz="48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9937750" y="7619"/>
            <a:ext cx="2254250" cy="1670050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5"/>
          <p:cNvSpPr txBox="1"/>
          <p:nvPr>
            <p:custDataLst>
              <p:tags r:id="rId1"/>
            </p:custDataLst>
          </p:nvPr>
        </p:nvSpPr>
        <p:spPr>
          <a:xfrm>
            <a:off x="441325" y="385763"/>
            <a:ext cx="9523413" cy="57229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     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在作者看来，遇到问题是人生的常态，应以平常心去面对。如果人生没有了任何磨难，反而缺少起伏，太过平淡无味。因此，文章结语表达出作者</a:t>
            </a:r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从容、豁达、积极的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人生态度，对困难忧愁</a:t>
            </a:r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无惧无畏、等闲视之的超然心态。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9804400" y="-76835"/>
            <a:ext cx="2708910" cy="2005955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pic>
        <p:nvPicPr>
          <p:cNvPr id="3584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0" y="-52387"/>
            <a:ext cx="12247563" cy="6948487"/>
          </a:xfrm>
        </p:spPr>
      </p:pic>
    </p:spTree>
    <p:custDataLst>
      <p:tags r:id="rId2"/>
    </p:custDataLst>
  </p:cSld>
  <p:clrMapOvr>
    <a:masterClrMapping/>
  </p:clrMapOvr>
  <p:transition>
    <p:pull dir="r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5"/>
          <p:cNvSpPr txBox="1"/>
          <p:nvPr>
            <p:custDataLst>
              <p:tags r:id="rId1"/>
            </p:custDataLst>
          </p:nvPr>
        </p:nvSpPr>
        <p:spPr>
          <a:xfrm>
            <a:off x="425450" y="2065338"/>
            <a:ext cx="6832600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找出文章中优美或蕴含哲理的句子，与大家分享，试</a:t>
            </a:r>
            <a:r>
              <a:rPr lang="zh-CN" altLang="en-US" sz="4800" b="1">
                <a:solidFill>
                  <a:srgbClr val="C00000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赏析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好在哪里。</a:t>
            </a:r>
            <a:endParaRPr lang="zh-CN" altLang="en-US" sz="48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6866" name="文本框 6"/>
          <p:cNvSpPr txBox="1"/>
          <p:nvPr>
            <p:custDataLst>
              <p:tags r:id="rId2"/>
            </p:custDataLst>
          </p:nvPr>
        </p:nvSpPr>
        <p:spPr>
          <a:xfrm>
            <a:off x="1514475" y="755650"/>
            <a:ext cx="5581650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Arial" panose="020B0604020202020204" pitchFamily="34" charset="0"/>
                <a:ea typeface="楷体" panose="02010609060101010101" charset="-122"/>
              </a:rPr>
              <a:t>品读赏析</a:t>
            </a:r>
            <a:endParaRPr lang="zh-CN" altLang="en-US" sz="6000" b="1">
              <a:solidFill>
                <a:srgbClr val="00206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36867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72350" y="1771650"/>
            <a:ext cx="3333750" cy="332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7984516" y="7826"/>
            <a:ext cx="4207484" cy="3115759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7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zh-CN" altLang="en-US" sz="5400" b="1"/>
              <a:t>示例</a:t>
            </a:r>
            <a:endParaRPr lang="zh-CN" altLang="en-US" sz="5400" b="1"/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668000" cy="4351338"/>
          </a:xfrm>
        </p:spPr>
        <p:txBody>
          <a:bodyPr lIns="91440" tIns="45720" rIns="91440" bIns="45720" anchor="t"/>
          <a:p>
            <a:pPr marL="0" indent="457200" fontAlgn="base">
              <a:buNone/>
            </a:pPr>
            <a:r>
              <a:rPr lang="en-US" altLang="zh-CN">
                <a:solidFill>
                  <a:srgbClr val="7030A0"/>
                </a:solidFill>
              </a:rPr>
              <a:t>  </a:t>
            </a:r>
            <a:r>
              <a:rPr lang="en-US" altLang="zh-CN" b="1">
                <a:solidFill>
                  <a:srgbClr val="7030A0"/>
                </a:solidFill>
              </a:rPr>
              <a:t> “</a:t>
            </a:r>
            <a:r>
              <a:rPr lang="zh-CN" altLang="en-US" sz="3600" b="1">
                <a:solidFill>
                  <a:srgbClr val="7030A0"/>
                </a:solidFill>
              </a:rPr>
              <a:t>有的宅院里探出半树银妆，星星般的小花缀满枝头，从墙上窥着行人，惹得人走过了还要回头望。</a:t>
            </a:r>
            <a:r>
              <a:rPr lang="en-US" altLang="zh-CN" sz="3600" b="1">
                <a:solidFill>
                  <a:srgbClr val="7030A0"/>
                </a:solidFill>
              </a:rPr>
              <a:t>”</a:t>
            </a:r>
            <a:r>
              <a:rPr lang="zh-CN" altLang="zh-CN" sz="3600" b="1"/>
              <a:t> （ </a:t>
            </a:r>
            <a:r>
              <a:rPr lang="zh-CN" altLang="zh-CN" sz="3600" b="1">
                <a:solidFill>
                  <a:srgbClr val="C00000"/>
                </a:solidFill>
              </a:rPr>
              <a:t>运用了拟人和比喻的修辞手法。</a:t>
            </a:r>
            <a:r>
              <a:rPr lang="en-US" altLang="zh-CN" sz="3600" b="1"/>
              <a:t>“</a:t>
            </a:r>
            <a:r>
              <a:rPr lang="zh-CN" altLang="en-US" sz="3600" b="1"/>
              <a:t>探出</a:t>
            </a:r>
            <a:r>
              <a:rPr lang="en-US" altLang="zh-CN" sz="3600" b="1"/>
              <a:t>”“</a:t>
            </a:r>
            <a:r>
              <a:rPr lang="zh-CN" altLang="en-US" sz="3600" b="1"/>
              <a:t>窥着</a:t>
            </a:r>
            <a:r>
              <a:rPr lang="en-US" altLang="zh-CN" sz="3600" b="1"/>
              <a:t>”</a:t>
            </a:r>
            <a:r>
              <a:rPr lang="zh-CN" altLang="en-US" sz="3600" b="1"/>
              <a:t>运用拟人，形象生动的刻画出丁香花娇俏灵动、惹人怜爱的情态。</a:t>
            </a:r>
            <a:r>
              <a:rPr lang="en-US" altLang="zh-CN" sz="3600" b="1"/>
              <a:t>“</a:t>
            </a:r>
            <a:r>
              <a:rPr lang="zh-CN" altLang="en-US" sz="3600" b="1"/>
              <a:t>星星般</a:t>
            </a:r>
            <a:r>
              <a:rPr lang="en-US" altLang="zh-CN" sz="3600" b="1"/>
              <a:t>”</a:t>
            </a:r>
            <a:r>
              <a:rPr lang="zh-CN" altLang="en-US" sz="3600" b="1"/>
              <a:t>则运用比喻写出花的形态娇小可爱。</a:t>
            </a:r>
            <a:r>
              <a:rPr lang="zh-CN" altLang="en-US" sz="3600" b="1">
                <a:solidFill>
                  <a:srgbClr val="7030A0"/>
                </a:solidFill>
              </a:rPr>
              <a:t>表达出作者对丁香花的喜爱。</a:t>
            </a:r>
            <a:r>
              <a:rPr lang="zh-CN" altLang="en-US" sz="3600" b="1"/>
              <a:t>）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zh-CN" altLang="zh-CN" sz="4800" b="1"/>
              <a:t>赏析题答题提示</a:t>
            </a:r>
            <a:endParaRPr lang="en-US" altLang="zh-CN" sz="4800" b="1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400">
                <a:solidFill>
                  <a:srgbClr val="FF0000"/>
                </a:solidFill>
              </a:rPr>
              <a:t>点明手法</a:t>
            </a:r>
            <a:r>
              <a:rPr lang="en-US" altLang="zh-CN" sz="4400"/>
              <a:t>+</a:t>
            </a:r>
            <a:r>
              <a:rPr lang="zh-CN" altLang="en-US" sz="4400"/>
              <a:t>分析作用</a:t>
            </a:r>
            <a:r>
              <a:rPr lang="en-US" altLang="zh-CN" sz="4400"/>
              <a:t>+</a:t>
            </a:r>
            <a:r>
              <a:rPr lang="zh-CN" altLang="en-US" sz="4400">
                <a:solidFill>
                  <a:srgbClr val="7030A0"/>
                </a:solidFill>
              </a:rPr>
              <a:t>品味情感</a:t>
            </a:r>
            <a:endParaRPr lang="zh-CN" altLang="en-US" sz="440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zh-CN" altLang="zh-CN" b="1"/>
              <a:t>小练笔</a:t>
            </a:r>
            <a:endParaRPr lang="zh-CN" altLang="zh-CN" b="1"/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3600"/>
              <a:t> </a:t>
            </a:r>
            <a:r>
              <a:rPr lang="zh-CN" altLang="en-US" sz="3600"/>
              <a:t>体会和学习本文的写法，选择你喜欢的一种植物，写一个片段。</a:t>
            </a:r>
            <a:r>
              <a:rPr lang="en-US" altLang="zh-CN" sz="3600"/>
              <a:t>150</a:t>
            </a:r>
            <a:r>
              <a:rPr lang="zh-CN" altLang="en-US" sz="3600"/>
              <a:t>字左右。（</a:t>
            </a:r>
            <a:r>
              <a:rPr lang="en-US" altLang="zh-CN" sz="3600"/>
              <a:t>8</a:t>
            </a:r>
            <a:r>
              <a:rPr lang="zh-CN" altLang="en-US" sz="3600"/>
              <a:t>分钟</a:t>
            </a:r>
            <a:r>
              <a:rPr lang="en-US" altLang="zh-CN" sz="3600"/>
              <a:t>)</a:t>
            </a:r>
            <a:endParaRPr lang="en-US" altLang="zh-CN" sz="3600"/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3"/>
          <p:cNvSpPr>
            <a:spLocks noGrp="1"/>
          </p:cNvSpPr>
          <p:nvPr>
            <p:ph type="title"/>
          </p:nvPr>
        </p:nvSpPr>
        <p:spPr>
          <a:xfrm>
            <a:off x="838200" y="134938"/>
            <a:ext cx="10515600" cy="1325562"/>
          </a:xfrm>
        </p:spPr>
        <p:txBody>
          <a:bodyPr vert="horz" wrap="square" lIns="91440" tIns="45720" rIns="91440" bIns="45720" anchor="ctr"/>
          <a:p>
            <a:pPr algn="ctr"/>
            <a:r>
              <a:rPr lang="zh-CN" altLang="en-US" b="1" dirty="0"/>
              <a:t>文海泛舟</a:t>
            </a:r>
            <a:endParaRPr lang="zh-CN" altLang="en-US" b="1" dirty="0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838200" y="706438"/>
            <a:ext cx="10515600" cy="4351338"/>
          </a:xfrm>
        </p:spPr>
        <p:txBody>
          <a:bodyPr vert="horz" wrap="square" lIns="91440" tIns="45720" rIns="91440" bIns="45720" anchor="t"/>
          <a:p>
            <a:pPr marL="0" indent="0" eaLnBrk="1" fontAlgn="base" hangingPunct="1">
              <a:buNone/>
            </a:pPr>
            <a:endParaRPr lang="en-US" altLang="zh-CN" sz="3600" b="1" strike="noStrike" noProof="1" dirty="0"/>
          </a:p>
          <a:p>
            <a:pPr marL="0" indent="0" eaLnBrk="1" fontAlgn="base" hangingPunct="1">
              <a:buNone/>
            </a:pPr>
            <a:r>
              <a:rPr lang="zh-CN" altLang="en-US" sz="3600" b="1" strike="noStrike" noProof="1" dirty="0"/>
              <a:t>    </a:t>
            </a:r>
            <a:r>
              <a:rPr lang="zh-CN" altLang="en-US" sz="3600" b="1" strike="noStrike" noProof="1" dirty="0">
                <a:solidFill>
                  <a:srgbClr val="C00000"/>
                </a:solidFill>
              </a:rPr>
              <a:t>花和人都会遇到各种各样的不幸，但是生命的长河是无止境的。</a:t>
            </a:r>
            <a:r>
              <a:rPr lang="zh-CN" altLang="en-US" sz="3600" b="1" strike="noStrike" noProof="1" dirty="0"/>
              <a:t>我抚摸了一下那小小的紫色的花舱，那里装满生命的酒酿，它张满了帆，在这闪光的河流上航行。它是万花中的一朵，也正是由每一个一朵，组成了万花灿烂的流动的瀑布。</a:t>
            </a:r>
            <a:endParaRPr lang="en-US" altLang="zh-CN" sz="3600" b="1" strike="noStrike" noProof="1" dirty="0"/>
          </a:p>
          <a:p>
            <a:pPr eaLnBrk="1" fontAlgn="base" hangingPunct="1">
              <a:buNone/>
            </a:pPr>
            <a:r>
              <a:rPr lang="en-US" altLang="zh-CN" sz="3600" b="1" strike="noStrike" noProof="1" dirty="0"/>
              <a:t>                                      —— 《</a:t>
            </a:r>
            <a:r>
              <a:rPr lang="zh-CN" altLang="en-US" sz="3600" b="1" strike="noStrike" noProof="1" dirty="0"/>
              <a:t>紫藤萝瀑布</a:t>
            </a:r>
            <a:r>
              <a:rPr lang="en-US" altLang="zh-CN" sz="3600" b="1" strike="noStrike" noProof="1" dirty="0"/>
              <a:t>》</a:t>
            </a:r>
            <a:r>
              <a:rPr lang="zh-CN" altLang="en-US" sz="3600" b="1" strike="noStrike" noProof="1" dirty="0"/>
              <a:t>宗璞</a:t>
            </a:r>
            <a:endParaRPr lang="zh-CN" altLang="en-US" sz="3600" b="1" strike="noStrike" noProof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内容占位符 2"/>
          <p:cNvSpPr>
            <a:spLocks noGrp="1"/>
          </p:cNvSpPr>
          <p:nvPr>
            <p:ph idx="1"/>
          </p:nvPr>
        </p:nvSpPr>
        <p:spPr>
          <a:xfrm>
            <a:off x="635000" y="530225"/>
            <a:ext cx="10515600" cy="5148263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sz="3600" dirty="0"/>
              <a:t>      </a:t>
            </a:r>
            <a:r>
              <a:rPr lang="zh-CN" altLang="en-US" sz="3600" b="1" dirty="0"/>
              <a:t>曲曲折折的荷塘上面，弥望的是田田的叶子。叶子出水很高，</a:t>
            </a:r>
            <a:r>
              <a:rPr lang="zh-CN" altLang="en-US" sz="3600" b="1" dirty="0">
                <a:solidFill>
                  <a:srgbClr val="C00000"/>
                </a:solidFill>
              </a:rPr>
              <a:t>像亭亭的舞女的裙。</a:t>
            </a:r>
            <a:r>
              <a:rPr lang="zh-CN" altLang="en-US" sz="3600" b="1" dirty="0"/>
              <a:t>层层的叶子中间，零星地点缀着些白花，有袅娜地开着的，有羞涩地打着朵儿的；</a:t>
            </a:r>
            <a:r>
              <a:rPr lang="zh-CN" altLang="en-US" sz="3600" b="1" dirty="0">
                <a:solidFill>
                  <a:srgbClr val="C00000"/>
                </a:solidFill>
              </a:rPr>
              <a:t>正如一粒粒的明珠，又如碧天里的星星，又如刚出浴的美人。</a:t>
            </a:r>
            <a:r>
              <a:rPr lang="zh-CN" altLang="en-US" sz="3600" b="1" dirty="0"/>
              <a:t>微风过处，送来缕缕清香，仿佛远处高楼上渺茫的歌声似的。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                      ——《</a:t>
            </a:r>
            <a:r>
              <a:rPr lang="zh-CN" altLang="en-US" sz="3600" b="1" dirty="0"/>
              <a:t>荷塘月色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朱自清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内容占位符 2"/>
          <p:cNvSpPr>
            <a:spLocks noGrp="1"/>
          </p:cNvSpPr>
          <p:nvPr>
            <p:ph idx="1"/>
          </p:nvPr>
        </p:nvSpPr>
        <p:spPr>
          <a:xfrm>
            <a:off x="585788" y="728663"/>
            <a:ext cx="10515600" cy="4351337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sz="3600" dirty="0"/>
              <a:t>     </a:t>
            </a:r>
            <a:r>
              <a:rPr lang="zh-CN" altLang="en-US" sz="3600" b="1" dirty="0"/>
              <a:t>茫茫沙漠，滔滔流水，于世无奇。唯有大漠中如此一湾，风沙中如此一静，荒凉中如此一景，高坡后如此一跌，才深得天地之韵律、造化之机巧，让人神醉情驰。</a:t>
            </a:r>
            <a:r>
              <a:rPr lang="zh-CN" altLang="en-US" sz="3600" b="1" dirty="0">
                <a:solidFill>
                  <a:srgbClr val="C00000"/>
                </a:solidFill>
              </a:rPr>
              <a:t>如此推衍，人生、世界、历史，莫不如此。</a:t>
            </a:r>
            <a:r>
              <a:rPr lang="zh-CN" altLang="en-US" sz="3600" b="1" dirty="0"/>
              <a:t>给浮嚣以宁静，给躁急以清冽，给高蹈以平实，给粗犷以明丽。唯其这样，人生才见灵动，世界才显精致，历史才有风韵。          </a:t>
            </a:r>
            <a:r>
              <a:rPr lang="en-US" altLang="zh-CN" sz="3600" b="1" dirty="0"/>
              <a:t>——《</a:t>
            </a:r>
            <a:r>
              <a:rPr lang="zh-CN" altLang="en-US" sz="3600" b="1" dirty="0"/>
              <a:t>文化苦旅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余秋雨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pic>
        <p:nvPicPr>
          <p:cNvPr id="8194" name="内容占位符 9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-12700"/>
            <a:ext cx="12277725" cy="6869113"/>
          </a:xfrm>
        </p:spPr>
      </p:pic>
    </p:spTree>
    <p:custDataLst>
      <p:tags r:id="rId2"/>
    </p:custDataLst>
  </p:cSld>
  <p:clrMapOvr>
    <a:masterClrMapping/>
  </p:clrMapOvr>
  <p:transition>
    <p:pull dir="r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4489520">
            <a:off x="39688" y="3109913"/>
            <a:ext cx="3530600" cy="417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5"/>
          <p:cNvSpPr txBox="1"/>
          <p:nvPr>
            <p:custDataLst>
              <p:tags r:id="rId3"/>
            </p:custDataLst>
          </p:nvPr>
        </p:nvSpPr>
        <p:spPr>
          <a:xfrm>
            <a:off x="1843088" y="2087563"/>
            <a:ext cx="5573712" cy="4154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宗璞《丁香结》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朱自清《荷塘月色》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余秋雨《文化苦旅》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5059" name="文本框 6"/>
          <p:cNvSpPr txBox="1"/>
          <p:nvPr>
            <p:custDataLst>
              <p:tags r:id="rId4"/>
            </p:custDataLst>
          </p:nvPr>
        </p:nvSpPr>
        <p:spPr>
          <a:xfrm>
            <a:off x="1508125" y="1279525"/>
            <a:ext cx="5580063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C00000"/>
                </a:solidFill>
                <a:latin typeface="Arial" panose="020B0604020202020204" pitchFamily="34" charset="0"/>
                <a:ea typeface="楷体" panose="02010609060101010101" charset="-122"/>
              </a:rPr>
              <a:t>书目推荐</a:t>
            </a:r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：</a:t>
            </a:r>
            <a:endParaRPr lang="zh-CN" altLang="en-US" sz="5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/>
          <a:stretch>
            <a:fillRect/>
          </a:stretch>
        </p:blipFill>
        <p:spPr>
          <a:xfrm flipH="1">
            <a:off x="7984516" y="7826"/>
            <a:ext cx="4207484" cy="3115759"/>
          </a:xfrm>
          <a:custGeom>
            <a:avLst/>
            <a:gdLst>
              <a:gd name="connsiteX0" fmla="*/ 4207484 w 4207484"/>
              <a:gd name="connsiteY0" fmla="*/ 0 h 3115750"/>
              <a:gd name="connsiteX1" fmla="*/ 0 w 4207484"/>
              <a:gd name="connsiteY1" fmla="*/ 0 h 3115750"/>
              <a:gd name="connsiteX2" fmla="*/ 0 w 4207484"/>
              <a:gd name="connsiteY2" fmla="*/ 3115750 h 3115750"/>
              <a:gd name="connsiteX3" fmla="*/ 4207484 w 4207484"/>
              <a:gd name="connsiteY3" fmla="*/ 3115750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4" h="3115750">
                <a:moveTo>
                  <a:pt x="4207484" y="0"/>
                </a:moveTo>
                <a:lnTo>
                  <a:pt x="0" y="0"/>
                </a:lnTo>
                <a:lnTo>
                  <a:pt x="0" y="3115750"/>
                </a:lnTo>
                <a:lnTo>
                  <a:pt x="4207484" y="3115750"/>
                </a:lnTo>
                <a:close/>
              </a:path>
            </a:pathLst>
          </a:custGeom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7625" y="-25400"/>
            <a:ext cx="12242800" cy="6908800"/>
          </a:xfrm>
        </p:spPr>
      </p:pic>
    </p:spTree>
    <p:custDataLst>
      <p:tags r:id="rId2"/>
    </p:custDataLst>
  </p:cSld>
  <p:clrMapOvr>
    <a:masterClrMapping/>
  </p:clrMapOvr>
  <p:transition>
    <p:pull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pic>
        <p:nvPicPr>
          <p:cNvPr id="26626" name="内容占位符 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2225" y="-25400"/>
            <a:ext cx="12330113" cy="6883400"/>
          </a:xfrm>
        </p:spPr>
      </p:pic>
    </p:spTree>
    <p:custDataLst>
      <p:tags r:id="rId2"/>
    </p:custData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2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682615" y="1450975"/>
            <a:ext cx="827088" cy="3594100"/>
          </a:xfrm>
        </p:spPr>
        <p:txBody>
          <a:bodyPr wrap="square" lIns="91440" tIns="45720" rIns="91440" bIns="45720" anchor="ctr">
            <a:normAutofit fontScale="90000"/>
          </a:bodyPr>
          <a:p>
            <a:pPr defTabSz="914400">
              <a:buClrTx/>
              <a:buSzTx/>
              <a:buFontTx/>
            </a:pPr>
            <a:r>
              <a:rPr lang="zh-CN" altLang="zh-CN" sz="6000" kern="1200">
                <a:ln>
                  <a:solidFill>
                    <a:sysClr val="windowText" lastClr="000000"/>
                  </a:solidFill>
                </a:ln>
                <a:latin typeface="+mj-lt"/>
                <a:ea typeface="+mj-ea"/>
                <a:cs typeface="+mj-cs"/>
              </a:rPr>
              <a:t>丁香结</a:t>
            </a:r>
            <a:endParaRPr lang="zh-CN" altLang="zh-CN" sz="6000" kern="1200">
              <a:ln>
                <a:solidFill>
                  <a:sysClr val="windowText" lastClr="000000"/>
                </a:solidFill>
              </a:ln>
              <a:latin typeface="+mj-lt"/>
              <a:ea typeface="+mj-ea"/>
              <a:cs typeface="+mj-cs"/>
            </a:endParaRPr>
          </a:p>
        </p:txBody>
      </p:sp>
      <p:sp>
        <p:nvSpPr>
          <p:cNvPr id="11266" name="副标题 1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238750" y="2395855"/>
            <a:ext cx="469900" cy="3163570"/>
          </a:xfrm>
        </p:spPr>
        <p:txBody>
          <a:bodyPr lIns="91440" tIns="45720" rIns="91440" bIns="45720" anchor="ctr">
            <a:normAutofit fontScale="60000"/>
          </a:bodyPr>
          <a:p>
            <a:pPr algn="l" defTabSz="914400">
              <a:buClrTx/>
              <a:buSzTx/>
            </a:pPr>
            <a:r>
              <a:rPr lang="zh-CN" altLang="en-US" sz="3200" b="1" kern="1200">
                <a:latin typeface="+mn-lt"/>
                <a:ea typeface="+mn-ea"/>
                <a:cs typeface="+mn-cs"/>
              </a:rPr>
              <a:t>宗璞</a:t>
            </a:r>
            <a:endParaRPr lang="zh-CN" altLang="en-US" sz="3200" b="1" kern="1200">
              <a:latin typeface="+mn-lt"/>
              <a:ea typeface="+mn-ea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5"/>
          <p:cNvSpPr txBox="1"/>
          <p:nvPr>
            <p:custDataLst>
              <p:tags r:id="rId1"/>
            </p:custDataLst>
          </p:nvPr>
        </p:nvSpPr>
        <p:spPr>
          <a:xfrm>
            <a:off x="1514475" y="1746250"/>
            <a:ext cx="9871075" cy="4152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丁香，又名百结，我国名贵花木。开紫白两色花。因其花筒细长如钉，花香浓郁，故得此名。丁香一般开在暮春时节，易凋谢，诗人面对美丽的丁香便易伤春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。</a:t>
            </a: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0242" name="文本框 6"/>
          <p:cNvSpPr txBox="1"/>
          <p:nvPr>
            <p:custDataLst>
              <p:tags r:id="rId2"/>
            </p:custDataLst>
          </p:nvPr>
        </p:nvSpPr>
        <p:spPr>
          <a:xfrm>
            <a:off x="1514475" y="784225"/>
            <a:ext cx="9455150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60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丁香</a:t>
            </a:r>
            <a:endParaRPr lang="zh-CN" altLang="zh-CN" sz="60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5"/>
          <p:cNvSpPr txBox="1"/>
          <p:nvPr>
            <p:custDataLst>
              <p:tags r:id="rId1"/>
            </p:custDataLst>
          </p:nvPr>
        </p:nvSpPr>
        <p:spPr>
          <a:xfrm>
            <a:off x="1581150" y="1720850"/>
            <a:ext cx="9286875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“</a:t>
            </a: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楼上黄昏欲望休，玉梯横绝月如钩。芭蕉不展丁香结，同向春风各自愁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”             ——</a:t>
            </a: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  <a:sym typeface="Arial" panose="020B0604020202020204" pitchFamily="34" charset="0"/>
              </a:rPr>
              <a:t>《代赠二首》李商隐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290" name="文本框 6"/>
          <p:cNvSpPr txBox="1"/>
          <p:nvPr>
            <p:custDataLst>
              <p:tags r:id="rId2"/>
            </p:custDataLst>
          </p:nvPr>
        </p:nvSpPr>
        <p:spPr>
          <a:xfrm>
            <a:off x="3305175" y="361950"/>
            <a:ext cx="5581650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charset="-122"/>
              </a:rPr>
              <a:t>诗词里的丁香结</a:t>
            </a:r>
            <a:endParaRPr lang="zh-CN" altLang="en-US" sz="60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9055"/>
</p:tagLst>
</file>

<file path=ppt/tags/tag10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5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1*a*1"/>
  <p:tag name="KSO_WM_UNIT_PRESET_TEXT" val="创意中国风"/>
</p:tagLst>
</file>

<file path=ppt/tags/tag11.xml><?xml version="1.0" encoding="utf-8"?>
<p:tagLst xmlns:p="http://schemas.openxmlformats.org/presentationml/2006/main">
  <p:tag name="KSO_WM_TEMPLATE_CATEGORY" val="custom"/>
  <p:tag name="KSO_WM_TEMPLATE_INDEX" val="20189055"/>
  <p:tag name="KSO_WM_UNIT_TYPE" val="b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1*b*1"/>
  <p:tag name="KSO_WM_UNIT_PRESET_TEXT" val="文艺清新复古"/>
</p:tagLst>
</file>

<file path=ppt/tags/tag12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AG_VERSION" val="1.0"/>
  <p:tag name="KSO_WM_SLIDE_ITEM_CNT" val="2"/>
  <p:tag name="KSO_WM_SLIDE_LAYOUT" val="a_b"/>
  <p:tag name="KSO_WM_SLIDE_LAYOUT_CNT" val="1_1"/>
  <p:tag name="KSO_WM_SLIDE_TYPE" val="title"/>
  <p:tag name="KSO_WM_SLIDE_SUBTYPE" val="pureTxt"/>
  <p:tag name="KSO_WM_BEAUTIFY_FLAG" val="#wm#"/>
  <p:tag name="KSO_WM_COMBINE_RELATE_SLIDE_ID" val="background20185116_1"/>
  <p:tag name="KSO_WM_TEMPLATE_CATEGORY" val="custom"/>
  <p:tag name="KSO_WM_TEMPLATE_INDEX" val="20189055"/>
  <p:tag name="KSO_WM_SLIDE_ID" val="custom20189055_1"/>
  <p:tag name="KSO_WM_SLIDE_INDEX" val="1"/>
  <p:tag name="KSO_WM_TEMPLATE_SUBCATEGORY" val="combine"/>
  <p:tag name="KSO_WM_TEMPLATE_THUMBS_INDEX" val="1、5、6、7、8、9、10、13、14、"/>
</p:tagLst>
</file>

<file path=ppt/tags/tag13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14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a*1"/>
  <p:tag name="KSO_WM_UNIT_PRESET_TEXT" val="输入标题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16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17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a*1"/>
  <p:tag name="KSO_WM_UNIT_PRESET_TEXT" val="输入标题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19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9055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13*i*0"/>
  <p:tag name="KSO_WM_TEMPLATE_CATEGORY" val="custom"/>
  <p:tag name="KSO_WM_TEMPLATE_INDEX" val="20189055"/>
  <p:tag name="KSO_WM_UNIT_INDEX" val="0"/>
</p:tagLst>
</file>

<file path=ppt/tags/tag22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90"/>
  <p:tag name="KSO_WM_UNIT_HIGHLIGHT" val="0"/>
  <p:tag name="KSO_WM_UNIT_COMPATIBLE" val="0"/>
  <p:tag name="KSO_WM_UNIT_CLEAR" val="0"/>
  <p:tag name="KSO_WM_UNIT_PRESET_TEXT_INDEX" val="2"/>
  <p:tag name="KSO_WM_UNIT_PRESET_TEXT_LEN" val="70"/>
  <p:tag name="KSO_WM_BEAUTIFY_FLAG" val="#wm#"/>
  <p:tag name="KSO_WM_TAG_VERSION" val="1.0"/>
  <p:tag name="KSO_WM_UNIT_ID" val="custom20189055_13*f*1"/>
</p:tagLst>
</file>

<file path=ppt/tags/tag23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BEAUTIFY_FLAG" val="#wm#"/>
  <p:tag name="KSO_WM_TAG_VERSION" val="1.0"/>
  <p:tag name="KSO_WM_UNIT_ID" val="custom20189055_13*a*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13*i*3"/>
  <p:tag name="KSO_WM_TEMPLATE_CATEGORY" val="custom"/>
  <p:tag name="KSO_WM_TEMPLATE_INDEX" val="20189055"/>
  <p:tag name="KSO_WM_UNIT_INDEX" val="3"/>
</p:tagLst>
</file>

<file path=ppt/tags/tag25.xml><?xml version="1.0" encoding="utf-8"?>
<p:tagLst xmlns:p="http://schemas.openxmlformats.org/presentationml/2006/main">
  <p:tag name="KSO_WM_TEMPLATE_CATEGORY" val="custom"/>
  <p:tag name="KSO_WM_TEMPLATE_INDEX" val="20189055"/>
  <p:tag name="KSO_WM_UNIT_TYPE" val="d"/>
  <p:tag name="KSO_WM_UNIT_INDEX" val="1"/>
  <p:tag name="KSO_WM_UNIT_ID" val="custom20189055_13*d*1"/>
  <p:tag name="KSO_WM_UNIT_LAYERLEVEL" val="1"/>
  <p:tag name="KSO_WM_UNIT_VALUE" val="1047*1623"/>
  <p:tag name="KSO_WM_UNIT_HIGHLIGHT" val="0"/>
  <p:tag name="KSO_WM_UNIT_COMPATIBLE" val="0"/>
  <p:tag name="KSO_WM_UNIT_CLEAR" val="0"/>
  <p:tag name="KSO_WM_BEAUTIFY_FLAG" val="#wm#"/>
  <p:tag name="KSO_WM_TAG_VERSION" val="1.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13*i*5"/>
  <p:tag name="KSO_WM_TEMPLATE_CATEGORY" val="custom"/>
  <p:tag name="KSO_WM_TEMPLATE_INDEX" val="20189055"/>
  <p:tag name="KSO_WM_UNIT_INDEX" val="5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2"/>
  <p:tag name="KSO_WM_SLIDE_LAYOUT" val="a_f_d"/>
  <p:tag name="KSO_WM_SLIDE_LAYOUT_CNT" val="1_1_1"/>
  <p:tag name="KSO_WM_SLIDE_TYPE" val="text"/>
  <p:tag name="KSO_WM_SLIDE_SUBTYPE" val="picTxt"/>
  <p:tag name="KSO_WM_SLIDE_POSITION" val="30*153"/>
  <p:tag name="KSO_WM_SLIDE_SIZE" val="855*296"/>
  <p:tag name="KSO_WM_COMBINE_RELATE_SLIDE_ID" val="background20185116_13"/>
  <p:tag name="KSO_WM_SLIDE_ID" val="custom20189055_13"/>
  <p:tag name="KSO_WM_SLIDE_INDEX" val="13"/>
  <p:tag name="KSO_WM_TEMPLATE_SUBCATEGORY" val="combine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11*i*0"/>
  <p:tag name="KSO_WM_TEMPLATE_CATEGORY" val="custom"/>
  <p:tag name="KSO_WM_TEMPLATE_INDEX" val="20189055"/>
  <p:tag name="KSO_WM_UNIT_INDEX" val="0"/>
</p:tagLst>
</file>

<file path=ppt/tags/tag3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AG_VERSION" val="1.0"/>
  <p:tag name="KSO_WM_BEAUTIFY_FLAG" val="#wm#"/>
  <p:tag name="KSO_WM_COMBINE_RELATE_SLIDE_ID" val="background20185116_1"/>
  <p:tag name="KSO_WM_TEMPLATE_CATEGORY" val="custom"/>
  <p:tag name="KSO_WM_TEMPLATE_INDEX" val="20189055"/>
  <p:tag name="KSO_WM_TEMPLATE_SUBCATEGORY" val="combine"/>
  <p:tag name="KSO_WM_TEMPLATE_THUMBS_INDEX" val="1、5、6、7、8、9、10、13、14"/>
</p:tagLst>
</file>

<file path=ppt/tags/tag30.xml><?xml version="1.0" encoding="utf-8"?>
<p:tagLst xmlns:p="http://schemas.openxmlformats.org/presentationml/2006/main">
  <p:tag name="KSO_WM_TEMPLATE_CATEGORY" val="custom"/>
  <p:tag name="KSO_WM_TEMPLATE_INDEX" val="20189055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38"/>
  <p:tag name="KSO_WM_UNIT_LAYERLEVEL" val="1"/>
  <p:tag name="KSO_WM_UNIT_INDEX" val="1"/>
  <p:tag name="KSO_WM_UNIT_TYPE" val="a"/>
  <p:tag name="KSO_WM_UNIT_ID" val="custom20189055_11*a*1"/>
</p:tagLst>
</file>

<file path=ppt/tags/tag31.xml><?xml version="1.0" encoding="utf-8"?>
<p:tagLst xmlns:p="http://schemas.openxmlformats.org/presentationml/2006/main">
  <p:tag name="KSO_WM_TEMPLATE_CATEGORY" val="custom"/>
  <p:tag name="KSO_WM_TEMPLATE_INDEX" val="20189055"/>
  <p:tag name="KSO_WM_TAG_VERSION" val="1.0"/>
  <p:tag name="KSO_WM_BEAUTIFY_FLAG" val="#wm#"/>
  <p:tag name="KSO_WM_UNIT_PRESET_TEXT_LEN" val="30"/>
  <p:tag name="KSO_WM_UNIT_PRESET_TEXT_INDEX" val="2"/>
  <p:tag name="KSO_WM_UNIT_CLEAR" val="0"/>
  <p:tag name="KSO_WM_UNIT_COMPATIBLE" val="0"/>
  <p:tag name="KSO_WM_UNIT_HIGHLIGHT" val="0"/>
  <p:tag name="KSO_WM_UNIT_VALUE" val="72"/>
  <p:tag name="KSO_WM_UNIT_LAYERLEVEL" val="1"/>
  <p:tag name="KSO_WM_UNIT_INDEX" val="1"/>
  <p:tag name="KSO_WM_UNIT_TYPE" val="f"/>
  <p:tag name="KSO_WM_UNIT_ID" val="custom20189055_11*f*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SLIDE_LAYOUT_CNT" val="1_1"/>
  <p:tag name="KSO_WM_SLIDE_LAYOUT" val="a_f"/>
  <p:tag name="KSO_WM_SLIDE_SIZE" val="891*84"/>
  <p:tag name="KSO_WM_SLIDE_POSITION" val="38*269"/>
  <p:tag name="KSO_WM_SLIDE_TYPE" val="text"/>
  <p:tag name="KSO_WM_SLIDE_ITEM_CNT" val="1"/>
  <p:tag name="KSO_WM_TAG_VERSION" val="1.0"/>
  <p:tag name="KSO_WM_SLIDE_SUBTYPE" val="pureTxt"/>
  <p:tag name="KSO_WM_COMBINE_RELATE_SLIDE_ID" val="background20185116_11"/>
  <p:tag name="KSO_WM_SLIDE_ID" val="custom20189055_11"/>
  <p:tag name="KSO_WM_SLIDE_INDEX" val="11"/>
  <p:tag name="KSO_WM_TEMPLATE_SUBCATEGORY" val="combine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34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35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a*1"/>
  <p:tag name="KSO_WM_UNIT_PRESET_TEXT" val="输入标题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4"/>
  <p:tag name="KSO_WM_TEMPLATE_CATEGORY" val="custom"/>
  <p:tag name="KSO_WM_TEMPLATE_INDEX" val="20189055"/>
  <p:tag name="KSO_WM_UNIT_INDEX" val="4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3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44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a*1"/>
  <p:tag name="KSO_WM_UNIT_PRESET_TEXT" val="输入标题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49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4"/>
  <p:tag name="KSO_WM_TEMPLATE_CATEGORY" val="custom"/>
  <p:tag name="KSO_WM_TEMPLATE_INDEX" val="20189055"/>
  <p:tag name="KSO_WM_UNIT_INDEX" val="4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52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4"/>
  <p:tag name="KSO_WM_TEMPLATE_CATEGORY" val="custom"/>
  <p:tag name="KSO_WM_TEMPLATE_INDEX" val="20189055"/>
  <p:tag name="KSO_WM_UNIT_INDEX" val="4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56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57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a*1"/>
  <p:tag name="KSO_WM_UNIT_PRESET_TEXT" val="输入标题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3"/>
  <p:tag name="KSO_WM_TEMPLATE_CATEGORY" val="custom"/>
  <p:tag name="KSO_WM_TEMPLATE_INDEX" val="20189055"/>
  <p:tag name="KSO_WM_UNIT_INDEX" val="3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4"/>
  <p:tag name="KSO_WM_TEMPLATE_CATEGORY" val="custom"/>
  <p:tag name="KSO_WM_TEMPLATE_INDEX" val="20189055"/>
  <p:tag name="KSO_WM_UNIT_INDEX" val="4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0"/>
  <p:tag name="KSO_WM_TEMPLATE_CATEGORY" val="custom"/>
  <p:tag name="KSO_WM_TEMPLATE_INDEX" val="20189055"/>
  <p:tag name="KSO_WM_UNIT_INDEX" val="0"/>
</p:tagLst>
</file>

<file path=ppt/tags/tag65.xml><?xml version="1.0" encoding="utf-8"?>
<p:tagLst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182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f*1"/>
  <p:tag name="KSO_WM_UNIT_PRESET_TEXT" val="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 单击此处输入文本内容，单击此处输入文本内容， 单击此处输入文本内容， 单击此处输入文本内容，单击此处输入文本内容"/>
</p:tagLst>
</file>

<file path=ppt/tags/tag66.xml><?xml version="1.0" encoding="utf-8"?>
<p:tagLst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ID" val="custom20189055_9*a*1"/>
  <p:tag name="KSO_WM_UNIT_PRESET_TEXT" val="输入标题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55_9*i*4"/>
  <p:tag name="KSO_WM_TEMPLATE_CATEGORY" val="custom"/>
  <p:tag name="KSO_WM_TEMPLATE_INDEX" val="20189055"/>
  <p:tag name="KSO_WM_UNIT_INDEX" val="4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  <p:tag name="KSO_WM_TAG_VERSION" val="1.0"/>
  <p:tag name="KSO_WM_SLIDE_ITEM_CNT" val="1"/>
  <p:tag name="KSO_WM_SLIDE_LAYOUT" val="a_f"/>
  <p:tag name="KSO_WM_SLIDE_LAYOUT_CNT" val="1_1"/>
  <p:tag name="KSO_WM_SLIDE_TYPE" val="text"/>
  <p:tag name="KSO_WM_SLIDE_SUBTYPE" val="pureTxt"/>
  <p:tag name="KSO_WM_SLIDE_POSITION" val="119*162"/>
  <p:tag name="KSO_WM_SLIDE_SIZE" val="438*210"/>
  <p:tag name="KSO_WM_COMBINE_RELATE_SLIDE_ID" val="background20185116_9"/>
  <p:tag name="KSO_WM_SLIDE_ID" val="custom20189055_9"/>
  <p:tag name="KSO_WM_SLIDE_INDEX" val="9"/>
  <p:tag name="KSO_WM_TEMPLATE_SUBCATEGORY" val="combine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heme/theme1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54402C"/>
      </a:dk2>
      <a:lt2>
        <a:srgbClr val="E7E6E6"/>
      </a:lt2>
      <a:accent1>
        <a:srgbClr val="54402C"/>
      </a:accent1>
      <a:accent2>
        <a:srgbClr val="F8E7C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2800</Words>
  <Application>WPS 演示</Application>
  <PresentationFormat>宽屏</PresentationFormat>
  <Paragraphs>153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汉仪旗黑-55</vt:lpstr>
      <vt:lpstr>黑体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丁香结</vt:lpstr>
      <vt:lpstr>PowerPoint 演示文稿</vt:lpstr>
      <vt:lpstr>PowerPoint 演示文稿</vt:lpstr>
      <vt:lpstr>PowerPoint 演示文稿</vt:lpstr>
      <vt:lpstr>PowerPoint 演示文稿</vt:lpstr>
      <vt:lpstr>散文的特征</vt:lpstr>
      <vt:lpstr>PowerPoint 演示文稿</vt:lpstr>
      <vt:lpstr> 生字词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“丁香结”引发了作者对人生怎样的思考？读第六自然段，此处的“丁香结”指什么？</vt:lpstr>
      <vt:lpstr>PowerPoint 演示文稿</vt:lpstr>
      <vt:lpstr>从读的内容想开去，你获得怎样的人生启示？</vt:lpstr>
      <vt:lpstr>PowerPoint 演示文稿</vt:lpstr>
      <vt:lpstr>PowerPoint 演示文稿</vt:lpstr>
      <vt:lpstr>PowerPoint 演示文稿</vt:lpstr>
      <vt:lpstr>PowerPoint 演示文稿</vt:lpstr>
      <vt:lpstr>示例</vt:lpstr>
      <vt:lpstr>赏析题答题提示</vt:lpstr>
      <vt:lpstr>小练笔</vt:lpstr>
      <vt:lpstr>文海泛舟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asus</cp:lastModifiedBy>
  <cp:revision>28</cp:revision>
  <dcterms:created xsi:type="dcterms:W3CDTF">2018-09-25T11:23:00Z</dcterms:created>
  <dcterms:modified xsi:type="dcterms:W3CDTF">2020-09-06T13:04:56Z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2052-11.1.0.9926</vt:lpwstr>
  </property>
</Properties>
</file>