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0" r:id="rId2"/>
  </p:sldMasterIdLst>
  <p:notesMasterIdLst>
    <p:notesMasterId r:id="rId26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57" r:id="rId24"/>
    <p:sldId id="278" r:id="rId25"/>
  </p:sldIdLst>
  <p:sldSz cx="9144000" cy="5143500" type="screen16x9"/>
  <p:notesSz cx="6858000" cy="9144000"/>
  <p:embeddedFontLs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0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30" d="100"/>
          <a:sy n="130" d="100"/>
        </p:scale>
        <p:origin x="-1074" y="-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1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E92DEC2B-D67D-4D7F-9A1A-6676C807FC27}" type="datetimeFigureOut">
              <a:rPr lang="zh-CN" altLang="en-US" smtClean="0"/>
              <a:t>2020/10/27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DE42617A-370E-4BB6-A8BB-B778BB188700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913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617A-370E-4BB6-A8BB-B778BB18870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617A-370E-4BB6-A8BB-B778BB188700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617A-370E-4BB6-A8BB-B778BB188700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617A-370E-4BB6-A8BB-B778BB188700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617A-370E-4BB6-A8BB-B778BB188700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617A-370E-4BB6-A8BB-B778BB188700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617A-370E-4BB6-A8BB-B778BB188700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617A-370E-4BB6-A8BB-B778BB188700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617A-370E-4BB6-A8BB-B778BB188700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617A-370E-4BB6-A8BB-B778BB188700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617A-370E-4BB6-A8BB-B778BB188700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617A-370E-4BB6-A8BB-B778BB18870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617A-370E-4BB6-A8BB-B778BB188700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617A-370E-4BB6-A8BB-B778BB188700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617A-370E-4BB6-A8BB-B778BB188700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617A-370E-4BB6-A8BB-B778BB18870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617A-370E-4BB6-A8BB-B778BB188700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617A-370E-4BB6-A8BB-B778BB188700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617A-370E-4BB6-A8BB-B778BB188700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617A-370E-4BB6-A8BB-B778BB188700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617A-370E-4BB6-A8BB-B778BB188700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617A-370E-4BB6-A8BB-B778BB188700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826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904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195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044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977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824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998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88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819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636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125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2020/10/27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81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hyperlink" Target="&#35838;&#25991;&#26391;&#35835;&#12289;&#29983;&#23383;&#35270;&#39057;&#12289;&#23383;&#35789;&#21548;&#20889;&#8212;&#23500;&#39286;&#30340;&#35199;&#27801;&#32676;&#23707;/&#35838;&#25991;&#26391;&#35835;%20%20&#20154;&#25945;&#29256;-&#19977;&#19978;-18-&#23500;&#39286;&#30340;&#35199;&#27801;&#32676;&#23707;.mp4" TargetMode="External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0"/>
            <a:ext cx="6943725" cy="5143500"/>
          </a:xfrm>
          <a:prstGeom prst="rect">
            <a:avLst/>
          </a:prstGeom>
          <a:gradFill>
            <a:gsLst>
              <a:gs pos="0">
                <a:srgbClr val="D1303F"/>
              </a:gs>
              <a:gs pos="100000">
                <a:srgbClr val="D1303F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00838" y="1336170"/>
            <a:ext cx="6142888" cy="1594598"/>
            <a:chOff x="7229012" y="2304414"/>
            <a:chExt cx="8190517" cy="2126130"/>
          </a:xfrm>
        </p:grpSpPr>
        <p:sp>
          <p:nvSpPr>
            <p:cNvPr id="19" name="矩形 259"/>
            <p:cNvSpPr>
              <a:spLocks noChangeArrowheads="1"/>
            </p:cNvSpPr>
            <p:nvPr/>
          </p:nvSpPr>
          <p:spPr bwMode="auto">
            <a:xfrm>
              <a:off x="7229012" y="2304414"/>
              <a:ext cx="8190517" cy="123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defTabSz="342900">
                <a:buNone/>
              </a:pPr>
              <a:r>
                <a:rPr lang="zh-CN" altLang="en-US" sz="6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富饶的西沙群岛</a:t>
              </a:r>
              <a:endParaRPr lang="en-US" altLang="zh-CN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361379" y="3938101"/>
              <a:ext cx="3990877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342900"/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语</a:t>
              </a:r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文   </a:t>
              </a:r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三年级 </a:t>
              </a:r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  上册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rot="10800000">
              <a:off x="7266131" y="3815288"/>
              <a:ext cx="5473670" cy="0"/>
            </a:xfrm>
            <a:prstGeom prst="line">
              <a:avLst/>
            </a:prstGeom>
            <a:ln w="25400" cap="rnd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828677" y="4030009"/>
            <a:ext cx="4722017" cy="39991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第一</a:t>
            </a:r>
            <a:r>
              <a:rPr lang="en-US" altLang="zh-CN" sz="21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PPT</a:t>
            </a:r>
            <a:r>
              <a:rPr lang="zh-CN" altLang="en-US" sz="21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模板网</a:t>
            </a:r>
            <a:r>
              <a:rPr lang="en-US" altLang="zh-CN" sz="21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-WWW.1PPT.COM</a:t>
            </a:r>
            <a:endParaRPr lang="en-US" altLang="zh-CN" sz="21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4942114"/>
            <a:ext cx="9144001" cy="201386"/>
          </a:xfrm>
          <a:prstGeom prst="rect">
            <a:avLst/>
          </a:prstGeom>
          <a:solidFill>
            <a:srgbClr val="D130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912" y="194912"/>
            <a:ext cx="1538839" cy="511007"/>
            <a:chOff x="305216" y="259882"/>
            <a:chExt cx="1043469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D1303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55669" cy="281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cs typeface="+mn-ea"/>
                  <a:sym typeface="+mn-lt"/>
                </a:rPr>
                <a:t>字词乐园</a:t>
              </a:r>
            </a:p>
          </p:txBody>
        </p:sp>
      </p:grpSp>
      <p:sp>
        <p:nvSpPr>
          <p:cNvPr id="18" name="TextBox 13"/>
          <p:cNvSpPr txBox="1"/>
          <p:nvPr/>
        </p:nvSpPr>
        <p:spPr>
          <a:xfrm>
            <a:off x="559872" y="2109330"/>
            <a:ext cx="22707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000FF"/>
                </a:solidFill>
                <a:cs typeface="+mn-ea"/>
                <a:sym typeface="+mn-lt"/>
              </a:rPr>
              <a:t>瑰丽：</a:t>
            </a:r>
            <a:r>
              <a:rPr lang="zh-CN" altLang="en-US" sz="2100" dirty="0">
                <a:cs typeface="+mn-ea"/>
                <a:sym typeface="+mn-lt"/>
              </a:rPr>
              <a:t>异常美丽。</a:t>
            </a:r>
          </a:p>
        </p:txBody>
      </p:sp>
      <p:sp>
        <p:nvSpPr>
          <p:cNvPr id="19" name="TextBox 14"/>
          <p:cNvSpPr txBox="1"/>
          <p:nvPr/>
        </p:nvSpPr>
        <p:spPr>
          <a:xfrm>
            <a:off x="559872" y="2541378"/>
            <a:ext cx="3337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000FF"/>
                </a:solidFill>
                <a:cs typeface="+mn-ea"/>
                <a:sym typeface="+mn-lt"/>
              </a:rPr>
              <a:t>懒洋洋：</a:t>
            </a:r>
            <a:r>
              <a:rPr lang="zh-CN" altLang="en-US" sz="2100" dirty="0">
                <a:cs typeface="+mn-ea"/>
                <a:sym typeface="+mn-lt"/>
              </a:rPr>
              <a:t>没精打采的样子。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59872" y="3459480"/>
            <a:ext cx="3337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000FF"/>
                </a:solidFill>
                <a:cs typeface="+mn-ea"/>
                <a:sym typeface="+mn-lt"/>
              </a:rPr>
              <a:t>威武：</a:t>
            </a:r>
            <a:r>
              <a:rPr lang="zh-CN" altLang="en-US" sz="2100" dirty="0">
                <a:cs typeface="+mn-ea"/>
                <a:sym typeface="+mn-lt"/>
              </a:rPr>
              <a:t>力量强大；有气势。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559872" y="3959907"/>
            <a:ext cx="54711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000FF"/>
                </a:solidFill>
                <a:cs typeface="+mn-ea"/>
                <a:sym typeface="+mn-lt"/>
              </a:rPr>
              <a:t>成群结队：</a:t>
            </a:r>
            <a:r>
              <a:rPr lang="zh-CN" altLang="en-US" sz="2100" dirty="0">
                <a:cs typeface="+mn-ea"/>
                <a:sym typeface="+mn-lt"/>
              </a:rPr>
              <a:t>结成一群群、一对对。形容人多。</a:t>
            </a:r>
          </a:p>
        </p:txBody>
      </p:sp>
      <p:sp>
        <p:nvSpPr>
          <p:cNvPr id="22" name="TextBox 18"/>
          <p:cNvSpPr txBox="1"/>
          <p:nvPr/>
        </p:nvSpPr>
        <p:spPr>
          <a:xfrm>
            <a:off x="559872" y="1677282"/>
            <a:ext cx="57378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000FF"/>
                </a:solidFill>
                <a:cs typeface="+mn-ea"/>
                <a:sym typeface="+mn-lt"/>
              </a:rPr>
              <a:t>五光十色：</a:t>
            </a:r>
            <a:r>
              <a:rPr lang="zh-CN" altLang="en-US" sz="2100" dirty="0">
                <a:cs typeface="+mn-ea"/>
                <a:sym typeface="+mn-lt"/>
              </a:rPr>
              <a:t>形容色彩光泽明亮艳丽，花样繁多。</a:t>
            </a:r>
          </a:p>
        </p:txBody>
      </p:sp>
      <p:sp>
        <p:nvSpPr>
          <p:cNvPr id="23" name="TextBox 19"/>
          <p:cNvSpPr txBox="1"/>
          <p:nvPr/>
        </p:nvSpPr>
        <p:spPr>
          <a:xfrm>
            <a:off x="559872" y="2987799"/>
            <a:ext cx="3337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000FF"/>
                </a:solidFill>
                <a:cs typeface="+mn-ea"/>
                <a:sym typeface="+mn-lt"/>
              </a:rPr>
              <a:t>蠕动：</a:t>
            </a:r>
            <a:r>
              <a:rPr lang="zh-CN" altLang="en-US" sz="2100" dirty="0">
                <a:cs typeface="+mn-ea"/>
                <a:sym typeface="+mn-lt"/>
              </a:rPr>
              <a:t>像蚯蚓爬行那样动。</a:t>
            </a:r>
          </a:p>
        </p:txBody>
      </p:sp>
      <p:sp>
        <p:nvSpPr>
          <p:cNvPr id="24" name="AutoShape 2"/>
          <p:cNvSpPr>
            <a:spLocks noChangeArrowheads="1"/>
          </p:cNvSpPr>
          <p:nvPr/>
        </p:nvSpPr>
        <p:spPr bwMode="auto">
          <a:xfrm>
            <a:off x="505867" y="935571"/>
            <a:ext cx="1350149" cy="594066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1303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词语解释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6550" y="2312194"/>
            <a:ext cx="200025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4942114"/>
            <a:ext cx="9144001" cy="201386"/>
          </a:xfrm>
          <a:prstGeom prst="rect">
            <a:avLst/>
          </a:prstGeom>
          <a:solidFill>
            <a:srgbClr val="D130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912" y="194912"/>
            <a:ext cx="1538839" cy="511007"/>
            <a:chOff x="305216" y="259882"/>
            <a:chExt cx="1043469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D1303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55669" cy="281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cs typeface="+mn-ea"/>
                  <a:sym typeface="+mn-lt"/>
                </a:rPr>
                <a:t>字词乐园</a:t>
              </a:r>
            </a:p>
          </p:txBody>
        </p:sp>
      </p:grpSp>
      <p:sp>
        <p:nvSpPr>
          <p:cNvPr id="7" name="TextBox 18"/>
          <p:cNvSpPr txBox="1"/>
          <p:nvPr/>
        </p:nvSpPr>
        <p:spPr>
          <a:xfrm>
            <a:off x="622183" y="1840911"/>
            <a:ext cx="5679053" cy="22493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3375"/>
              </a:lnSpc>
            </a:pPr>
            <a:r>
              <a:rPr lang="zh-CN" altLang="en-US" sz="2400" dirty="0">
                <a:cs typeface="+mn-ea"/>
                <a:sym typeface="+mn-lt"/>
              </a:rPr>
              <a:t>    节日的正定古城夜晚，灯光将每条街道装扮的（        ），高大的赵云像在灯光的照耀下显得更加（    ）了，人们（        ）地走上街头，欣赏着古城美丽的夜景！</a:t>
            </a:r>
          </a:p>
        </p:txBody>
      </p:sp>
      <p:sp>
        <p:nvSpPr>
          <p:cNvPr id="8" name="TextBox 19"/>
          <p:cNvSpPr txBox="1"/>
          <p:nvPr/>
        </p:nvSpPr>
        <p:spPr>
          <a:xfrm>
            <a:off x="3814528" y="2737437"/>
            <a:ext cx="600164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威武</a:t>
            </a:r>
          </a:p>
        </p:txBody>
      </p:sp>
      <p:sp>
        <p:nvSpPr>
          <p:cNvPr id="9" name="TextBox 20"/>
          <p:cNvSpPr txBox="1"/>
          <p:nvPr/>
        </p:nvSpPr>
        <p:spPr>
          <a:xfrm>
            <a:off x="981297" y="3175200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成群结队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856016" y="2323100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五光十色</a:t>
            </a:r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505867" y="1030821"/>
            <a:ext cx="1350149" cy="594066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1303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词语运用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9875" y="2269849"/>
            <a:ext cx="200025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4942114"/>
            <a:ext cx="9144001" cy="201386"/>
          </a:xfrm>
          <a:prstGeom prst="rect">
            <a:avLst/>
          </a:prstGeom>
          <a:solidFill>
            <a:srgbClr val="D130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912" y="194912"/>
            <a:ext cx="1538839" cy="511007"/>
            <a:chOff x="305216" y="259882"/>
            <a:chExt cx="1043469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D1303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55669" cy="281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cs typeface="+mn-ea"/>
                  <a:sym typeface="+mn-lt"/>
                </a:rPr>
                <a:t>字词乐园</a:t>
              </a:r>
            </a:p>
          </p:txBody>
        </p:sp>
      </p:grpSp>
      <p:sp>
        <p:nvSpPr>
          <p:cNvPr id="7" name="TextBox 18"/>
          <p:cNvSpPr txBox="1"/>
          <p:nvPr/>
        </p:nvSpPr>
        <p:spPr>
          <a:xfrm>
            <a:off x="3233752" y="2035965"/>
            <a:ext cx="2600712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cs typeface="+mn-ea"/>
                <a:sym typeface="+mn-lt"/>
              </a:rPr>
              <a:t>表示</a:t>
            </a:r>
            <a:r>
              <a:rPr lang="en-US" altLang="zh-CN" sz="2400" b="1" dirty="0">
                <a:solidFill>
                  <a:srgbClr val="0000FF"/>
                </a:solidFill>
                <a:cs typeface="+mn-ea"/>
                <a:sym typeface="+mn-lt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cs typeface="+mn-ea"/>
                <a:sym typeface="+mn-lt"/>
              </a:rPr>
              <a:t>多</a:t>
            </a:r>
            <a:r>
              <a:rPr lang="en-US" altLang="zh-CN" sz="2400" b="1" dirty="0">
                <a:solidFill>
                  <a:srgbClr val="0000FF"/>
                </a:solidFill>
                <a:cs typeface="+mn-ea"/>
                <a:sym typeface="+mn-lt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cs typeface="+mn-ea"/>
                <a:sym typeface="+mn-lt"/>
              </a:rPr>
              <a:t>的成语</a:t>
            </a:r>
          </a:p>
        </p:txBody>
      </p:sp>
      <p:sp>
        <p:nvSpPr>
          <p:cNvPr id="8" name="TextBox 19"/>
          <p:cNvSpPr txBox="1"/>
          <p:nvPr/>
        </p:nvSpPr>
        <p:spPr>
          <a:xfrm>
            <a:off x="2100429" y="2861925"/>
            <a:ext cx="13563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五光十色</a:t>
            </a:r>
          </a:p>
        </p:txBody>
      </p:sp>
      <p:sp>
        <p:nvSpPr>
          <p:cNvPr id="9" name="TextBox 20"/>
          <p:cNvSpPr txBox="1"/>
          <p:nvPr/>
        </p:nvSpPr>
        <p:spPr>
          <a:xfrm>
            <a:off x="3828681" y="2861017"/>
            <a:ext cx="13563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五颜六色</a:t>
            </a:r>
          </a:p>
        </p:txBody>
      </p:sp>
      <p:sp>
        <p:nvSpPr>
          <p:cNvPr id="10" name="TextBox 21"/>
          <p:cNvSpPr txBox="1"/>
          <p:nvPr/>
        </p:nvSpPr>
        <p:spPr>
          <a:xfrm>
            <a:off x="5664825" y="2861018"/>
            <a:ext cx="13563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五花八门</a:t>
            </a:r>
          </a:p>
        </p:txBody>
      </p:sp>
      <p:sp>
        <p:nvSpPr>
          <p:cNvPr id="11" name="TextBox 22"/>
          <p:cNvSpPr txBox="1"/>
          <p:nvPr/>
        </p:nvSpPr>
        <p:spPr>
          <a:xfrm>
            <a:off x="2100429" y="3590375"/>
            <a:ext cx="13563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五彩缤纷</a:t>
            </a:r>
          </a:p>
        </p:txBody>
      </p:sp>
      <p:sp>
        <p:nvSpPr>
          <p:cNvPr id="12" name="TextBox 23"/>
          <p:cNvSpPr txBox="1"/>
          <p:nvPr/>
        </p:nvSpPr>
        <p:spPr>
          <a:xfrm>
            <a:off x="3828621" y="3590376"/>
            <a:ext cx="13563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万紫千红</a:t>
            </a:r>
          </a:p>
        </p:txBody>
      </p:sp>
      <p:sp>
        <p:nvSpPr>
          <p:cNvPr id="13" name="TextBox 24"/>
          <p:cNvSpPr txBox="1"/>
          <p:nvPr/>
        </p:nvSpPr>
        <p:spPr>
          <a:xfrm>
            <a:off x="5711818" y="3596513"/>
            <a:ext cx="13563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姹紫嫣红</a:t>
            </a: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68221" y="955844"/>
            <a:ext cx="1350149" cy="594066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1303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词语积累</a:t>
            </a:r>
          </a:p>
        </p:txBody>
      </p:sp>
      <p:sp>
        <p:nvSpPr>
          <p:cNvPr id="15" name="圆角矩形 25"/>
          <p:cNvSpPr/>
          <p:nvPr/>
        </p:nvSpPr>
        <p:spPr>
          <a:xfrm>
            <a:off x="1721584" y="1765934"/>
            <a:ext cx="5562618" cy="2808312"/>
          </a:xfrm>
          <a:prstGeom prst="roundRect">
            <a:avLst/>
          </a:prstGeom>
          <a:noFill/>
          <a:ln w="76200">
            <a:solidFill>
              <a:srgbClr val="D130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4942114"/>
            <a:ext cx="9144001" cy="201386"/>
          </a:xfrm>
          <a:prstGeom prst="rect">
            <a:avLst/>
          </a:prstGeom>
          <a:solidFill>
            <a:srgbClr val="D130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912" y="194912"/>
            <a:ext cx="1538839" cy="511007"/>
            <a:chOff x="305216" y="259882"/>
            <a:chExt cx="1043469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D1303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55669" cy="281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cs typeface="+mn-ea"/>
                  <a:sym typeface="+mn-lt"/>
                </a:rPr>
                <a:t>字词乐园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02644" y="920198"/>
            <a:ext cx="4247198" cy="1055847"/>
            <a:chOff x="3375" y="1544"/>
            <a:chExt cx="8918" cy="2217"/>
          </a:xfrm>
        </p:grpSpPr>
        <p:sp>
          <p:nvSpPr>
            <p:cNvPr id="8" name="TextBox 16"/>
            <p:cNvSpPr txBox="1"/>
            <p:nvPr/>
          </p:nvSpPr>
          <p:spPr>
            <a:xfrm>
              <a:off x="3375" y="1544"/>
              <a:ext cx="2813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cs typeface="+mn-ea"/>
                  <a:sym typeface="+mn-lt"/>
                </a:rPr>
                <a:t>瑰丽</a:t>
              </a:r>
              <a:r>
                <a:rPr lang="en-US" altLang="zh-CN" sz="2400" dirty="0">
                  <a:cs typeface="+mn-ea"/>
                  <a:sym typeface="+mn-lt"/>
                </a:rPr>
                <a:t>---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9" name="TextBox 27"/>
            <p:cNvSpPr txBox="1"/>
            <p:nvPr/>
          </p:nvSpPr>
          <p:spPr>
            <a:xfrm>
              <a:off x="5737" y="1544"/>
              <a:ext cx="1800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cs typeface="+mn-ea"/>
                  <a:sym typeface="+mn-lt"/>
                </a:rPr>
                <a:t>美丽</a:t>
              </a:r>
            </a:p>
          </p:txBody>
        </p:sp>
        <p:sp>
          <p:nvSpPr>
            <p:cNvPr id="10" name="TextBox 28"/>
            <p:cNvSpPr txBox="1"/>
            <p:nvPr/>
          </p:nvSpPr>
          <p:spPr>
            <a:xfrm>
              <a:off x="8100" y="1544"/>
              <a:ext cx="2813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cs typeface="+mn-ea"/>
                  <a:sym typeface="+mn-lt"/>
                </a:rPr>
                <a:t>庞大</a:t>
              </a:r>
              <a:r>
                <a:rPr lang="en-US" altLang="zh-CN" sz="2400" dirty="0">
                  <a:cs typeface="+mn-ea"/>
                  <a:sym typeface="+mn-lt"/>
                </a:rPr>
                <a:t>---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1" name="TextBox 29"/>
            <p:cNvSpPr txBox="1"/>
            <p:nvPr/>
          </p:nvSpPr>
          <p:spPr>
            <a:xfrm>
              <a:off x="10463" y="1544"/>
              <a:ext cx="1800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cs typeface="+mn-ea"/>
                  <a:sym typeface="+mn-lt"/>
                </a:rPr>
                <a:t>巨大</a:t>
              </a:r>
            </a:p>
          </p:txBody>
        </p:sp>
        <p:sp>
          <p:nvSpPr>
            <p:cNvPr id="12" name="TextBox 30"/>
            <p:cNvSpPr txBox="1"/>
            <p:nvPr/>
          </p:nvSpPr>
          <p:spPr>
            <a:xfrm>
              <a:off x="3405" y="2792"/>
              <a:ext cx="2813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cs typeface="+mn-ea"/>
                  <a:sym typeface="+mn-lt"/>
                </a:rPr>
                <a:t>茂密</a:t>
              </a:r>
              <a:r>
                <a:rPr lang="en-US" altLang="zh-CN" sz="2400" dirty="0">
                  <a:cs typeface="+mn-ea"/>
                  <a:sym typeface="+mn-lt"/>
                </a:rPr>
                <a:t>---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3" name="TextBox 31"/>
            <p:cNvSpPr txBox="1"/>
            <p:nvPr/>
          </p:nvSpPr>
          <p:spPr>
            <a:xfrm>
              <a:off x="5767" y="2782"/>
              <a:ext cx="1800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cs typeface="+mn-ea"/>
                  <a:sym typeface="+mn-lt"/>
                </a:rPr>
                <a:t>茂盛</a:t>
              </a:r>
            </a:p>
          </p:txBody>
        </p:sp>
        <p:sp>
          <p:nvSpPr>
            <p:cNvPr id="14" name="TextBox 32"/>
            <p:cNvSpPr txBox="1"/>
            <p:nvPr/>
          </p:nvSpPr>
          <p:spPr>
            <a:xfrm>
              <a:off x="8130" y="2782"/>
              <a:ext cx="2813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cs typeface="+mn-ea"/>
                  <a:sym typeface="+mn-lt"/>
                </a:rPr>
                <a:t>栖息</a:t>
              </a:r>
              <a:r>
                <a:rPr lang="en-US" altLang="zh-CN" sz="2400" dirty="0">
                  <a:cs typeface="+mn-ea"/>
                  <a:sym typeface="+mn-lt"/>
                </a:rPr>
                <a:t>---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5" name="TextBox 33"/>
            <p:cNvSpPr txBox="1"/>
            <p:nvPr/>
          </p:nvSpPr>
          <p:spPr>
            <a:xfrm>
              <a:off x="10493" y="2782"/>
              <a:ext cx="1800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cs typeface="+mn-ea"/>
                  <a:sym typeface="+mn-lt"/>
                </a:rPr>
                <a:t>休息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088356" y="2378474"/>
            <a:ext cx="4232910" cy="1051083"/>
            <a:chOff x="3345" y="4606"/>
            <a:chExt cx="8888" cy="2207"/>
          </a:xfrm>
        </p:grpSpPr>
        <p:sp>
          <p:nvSpPr>
            <p:cNvPr id="19" name="TextBox 37"/>
            <p:cNvSpPr txBox="1"/>
            <p:nvPr/>
          </p:nvSpPr>
          <p:spPr>
            <a:xfrm>
              <a:off x="3345" y="4606"/>
              <a:ext cx="2813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cs typeface="+mn-ea"/>
                  <a:sym typeface="+mn-lt"/>
                </a:rPr>
                <a:t>富饶</a:t>
              </a:r>
              <a:r>
                <a:rPr lang="en-US" altLang="zh-CN" sz="2400" dirty="0">
                  <a:cs typeface="+mn-ea"/>
                  <a:sym typeface="+mn-lt"/>
                </a:rPr>
                <a:t>---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0" name="TextBox 38"/>
            <p:cNvSpPr txBox="1"/>
            <p:nvPr/>
          </p:nvSpPr>
          <p:spPr>
            <a:xfrm>
              <a:off x="5707" y="4606"/>
              <a:ext cx="1800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cs typeface="+mn-ea"/>
                  <a:sym typeface="+mn-lt"/>
                </a:rPr>
                <a:t>贫瘠</a:t>
              </a:r>
            </a:p>
          </p:txBody>
        </p:sp>
        <p:sp>
          <p:nvSpPr>
            <p:cNvPr id="21" name="TextBox 39"/>
            <p:cNvSpPr txBox="1"/>
            <p:nvPr/>
          </p:nvSpPr>
          <p:spPr>
            <a:xfrm>
              <a:off x="8070" y="4606"/>
              <a:ext cx="2813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cs typeface="+mn-ea"/>
                  <a:sym typeface="+mn-lt"/>
                </a:rPr>
                <a:t>庞大</a:t>
              </a:r>
              <a:r>
                <a:rPr lang="en-US" altLang="zh-CN" sz="2400" dirty="0">
                  <a:cs typeface="+mn-ea"/>
                  <a:sym typeface="+mn-lt"/>
                </a:rPr>
                <a:t>---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2" name="TextBox 40"/>
            <p:cNvSpPr txBox="1"/>
            <p:nvPr/>
          </p:nvSpPr>
          <p:spPr>
            <a:xfrm>
              <a:off x="10433" y="4606"/>
              <a:ext cx="1800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cs typeface="+mn-ea"/>
                  <a:sym typeface="+mn-lt"/>
                </a:rPr>
                <a:t>微小</a:t>
              </a:r>
            </a:p>
          </p:txBody>
        </p:sp>
        <p:sp>
          <p:nvSpPr>
            <p:cNvPr id="23" name="TextBox 41"/>
            <p:cNvSpPr txBox="1"/>
            <p:nvPr/>
          </p:nvSpPr>
          <p:spPr>
            <a:xfrm>
              <a:off x="3375" y="5844"/>
              <a:ext cx="2813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cs typeface="+mn-ea"/>
                  <a:sym typeface="+mn-lt"/>
                </a:rPr>
                <a:t>茂密</a:t>
              </a:r>
              <a:r>
                <a:rPr lang="en-US" altLang="zh-CN" sz="2400" dirty="0">
                  <a:cs typeface="+mn-ea"/>
                  <a:sym typeface="+mn-lt"/>
                </a:rPr>
                <a:t>---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4" name="TextBox 42"/>
            <p:cNvSpPr txBox="1"/>
            <p:nvPr/>
          </p:nvSpPr>
          <p:spPr>
            <a:xfrm>
              <a:off x="5737" y="5844"/>
              <a:ext cx="1800" cy="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cs typeface="+mn-ea"/>
                  <a:sym typeface="+mn-lt"/>
                </a:rPr>
                <a:t>稀疏</a:t>
              </a:r>
            </a:p>
          </p:txBody>
        </p:sp>
      </p:grpSp>
      <p:sp>
        <p:nvSpPr>
          <p:cNvPr id="26" name="文本框 64"/>
          <p:cNvSpPr txBox="1"/>
          <p:nvPr/>
        </p:nvSpPr>
        <p:spPr>
          <a:xfrm>
            <a:off x="2306003" y="3988201"/>
            <a:ext cx="390049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>
                <a:solidFill>
                  <a:srgbClr val="EF3E22"/>
                </a:solidFill>
                <a:cs typeface="+mn-ea"/>
                <a:sym typeface="+mn-lt"/>
              </a:rPr>
              <a:t>参</a:t>
            </a:r>
          </a:p>
        </p:txBody>
      </p:sp>
      <p:sp>
        <p:nvSpPr>
          <p:cNvPr id="27" name="文本框 65"/>
          <p:cNvSpPr txBox="1"/>
          <p:nvPr/>
        </p:nvSpPr>
        <p:spPr>
          <a:xfrm>
            <a:off x="2910866" y="3735312"/>
            <a:ext cx="1117283" cy="25288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200" dirty="0" err="1">
                <a:cs typeface="+mn-ea"/>
                <a:sym typeface="+mn-lt"/>
              </a:rPr>
              <a:t>shēn</a:t>
            </a:r>
            <a:r>
              <a:rPr lang="zh-CN" altLang="en-US" sz="1200" dirty="0">
                <a:cs typeface="+mn-ea"/>
                <a:sym typeface="+mn-lt"/>
              </a:rPr>
              <a:t>（海参）</a:t>
            </a:r>
          </a:p>
        </p:txBody>
      </p:sp>
      <p:sp>
        <p:nvSpPr>
          <p:cNvPr id="28" name="文本框 66"/>
          <p:cNvSpPr txBox="1"/>
          <p:nvPr/>
        </p:nvSpPr>
        <p:spPr>
          <a:xfrm>
            <a:off x="2910866" y="4022491"/>
            <a:ext cx="1188720" cy="25288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200" dirty="0" err="1">
                <a:cs typeface="+mn-ea"/>
                <a:sym typeface="+mn-lt"/>
              </a:rPr>
              <a:t>cān</a:t>
            </a:r>
            <a:r>
              <a:rPr lang="zh-CN" altLang="en-US" sz="1200" dirty="0">
                <a:cs typeface="+mn-ea"/>
                <a:sym typeface="+mn-lt"/>
              </a:rPr>
              <a:t>（参加）</a:t>
            </a:r>
          </a:p>
        </p:txBody>
      </p:sp>
      <p:sp>
        <p:nvSpPr>
          <p:cNvPr id="31" name="文本框 69"/>
          <p:cNvSpPr txBox="1"/>
          <p:nvPr/>
        </p:nvSpPr>
        <p:spPr>
          <a:xfrm>
            <a:off x="4137183" y="3782529"/>
            <a:ext cx="2509838" cy="807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1200" dirty="0">
                <a:cs typeface="+mn-ea"/>
                <a:sym typeface="+mn-lt"/>
              </a:rPr>
              <a:t>    大兴安岭原始森林里参（</a:t>
            </a:r>
            <a:r>
              <a:rPr lang="en-US" altLang="zh-CN" sz="1200" dirty="0" err="1">
                <a:cs typeface="+mn-ea"/>
                <a:sym typeface="+mn-lt"/>
              </a:rPr>
              <a:t>cān</a:t>
            </a:r>
            <a:r>
              <a:rPr lang="zh-CN" altLang="en-US" sz="1200" dirty="0">
                <a:cs typeface="+mn-ea"/>
                <a:sym typeface="+mn-lt"/>
              </a:rPr>
              <a:t>）天大树遮天蔽日，藤蔓参（</a:t>
            </a:r>
            <a:r>
              <a:rPr lang="en-US" altLang="zh-CN" sz="1200" dirty="0" err="1">
                <a:cs typeface="+mn-ea"/>
                <a:sym typeface="+mn-lt"/>
              </a:rPr>
              <a:t>cēn</a:t>
            </a:r>
            <a:r>
              <a:rPr lang="zh-CN" altLang="en-US" sz="1200" dirty="0">
                <a:cs typeface="+mn-ea"/>
                <a:sym typeface="+mn-lt"/>
              </a:rPr>
              <a:t>）差交错，三宝之中人参（</a:t>
            </a:r>
            <a:r>
              <a:rPr lang="en-US" altLang="zh-CN" sz="1200" dirty="0" err="1">
                <a:cs typeface="+mn-ea"/>
                <a:sym typeface="+mn-lt"/>
              </a:rPr>
              <a:t>shēn</a:t>
            </a:r>
            <a:r>
              <a:rPr lang="zh-CN" altLang="en-US" sz="1200" dirty="0">
                <a:cs typeface="+mn-ea"/>
                <a:sym typeface="+mn-lt"/>
              </a:rPr>
              <a:t>）最为出名。</a:t>
            </a:r>
          </a:p>
        </p:txBody>
      </p:sp>
      <p:sp>
        <p:nvSpPr>
          <p:cNvPr id="32" name="AutoShape 2"/>
          <p:cNvSpPr>
            <a:spLocks noChangeArrowheads="1"/>
          </p:cNvSpPr>
          <p:nvPr/>
        </p:nvSpPr>
        <p:spPr bwMode="auto">
          <a:xfrm>
            <a:off x="677746" y="920414"/>
            <a:ext cx="1080119" cy="594066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1303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近义词</a:t>
            </a:r>
          </a:p>
        </p:txBody>
      </p:sp>
      <p:sp>
        <p:nvSpPr>
          <p:cNvPr id="33" name="AutoShape 2"/>
          <p:cNvSpPr>
            <a:spLocks noChangeArrowheads="1"/>
          </p:cNvSpPr>
          <p:nvPr/>
        </p:nvSpPr>
        <p:spPr bwMode="auto">
          <a:xfrm>
            <a:off x="677746" y="2270564"/>
            <a:ext cx="1080119" cy="594066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1303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反义词</a:t>
            </a:r>
          </a:p>
        </p:txBody>
      </p:sp>
      <p:sp>
        <p:nvSpPr>
          <p:cNvPr id="34" name="AutoShape 2"/>
          <p:cNvSpPr>
            <a:spLocks noChangeArrowheads="1"/>
          </p:cNvSpPr>
          <p:nvPr/>
        </p:nvSpPr>
        <p:spPr bwMode="auto">
          <a:xfrm>
            <a:off x="677746" y="3620714"/>
            <a:ext cx="1080119" cy="594066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1303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多音字</a:t>
            </a:r>
          </a:p>
        </p:txBody>
      </p:sp>
      <p:sp>
        <p:nvSpPr>
          <p:cNvPr id="35" name="文本框 66"/>
          <p:cNvSpPr txBox="1"/>
          <p:nvPr/>
        </p:nvSpPr>
        <p:spPr>
          <a:xfrm>
            <a:off x="2910866" y="4317766"/>
            <a:ext cx="1329690" cy="25288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200" dirty="0" err="1">
                <a:cs typeface="+mn-ea"/>
                <a:sym typeface="+mn-lt"/>
              </a:rPr>
              <a:t>cēn</a:t>
            </a:r>
            <a:r>
              <a:rPr lang="zh-CN" altLang="en-US" sz="1200" dirty="0">
                <a:cs typeface="+mn-ea"/>
                <a:sym typeface="+mn-lt"/>
              </a:rPr>
              <a:t>（参差不齐）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9875" y="2269849"/>
            <a:ext cx="200025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31" grpId="0"/>
      <p:bldP spid="34" grpId="0" animBg="1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4942114"/>
            <a:ext cx="9144001" cy="201386"/>
          </a:xfrm>
          <a:prstGeom prst="rect">
            <a:avLst/>
          </a:prstGeom>
          <a:solidFill>
            <a:srgbClr val="D130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912" y="194912"/>
            <a:ext cx="1538839" cy="511007"/>
            <a:chOff x="305216" y="259882"/>
            <a:chExt cx="1043469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D1303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55669" cy="281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cs typeface="+mn-ea"/>
                  <a:sym typeface="+mn-lt"/>
                </a:rPr>
                <a:t>课文朗读</a:t>
              </a:r>
            </a:p>
          </p:txBody>
        </p:sp>
      </p:grpSp>
      <p:pic>
        <p:nvPicPr>
          <p:cNvPr id="16" name="Picture 7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150" y="705919"/>
            <a:ext cx="4317051" cy="2234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云形标注 9"/>
          <p:cNvSpPr/>
          <p:nvPr/>
        </p:nvSpPr>
        <p:spPr>
          <a:xfrm>
            <a:off x="4970735" y="2589674"/>
            <a:ext cx="2041154" cy="1009521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TextBox 1"/>
          <p:cNvSpPr txBox="1"/>
          <p:nvPr/>
        </p:nvSpPr>
        <p:spPr>
          <a:xfrm>
            <a:off x="5071981" y="2589675"/>
            <a:ext cx="1857296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cs typeface="+mn-ea"/>
                <a:sym typeface="+mn-lt"/>
              </a:rPr>
              <a:t>　</a:t>
            </a:r>
            <a:r>
              <a:rPr lang="zh-CN" altLang="en-US" sz="1800" dirty="0">
                <a:cs typeface="+mn-ea"/>
                <a:sym typeface="+mn-lt"/>
              </a:rPr>
              <a:t>　小喇叭朗读开始了，点一点音箱，一起听。</a:t>
            </a:r>
          </a:p>
        </p:txBody>
      </p:sp>
      <p:sp>
        <p:nvSpPr>
          <p:cNvPr id="39" name="云形标注 17"/>
          <p:cNvSpPr/>
          <p:nvPr/>
        </p:nvSpPr>
        <p:spPr>
          <a:xfrm>
            <a:off x="3080525" y="3140243"/>
            <a:ext cx="1790900" cy="923286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TextBox 18"/>
          <p:cNvSpPr txBox="1"/>
          <p:nvPr/>
        </p:nvSpPr>
        <p:spPr>
          <a:xfrm>
            <a:off x="3214684" y="3112719"/>
            <a:ext cx="1857296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cs typeface="+mn-ea"/>
                <a:sym typeface="+mn-lt"/>
              </a:rPr>
              <a:t>　　</a:t>
            </a:r>
            <a:r>
              <a:rPr lang="zh-CN" altLang="en-US" sz="1800" dirty="0">
                <a:cs typeface="+mn-ea"/>
                <a:sym typeface="+mn-lt"/>
              </a:rPr>
              <a:t>边听边想：课文主要写了什么？</a:t>
            </a: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616" y="3140243"/>
            <a:ext cx="919610" cy="1399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1584" y="3562843"/>
            <a:ext cx="930963" cy="975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课文朗读  人教版-三上-18-富饶的西沙群岛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370026" y="603656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7530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37" grpId="0" animBg="1"/>
      <p:bldP spid="38" grpId="0"/>
      <p:bldP spid="39" grpId="0" animBg="1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4942114"/>
            <a:ext cx="9144001" cy="201386"/>
          </a:xfrm>
          <a:prstGeom prst="rect">
            <a:avLst/>
          </a:prstGeom>
          <a:solidFill>
            <a:srgbClr val="D130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912" y="194912"/>
            <a:ext cx="1538839" cy="511007"/>
            <a:chOff x="305216" y="259882"/>
            <a:chExt cx="1043469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D1303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55669" cy="281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cs typeface="+mn-ea"/>
                  <a:sym typeface="+mn-lt"/>
                </a:rPr>
                <a:t>初步感知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331515" y="1809192"/>
            <a:ext cx="5000578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cs typeface="+mn-ea"/>
                <a:sym typeface="+mn-lt"/>
              </a:rPr>
              <a:t>    </a:t>
            </a:r>
            <a:r>
              <a:rPr lang="en-US" altLang="zh-CN" sz="2100" dirty="0">
                <a:cs typeface="+mn-ea"/>
                <a:sym typeface="+mn-lt"/>
              </a:rPr>
              <a:t>1.</a:t>
            </a:r>
            <a:r>
              <a:rPr lang="zh-CN" altLang="en-US" sz="2100" dirty="0">
                <a:cs typeface="+mn-ea"/>
                <a:sym typeface="+mn-lt"/>
              </a:rPr>
              <a:t>课文主要写了什么？</a:t>
            </a:r>
            <a:endParaRPr lang="en-US" altLang="zh-CN" sz="2100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1546" y="2565136"/>
            <a:ext cx="7911465" cy="15234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cs typeface="+mn-ea"/>
                <a:sym typeface="+mn-lt"/>
              </a:rPr>
              <a:t>    本课从三个方面对西沙群岛进行了介绍和说明；先讲西沙群岛的位置，再按海面、海底海滩、海岛的顺序具体介绍西沙群岛的风光和物产，最后写西沙群岛将会被建设得更加美丽和富饶。</a:t>
            </a: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01546" y="945096"/>
            <a:ext cx="1512167" cy="594066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1303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初步感知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1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4942114"/>
            <a:ext cx="9144001" cy="201386"/>
          </a:xfrm>
          <a:prstGeom prst="rect">
            <a:avLst/>
          </a:prstGeom>
          <a:solidFill>
            <a:srgbClr val="D130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912" y="194912"/>
            <a:ext cx="1538839" cy="511007"/>
            <a:chOff x="305216" y="259882"/>
            <a:chExt cx="1043469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D1303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55669" cy="281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cs typeface="+mn-ea"/>
                  <a:sym typeface="+mn-lt"/>
                </a:rPr>
                <a:t>初步感知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228912" y="1730726"/>
            <a:ext cx="6025095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cs typeface="+mn-ea"/>
                <a:sym typeface="+mn-lt"/>
              </a:rPr>
              <a:t>    </a:t>
            </a:r>
            <a:r>
              <a:rPr lang="en-US" altLang="zh-CN" sz="2100" dirty="0">
                <a:cs typeface="+mn-ea"/>
                <a:sym typeface="+mn-lt"/>
              </a:rPr>
              <a:t>2.</a:t>
            </a:r>
            <a:r>
              <a:rPr lang="zh-CN" altLang="en-US" sz="2100" dirty="0">
                <a:cs typeface="+mn-ea"/>
                <a:sym typeface="+mn-lt"/>
              </a:rPr>
              <a:t>课文可以分成几部分？各部分大意是什么？</a:t>
            </a:r>
            <a:endParaRPr lang="en-US" altLang="zh-CN" sz="2100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867" y="2444073"/>
            <a:ext cx="7839050" cy="19436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cs typeface="+mn-ea"/>
                <a:sym typeface="+mn-lt"/>
              </a:rPr>
              <a:t>    第一部分（第</a:t>
            </a:r>
            <a:r>
              <a:rPr lang="en-US" altLang="zh-CN" sz="2100" b="1" dirty="0">
                <a:solidFill>
                  <a:srgbClr val="FF0000"/>
                </a:solidFill>
                <a:cs typeface="+mn-ea"/>
                <a:sym typeface="+mn-lt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cs typeface="+mn-ea"/>
                <a:sym typeface="+mn-lt"/>
              </a:rPr>
              <a:t>自然段）：概述西沙群岛风景优美，物产丰富。</a:t>
            </a:r>
            <a:endParaRPr lang="en-US" altLang="zh-CN" sz="2100" b="1" dirty="0">
              <a:solidFill>
                <a:srgbClr val="FF0000"/>
              </a:solid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cs typeface="+mn-ea"/>
                <a:sym typeface="+mn-lt"/>
              </a:rPr>
              <a:t>    第二部分（第</a:t>
            </a:r>
            <a:r>
              <a:rPr lang="en-US" altLang="zh-CN" sz="2100" b="1" dirty="0">
                <a:solidFill>
                  <a:srgbClr val="FF0000"/>
                </a:solidFill>
                <a:cs typeface="+mn-ea"/>
                <a:sym typeface="+mn-lt"/>
              </a:rPr>
              <a:t>2-6</a:t>
            </a:r>
            <a:r>
              <a:rPr lang="zh-CN" altLang="en-US" sz="2100" b="1" dirty="0">
                <a:solidFill>
                  <a:srgbClr val="FF0000"/>
                </a:solidFill>
                <a:cs typeface="+mn-ea"/>
                <a:sym typeface="+mn-lt"/>
              </a:rPr>
              <a:t>自然段）：具体介绍西沙群岛优美的风景和丰富的物产。</a:t>
            </a:r>
            <a:endParaRPr lang="en-US" altLang="zh-CN" sz="2100" b="1" dirty="0">
              <a:solidFill>
                <a:srgbClr val="FF0000"/>
              </a:solid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cs typeface="+mn-ea"/>
                <a:sym typeface="+mn-lt"/>
              </a:rPr>
              <a:t>    第三部分（第</a:t>
            </a:r>
            <a:r>
              <a:rPr lang="en-US" altLang="zh-CN" sz="2100" b="1" dirty="0">
                <a:solidFill>
                  <a:srgbClr val="FF0000"/>
                </a:solidFill>
                <a:cs typeface="+mn-ea"/>
                <a:sym typeface="+mn-lt"/>
              </a:rPr>
              <a:t>7</a:t>
            </a:r>
            <a:r>
              <a:rPr lang="zh-CN" altLang="en-US" sz="2100" b="1" dirty="0">
                <a:solidFill>
                  <a:srgbClr val="FF0000"/>
                </a:solidFill>
                <a:cs typeface="+mn-ea"/>
                <a:sym typeface="+mn-lt"/>
              </a:rPr>
              <a:t>自然段）：写西沙群岛将来会更加美丽和富饶。</a:t>
            </a:r>
            <a:endParaRPr lang="en-US" altLang="zh-CN" sz="2100" b="1" dirty="0">
              <a:solidFill>
                <a:srgbClr val="FF0000"/>
              </a:solidFill>
              <a:cs typeface="+mn-ea"/>
              <a:sym typeface="+mn-lt"/>
            </a:endParaRPr>
          </a:p>
          <a:p>
            <a:pPr algn="just"/>
            <a:r>
              <a:rPr lang="zh-CN" altLang="en-US" sz="2100" b="1" dirty="0">
                <a:solidFill>
                  <a:srgbClr val="FF0000"/>
                </a:solidFill>
                <a:cs typeface="+mn-ea"/>
                <a:sym typeface="+mn-lt"/>
              </a:rPr>
              <a:t>    </a:t>
            </a:r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475366" y="974642"/>
            <a:ext cx="1512167" cy="594066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1303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初步感知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4942114"/>
            <a:ext cx="9144001" cy="201386"/>
          </a:xfrm>
          <a:prstGeom prst="rect">
            <a:avLst/>
          </a:prstGeom>
          <a:solidFill>
            <a:srgbClr val="D130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913" y="194912"/>
            <a:ext cx="1808144" cy="511007"/>
            <a:chOff x="305216" y="259882"/>
            <a:chExt cx="1226082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D1303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1038282" cy="281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cs typeface="+mn-ea"/>
                  <a:sym typeface="+mn-lt"/>
                </a:rPr>
                <a:t>重难点解析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650082" y="1705489"/>
            <a:ext cx="2796281" cy="11763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dirty="0">
                <a:cs typeface="+mn-ea"/>
                <a:sym typeface="+mn-lt"/>
              </a:rPr>
              <a:t>    </a:t>
            </a:r>
            <a:r>
              <a:rPr lang="zh-CN" altLang="en-US" sz="2400" dirty="0">
                <a:cs typeface="+mn-ea"/>
                <a:sym typeface="+mn-lt"/>
              </a:rPr>
              <a:t>那里风景优美，物产丰富，是个可爱的地方。</a:t>
            </a:r>
          </a:p>
        </p:txBody>
      </p:sp>
      <p:sp>
        <p:nvSpPr>
          <p:cNvPr id="8" name="矩形 7"/>
          <p:cNvSpPr/>
          <p:nvPr/>
        </p:nvSpPr>
        <p:spPr>
          <a:xfrm>
            <a:off x="263837" y="3951724"/>
            <a:ext cx="4233918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    总体写西沙群岛的特点。</a:t>
            </a:r>
          </a:p>
        </p:txBody>
      </p:sp>
      <p:sp>
        <p:nvSpPr>
          <p:cNvPr id="9" name="矩形 8"/>
          <p:cNvSpPr/>
          <p:nvPr/>
        </p:nvSpPr>
        <p:spPr>
          <a:xfrm>
            <a:off x="1662589" y="1663413"/>
            <a:ext cx="1203960" cy="4286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AutoShape 2"/>
          <p:cNvSpPr>
            <a:spLocks noChangeArrowheads="1"/>
          </p:cNvSpPr>
          <p:nvPr/>
        </p:nvSpPr>
        <p:spPr bwMode="auto">
          <a:xfrm>
            <a:off x="505867" y="961833"/>
            <a:ext cx="1188131" cy="594066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1303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重难点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1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9444" y="2094749"/>
            <a:ext cx="1361445" cy="4286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506504" y="2625605"/>
            <a:ext cx="1268254" cy="993934"/>
            <a:chOff x="11202" y="4956"/>
            <a:chExt cx="2663" cy="2087"/>
          </a:xfrm>
        </p:grpSpPr>
        <p:sp>
          <p:nvSpPr>
            <p:cNvPr id="13" name="爆炸形 2 4"/>
            <p:cNvSpPr/>
            <p:nvPr/>
          </p:nvSpPr>
          <p:spPr>
            <a:xfrm rot="1860000">
              <a:off x="11202" y="4956"/>
              <a:ext cx="2620" cy="2087"/>
            </a:xfrm>
            <a:prstGeom prst="irregularSeal2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317" y="5588"/>
              <a:ext cx="2548" cy="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>
                  <a:solidFill>
                    <a:srgbClr val="FF0000"/>
                  </a:solidFill>
                  <a:cs typeface="+mn-ea"/>
                  <a:sym typeface="+mn-lt"/>
                </a:rPr>
                <a:t>中心句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0" y="1598592"/>
            <a:ext cx="3460120" cy="19463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4942114"/>
            <a:ext cx="9144001" cy="201386"/>
          </a:xfrm>
          <a:prstGeom prst="rect">
            <a:avLst/>
          </a:prstGeom>
          <a:solidFill>
            <a:srgbClr val="D130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913" y="194912"/>
            <a:ext cx="1808144" cy="511007"/>
            <a:chOff x="305216" y="259882"/>
            <a:chExt cx="1226082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D1303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1038282" cy="281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cs typeface="+mn-ea"/>
                  <a:sym typeface="+mn-lt"/>
                </a:rPr>
                <a:t>重难点解析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1449364" y="2121418"/>
            <a:ext cx="5323508" cy="11763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400" dirty="0">
                <a:cs typeface="+mn-ea"/>
                <a:sym typeface="+mn-lt"/>
              </a:rPr>
              <a:t>    课文描写了西沙群岛的哪些地方来说明西沙群岛的风景优美、物产丰富？仔细阅读</a:t>
            </a:r>
            <a:r>
              <a:rPr lang="en-US" altLang="zh-CN" sz="2400" dirty="0">
                <a:cs typeface="+mn-ea"/>
                <a:sym typeface="+mn-lt"/>
              </a:rPr>
              <a:t>2-6</a:t>
            </a:r>
            <a:r>
              <a:rPr lang="zh-CN" altLang="en-US" sz="2400" dirty="0">
                <a:cs typeface="+mn-ea"/>
                <a:sym typeface="+mn-lt"/>
              </a:rPr>
              <a:t>自然段，找出答案吧！</a:t>
            </a: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571519" y="1167898"/>
            <a:ext cx="1188131" cy="594066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1303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重难点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48765" y="3550920"/>
            <a:ext cx="7467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cs typeface="+mn-ea"/>
                <a:sym typeface="+mn-lt"/>
              </a:rPr>
              <a:t>海水</a:t>
            </a:r>
          </a:p>
        </p:txBody>
      </p:sp>
      <p:sp>
        <p:nvSpPr>
          <p:cNvPr id="10" name="矩形 9"/>
          <p:cNvSpPr/>
          <p:nvPr/>
        </p:nvSpPr>
        <p:spPr>
          <a:xfrm>
            <a:off x="2706053" y="3550444"/>
            <a:ext cx="800100" cy="437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海底  </a:t>
            </a:r>
          </a:p>
        </p:txBody>
      </p:sp>
      <p:sp>
        <p:nvSpPr>
          <p:cNvPr id="11" name="矩形 10"/>
          <p:cNvSpPr/>
          <p:nvPr/>
        </p:nvSpPr>
        <p:spPr>
          <a:xfrm>
            <a:off x="5841207" y="3549015"/>
            <a:ext cx="877729" cy="437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海岛</a:t>
            </a:r>
          </a:p>
        </p:txBody>
      </p:sp>
      <p:sp>
        <p:nvSpPr>
          <p:cNvPr id="12" name="矩形 11"/>
          <p:cNvSpPr/>
          <p:nvPr/>
        </p:nvSpPr>
        <p:spPr>
          <a:xfrm>
            <a:off x="3767614" y="3550920"/>
            <a:ext cx="800100" cy="437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海里  </a:t>
            </a: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5533073" y="3769995"/>
            <a:ext cx="308134" cy="953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2336007" y="3768566"/>
            <a:ext cx="308134" cy="953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851082" y="3550920"/>
            <a:ext cx="793433" cy="437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海滩  </a:t>
            </a: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3397568" y="3769042"/>
            <a:ext cx="308134" cy="953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4493419" y="3767614"/>
            <a:ext cx="308134" cy="953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4942114"/>
            <a:ext cx="9144001" cy="201386"/>
          </a:xfrm>
          <a:prstGeom prst="rect">
            <a:avLst/>
          </a:prstGeom>
          <a:solidFill>
            <a:srgbClr val="D130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913" y="194912"/>
            <a:ext cx="1538840" cy="511007"/>
            <a:chOff x="305216" y="259882"/>
            <a:chExt cx="1043470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D1303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55670" cy="281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cs typeface="+mn-ea"/>
                  <a:sym typeface="+mn-lt"/>
                </a:rPr>
                <a:t>板书设计</a:t>
              </a:r>
            </a:p>
          </p:txBody>
        </p:sp>
      </p:grp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1719978" y="1828018"/>
            <a:ext cx="461665" cy="195438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D1303F"/>
            </a:solidFill>
            <a:miter lim="800000"/>
          </a:ln>
        </p:spPr>
        <p:txBody>
          <a:bodyPr vert="eaVert" wrap="none" lIns="68580" tIns="34290" rIns="68580" bIns="34290">
            <a:spAutoFit/>
          </a:bodyPr>
          <a:lstStyle/>
          <a:p>
            <a:pPr algn="l"/>
            <a:r>
              <a:rPr lang="zh-CN" altLang="en-US" sz="2100" dirty="0">
                <a:cs typeface="+mn-ea"/>
                <a:sym typeface="+mn-lt"/>
              </a:rPr>
              <a:t>富饶的西沙群岛</a:t>
            </a: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2355858" y="1372790"/>
            <a:ext cx="676751" cy="39147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D1303F"/>
            </a:solidFill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just" eaLnBrk="1" latinLnBrk="0" hangingPunct="1">
              <a:lnSpc>
                <a:spcPct val="100000"/>
              </a:lnSpc>
            </a:pPr>
            <a:r>
              <a:rPr lang="zh-CN" altLang="en-US" sz="2100" dirty="0">
                <a:cs typeface="+mn-ea"/>
                <a:sym typeface="+mn-lt"/>
              </a:rPr>
              <a:t>总起</a:t>
            </a:r>
          </a:p>
        </p:txBody>
      </p:sp>
      <p:sp>
        <p:nvSpPr>
          <p:cNvPr id="20" name="左大括号 19"/>
          <p:cNvSpPr/>
          <p:nvPr/>
        </p:nvSpPr>
        <p:spPr>
          <a:xfrm>
            <a:off x="2181770" y="1580450"/>
            <a:ext cx="162018" cy="2430270"/>
          </a:xfrm>
          <a:prstGeom prst="leftBrace">
            <a:avLst/>
          </a:prstGeom>
          <a:noFill/>
          <a:ln w="25400">
            <a:solidFill>
              <a:srgbClr val="D130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2343475" y="2612469"/>
            <a:ext cx="689134" cy="39147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D1303F"/>
            </a:solidFill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2100" dirty="0">
                <a:cs typeface="+mn-ea"/>
                <a:sym typeface="+mn-lt"/>
              </a:rPr>
              <a:t>分述</a:t>
            </a: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2336808" y="3831193"/>
            <a:ext cx="695801" cy="39147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D1303F"/>
            </a:solidFill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2100" dirty="0">
                <a:cs typeface="+mn-ea"/>
                <a:sym typeface="+mn-lt"/>
              </a:rPr>
              <a:t>总结</a:t>
            </a:r>
          </a:p>
        </p:txBody>
      </p:sp>
      <p:sp>
        <p:nvSpPr>
          <p:cNvPr id="23" name="左大括号 22"/>
          <p:cNvSpPr/>
          <p:nvPr/>
        </p:nvSpPr>
        <p:spPr>
          <a:xfrm flipH="1">
            <a:off x="5763426" y="1580436"/>
            <a:ext cx="196215" cy="2522696"/>
          </a:xfrm>
          <a:prstGeom prst="leftBrace">
            <a:avLst/>
          </a:prstGeom>
          <a:noFill/>
          <a:ln w="25400">
            <a:solidFill>
              <a:srgbClr val="D130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3381700" y="3905011"/>
            <a:ext cx="2266950" cy="39147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D1303F"/>
            </a:solidFill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2100" dirty="0">
                <a:cs typeface="+mn-ea"/>
                <a:sym typeface="+mn-lt"/>
              </a:rPr>
              <a:t>更加美丽富饶</a:t>
            </a: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6085371" y="2484358"/>
            <a:ext cx="1239203" cy="7148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D1303F"/>
            </a:solidFill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just" eaLnBrk="1" latinLnBrk="0" hangingPunct="1">
              <a:lnSpc>
                <a:spcPct val="100000"/>
              </a:lnSpc>
            </a:pPr>
            <a:r>
              <a:rPr lang="zh-CN" altLang="en-US" sz="2100" dirty="0">
                <a:cs typeface="+mn-ea"/>
                <a:sym typeface="+mn-lt"/>
              </a:rPr>
              <a:t>景色优美物产丰富</a:t>
            </a:r>
          </a:p>
        </p:txBody>
      </p:sp>
      <p:sp>
        <p:nvSpPr>
          <p:cNvPr id="26" name="左大括号 25"/>
          <p:cNvSpPr/>
          <p:nvPr/>
        </p:nvSpPr>
        <p:spPr>
          <a:xfrm>
            <a:off x="3112142" y="1945243"/>
            <a:ext cx="161925" cy="1704499"/>
          </a:xfrm>
          <a:prstGeom prst="leftBrace">
            <a:avLst/>
          </a:prstGeom>
          <a:noFill/>
          <a:ln w="25400" cap="flat" cmpd="sng" algn="ctr">
            <a:solidFill>
              <a:srgbClr val="D1303F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3381700" y="1311830"/>
            <a:ext cx="2264569" cy="39147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D1303F"/>
            </a:solidFill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2100" dirty="0">
                <a:cs typeface="+mn-ea"/>
                <a:sym typeface="+mn-lt"/>
              </a:rPr>
              <a:t>是个可爱的地方</a:t>
            </a:r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3387415" y="1764268"/>
            <a:ext cx="2264093" cy="39147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D1303F"/>
            </a:solidFill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2100" dirty="0">
                <a:cs typeface="+mn-ea"/>
                <a:sym typeface="+mn-lt"/>
              </a:rPr>
              <a:t>海面 五光十色</a:t>
            </a: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3387891" y="2214325"/>
            <a:ext cx="2264569" cy="7148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D1303F"/>
            </a:solidFill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2100" dirty="0">
                <a:cs typeface="+mn-ea"/>
                <a:sym typeface="+mn-lt"/>
              </a:rPr>
              <a:t>海底 珊瑚、海参、</a:t>
            </a:r>
          </a:p>
          <a:p>
            <a:pPr eaLnBrk="1" latinLnBrk="0" hangingPunct="1">
              <a:lnSpc>
                <a:spcPct val="100000"/>
              </a:lnSpc>
            </a:pPr>
            <a:r>
              <a:rPr lang="zh-CN" altLang="en-US" sz="2100" dirty="0">
                <a:cs typeface="+mn-ea"/>
                <a:sym typeface="+mn-lt"/>
              </a:rPr>
              <a:t>     大龙虾、鱼</a:t>
            </a:r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3386462" y="3003946"/>
            <a:ext cx="2265045" cy="39147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D1303F"/>
            </a:solidFill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2100" dirty="0">
                <a:cs typeface="+mn-ea"/>
                <a:sym typeface="+mn-lt"/>
              </a:rPr>
              <a:t>海滩 贝壳、海龟</a:t>
            </a:r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3386462" y="3439715"/>
            <a:ext cx="2266950" cy="39147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D1303F"/>
            </a:solidFill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2100" dirty="0">
                <a:cs typeface="+mn-ea"/>
                <a:sym typeface="+mn-lt"/>
              </a:rPr>
              <a:t>海岛 鸟的天下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3032609" y="4063603"/>
            <a:ext cx="349091" cy="0"/>
          </a:xfrm>
          <a:prstGeom prst="line">
            <a:avLst/>
          </a:prstGeom>
          <a:ln w="28575" cmpd="sng">
            <a:solidFill>
              <a:srgbClr val="D1303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032609" y="1507569"/>
            <a:ext cx="349091" cy="0"/>
          </a:xfrm>
          <a:prstGeom prst="line">
            <a:avLst/>
          </a:prstGeom>
          <a:ln w="28575" cmpd="sng">
            <a:solidFill>
              <a:srgbClr val="D1303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 autoUpdateAnimBg="0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4942114"/>
            <a:ext cx="9144001" cy="201386"/>
          </a:xfrm>
          <a:prstGeom prst="rect">
            <a:avLst/>
          </a:prstGeom>
          <a:solidFill>
            <a:srgbClr val="D130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912" y="194912"/>
            <a:ext cx="1538839" cy="511007"/>
            <a:chOff x="305216" y="259882"/>
            <a:chExt cx="1043469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D1303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55669" cy="281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cs typeface="+mn-ea"/>
                  <a:sym typeface="+mn-lt"/>
                </a:rPr>
                <a:t>新课导入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5001938" y="1582696"/>
            <a:ext cx="3577706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    </a:t>
            </a:r>
            <a:r>
              <a:rPr lang="en-US" altLang="zh-CN" sz="2000" dirty="0">
                <a:cs typeface="+mn-ea"/>
                <a:sym typeface="+mn-lt"/>
              </a:rPr>
              <a:t>“</a:t>
            </a:r>
            <a:r>
              <a:rPr lang="zh-CN" altLang="en-US" sz="2000" dirty="0">
                <a:cs typeface="+mn-ea"/>
                <a:sym typeface="+mn-lt"/>
              </a:rPr>
              <a:t>西沙群岛</a:t>
            </a:r>
            <a:r>
              <a:rPr lang="en-US" altLang="zh-CN" sz="2000" dirty="0">
                <a:cs typeface="+mn-ea"/>
                <a:sym typeface="+mn-lt"/>
              </a:rPr>
              <a:t>”</a:t>
            </a:r>
            <a:r>
              <a:rPr lang="zh-CN" altLang="en-US" sz="2000" dirty="0">
                <a:cs typeface="+mn-ea"/>
                <a:sym typeface="+mn-lt"/>
              </a:rPr>
              <a:t>是中国南海四大群岛之一，自古就是中国的领土，古代这里被称为</a:t>
            </a:r>
            <a:r>
              <a:rPr lang="en-US" altLang="zh-CN" sz="2000" dirty="0">
                <a:cs typeface="+mn-ea"/>
                <a:sym typeface="+mn-lt"/>
              </a:rPr>
              <a:t>“</a:t>
            </a:r>
            <a:r>
              <a:rPr lang="zh-CN" altLang="en-US" sz="2000" dirty="0">
                <a:cs typeface="+mn-ea"/>
                <a:sym typeface="+mn-lt"/>
              </a:rPr>
              <a:t>千里长沙</a:t>
            </a:r>
            <a:r>
              <a:rPr lang="en-US" altLang="zh-CN" sz="2000" dirty="0">
                <a:cs typeface="+mn-ea"/>
                <a:sym typeface="+mn-lt"/>
              </a:rPr>
              <a:t>”</a:t>
            </a:r>
            <a:r>
              <a:rPr lang="zh-CN" altLang="en-US" sz="2000" dirty="0">
                <a:cs typeface="+mn-ea"/>
                <a:sym typeface="+mn-lt"/>
              </a:rPr>
              <a:t>。主要岛屿有永兴岛、东岛、中建岛等。让我们走进课文，去感受西沙群岛的美丽和富饶吧！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3381" y="1694450"/>
            <a:ext cx="3460120" cy="19463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4942114"/>
            <a:ext cx="9144001" cy="201386"/>
          </a:xfrm>
          <a:prstGeom prst="rect">
            <a:avLst/>
          </a:prstGeom>
          <a:solidFill>
            <a:srgbClr val="D130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913" y="194912"/>
            <a:ext cx="1538840" cy="511007"/>
            <a:chOff x="305216" y="259882"/>
            <a:chExt cx="1043470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D1303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55670" cy="281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cs typeface="+mn-ea"/>
                  <a:sym typeface="+mn-lt"/>
                </a:rPr>
                <a:t>课堂演练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22136" y="3116096"/>
            <a:ext cx="7840980" cy="1569721"/>
            <a:chOff x="1133" y="6088"/>
            <a:chExt cx="16464" cy="3296"/>
          </a:xfrm>
        </p:grpSpPr>
        <p:cxnSp>
          <p:nvCxnSpPr>
            <p:cNvPr id="35" name="直接连接符 34"/>
            <p:cNvCxnSpPr/>
            <p:nvPr/>
          </p:nvCxnSpPr>
          <p:spPr>
            <a:xfrm flipV="1">
              <a:off x="10526" y="8338"/>
              <a:ext cx="3637" cy="0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1133" y="6088"/>
              <a:ext cx="16464" cy="32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sz="2400" dirty="0">
                  <a:cs typeface="+mn-ea"/>
                  <a:sym typeface="+mn-lt"/>
                </a:rPr>
                <a:t>    海底高低不平，有山崖，有峡谷，海水有深有浅，从海面看，色彩就不同了。 </a:t>
              </a:r>
            </a:p>
            <a:p>
              <a:r>
                <a:rPr lang="zh-CN" altLang="en-US" sz="2400" dirty="0">
                  <a:cs typeface="+mn-ea"/>
                  <a:sym typeface="+mn-lt"/>
                </a:rPr>
                <a:t>     </a:t>
              </a:r>
              <a:r>
                <a:rPr lang="zh-CN" altLang="en-US" sz="2400" u="sng" dirty="0">
                  <a:cs typeface="+mn-ea"/>
                  <a:sym typeface="+mn-lt"/>
                </a:rPr>
                <a:t>　　　　　　　　</a:t>
              </a:r>
              <a:r>
                <a:rPr lang="zh-CN" altLang="en-US" sz="2400" dirty="0">
                  <a:cs typeface="+mn-ea"/>
                  <a:sym typeface="+mn-lt"/>
                </a:rPr>
                <a:t>，是因为　　　　</a:t>
              </a:r>
            </a:p>
            <a:p>
              <a:r>
                <a:rPr lang="zh-CN" altLang="en-US" sz="2400" u="sng" dirty="0">
                  <a:cs typeface="+mn-ea"/>
                  <a:sym typeface="+mn-lt"/>
                </a:rPr>
                <a:t>　　　　　　　 　         </a:t>
              </a:r>
              <a:r>
                <a:rPr lang="zh-CN" altLang="en-US" sz="2400" dirty="0">
                  <a:cs typeface="+mn-ea"/>
                  <a:sym typeface="+mn-lt"/>
                </a:rPr>
                <a:t>。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696657" y="4269573"/>
            <a:ext cx="5364956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有山崖，有峡谷，海水有深有浅</a:t>
            </a:r>
          </a:p>
        </p:txBody>
      </p:sp>
      <p:sp>
        <p:nvSpPr>
          <p:cNvPr id="38" name="矩形 37"/>
          <p:cNvSpPr/>
          <p:nvPr/>
        </p:nvSpPr>
        <p:spPr>
          <a:xfrm>
            <a:off x="5107208" y="3823036"/>
            <a:ext cx="190881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海底高低不平，</a:t>
            </a:r>
          </a:p>
        </p:txBody>
      </p:sp>
      <p:sp>
        <p:nvSpPr>
          <p:cNvPr id="39" name="矩形 38"/>
          <p:cNvSpPr/>
          <p:nvPr/>
        </p:nvSpPr>
        <p:spPr>
          <a:xfrm>
            <a:off x="614531" y="1406695"/>
            <a:ext cx="5994666" cy="11763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sz="2400" dirty="0">
                <a:cs typeface="+mn-ea"/>
                <a:sym typeface="+mn-lt"/>
              </a:rPr>
              <a:t>（　　　　）的森林　（　　　　）的峡谷　　（　　　　）的山崖  （　　　　）的海龟　　（　　　　）的贝壳  （　　　　）的物产</a:t>
            </a:r>
          </a:p>
        </p:txBody>
      </p:sp>
      <p:sp>
        <p:nvSpPr>
          <p:cNvPr id="40" name="Rectangle 4"/>
          <p:cNvSpPr txBox="1">
            <a:spLocks noChangeArrowheads="1"/>
          </p:cNvSpPr>
          <p:nvPr/>
        </p:nvSpPr>
        <p:spPr bwMode="auto">
          <a:xfrm>
            <a:off x="796432" y="2644608"/>
            <a:ext cx="6210776" cy="471964"/>
          </a:xfrm>
          <a:prstGeom prst="rect">
            <a:avLst/>
          </a:prstGeom>
          <a:noFill/>
          <a:ln>
            <a:miter lim="800000"/>
          </a:ln>
        </p:spPr>
        <p:txBody>
          <a:bodyPr vert="horz" lIns="68580" tIns="34290" rIns="68580" bIns="34290" rtlCol="0">
            <a:norm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2400" b="1" dirty="0">
                <a:cs typeface="+mn-ea"/>
                <a:sym typeface="+mn-lt"/>
              </a:rPr>
              <a:t>2.</a:t>
            </a:r>
            <a:r>
              <a:rPr lang="zh-CN" altLang="en-US" sz="2400" b="1" dirty="0">
                <a:cs typeface="+mn-ea"/>
                <a:sym typeface="+mn-lt"/>
              </a:rPr>
              <a:t>按提示，改变句式，意思不变。</a:t>
            </a:r>
          </a:p>
        </p:txBody>
      </p:sp>
      <p:sp>
        <p:nvSpPr>
          <p:cNvPr id="41" name="Rectangle 4"/>
          <p:cNvSpPr txBox="1">
            <a:spLocks noChangeArrowheads="1"/>
          </p:cNvSpPr>
          <p:nvPr/>
        </p:nvSpPr>
        <p:spPr bwMode="auto">
          <a:xfrm>
            <a:off x="505867" y="986030"/>
            <a:ext cx="6210690" cy="972108"/>
          </a:xfrm>
          <a:prstGeom prst="rect">
            <a:avLst/>
          </a:prstGeom>
          <a:noFill/>
          <a:ln>
            <a:miter lim="800000"/>
          </a:ln>
        </p:spPr>
        <p:txBody>
          <a:bodyPr vert="horz" lIns="68580" tIns="34290" rIns="68580" bIns="34290" rtlCol="0">
            <a:norm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2400" b="1" dirty="0">
                <a:cs typeface="+mn-ea"/>
                <a:sym typeface="+mn-lt"/>
              </a:rPr>
              <a:t>1.</a:t>
            </a:r>
            <a:r>
              <a:rPr sz="2400" dirty="0">
                <a:cs typeface="+mn-ea"/>
                <a:sym typeface="+mn-lt"/>
              </a:rPr>
              <a:t>在括号里填入合适的词语。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42" name="TextBox 35"/>
          <p:cNvSpPr txBox="1"/>
          <p:nvPr/>
        </p:nvSpPr>
        <p:spPr>
          <a:xfrm>
            <a:off x="1201169" y="1383138"/>
            <a:ext cx="810090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茂密</a:t>
            </a:r>
          </a:p>
        </p:txBody>
      </p:sp>
      <p:sp>
        <p:nvSpPr>
          <p:cNvPr id="43" name="TextBox 38"/>
          <p:cNvSpPr txBox="1"/>
          <p:nvPr/>
        </p:nvSpPr>
        <p:spPr>
          <a:xfrm>
            <a:off x="4241248" y="1767606"/>
            <a:ext cx="102611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有趣</a:t>
            </a:r>
          </a:p>
        </p:txBody>
      </p:sp>
      <p:sp>
        <p:nvSpPr>
          <p:cNvPr id="44" name="TextBox 39"/>
          <p:cNvSpPr txBox="1"/>
          <p:nvPr/>
        </p:nvSpPr>
        <p:spPr>
          <a:xfrm>
            <a:off x="4241248" y="1390478"/>
            <a:ext cx="810090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低陷</a:t>
            </a:r>
          </a:p>
        </p:txBody>
      </p:sp>
      <p:sp>
        <p:nvSpPr>
          <p:cNvPr id="45" name="TextBox 40"/>
          <p:cNvSpPr txBox="1"/>
          <p:nvPr/>
        </p:nvSpPr>
        <p:spPr>
          <a:xfrm>
            <a:off x="1201035" y="1820885"/>
            <a:ext cx="102611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高耸</a:t>
            </a:r>
          </a:p>
        </p:txBody>
      </p:sp>
      <p:sp>
        <p:nvSpPr>
          <p:cNvPr id="46" name="矩形 45"/>
          <p:cNvSpPr/>
          <p:nvPr/>
        </p:nvSpPr>
        <p:spPr>
          <a:xfrm>
            <a:off x="1417937" y="3878096"/>
            <a:ext cx="2677478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从海面看，色彩不同</a:t>
            </a:r>
          </a:p>
        </p:txBody>
      </p:sp>
      <p:sp>
        <p:nvSpPr>
          <p:cNvPr id="47" name="TextBox 38"/>
          <p:cNvSpPr txBox="1"/>
          <p:nvPr/>
        </p:nvSpPr>
        <p:spPr>
          <a:xfrm>
            <a:off x="1201344" y="2206708"/>
            <a:ext cx="102611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美丽</a:t>
            </a:r>
          </a:p>
        </p:txBody>
      </p:sp>
      <p:sp>
        <p:nvSpPr>
          <p:cNvPr id="48" name="TextBox 38"/>
          <p:cNvSpPr txBox="1"/>
          <p:nvPr/>
        </p:nvSpPr>
        <p:spPr>
          <a:xfrm>
            <a:off x="4241248" y="2152892"/>
            <a:ext cx="102611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丰富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 build="p"/>
      <p:bldP spid="41" grpId="0" build="p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4942114"/>
            <a:ext cx="9144001" cy="201386"/>
          </a:xfrm>
          <a:prstGeom prst="rect">
            <a:avLst/>
          </a:prstGeom>
          <a:solidFill>
            <a:srgbClr val="D130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913" y="194912"/>
            <a:ext cx="1538840" cy="511007"/>
            <a:chOff x="305216" y="259882"/>
            <a:chExt cx="1043470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D1303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55670" cy="281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cs typeface="+mn-ea"/>
                  <a:sym typeface="+mn-lt"/>
                </a:rPr>
                <a:t>课堂演练</a:t>
              </a:r>
            </a:p>
          </p:txBody>
        </p:sp>
      </p:grpSp>
      <p:sp>
        <p:nvSpPr>
          <p:cNvPr id="21" name="Rectangle 4"/>
          <p:cNvSpPr txBox="1">
            <a:spLocks noChangeArrowheads="1"/>
          </p:cNvSpPr>
          <p:nvPr/>
        </p:nvSpPr>
        <p:spPr bwMode="auto">
          <a:xfrm>
            <a:off x="595257" y="1073956"/>
            <a:ext cx="7643868" cy="648072"/>
          </a:xfrm>
          <a:prstGeom prst="rect">
            <a:avLst/>
          </a:prstGeom>
          <a:noFill/>
          <a:ln>
            <a:miter lim="800000"/>
          </a:ln>
        </p:spPr>
        <p:txBody>
          <a:bodyPr vert="horz" lIns="68580" tIns="34290" rIns="68580" bIns="34290" rtlCol="0">
            <a:no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2400" b="1" dirty="0">
                <a:cs typeface="+mn-ea"/>
                <a:sym typeface="+mn-lt"/>
              </a:rPr>
              <a:t>3.</a:t>
            </a:r>
            <a:r>
              <a:rPr lang="zh-CN" altLang="en-US" sz="2400" b="1" dirty="0">
                <a:cs typeface="+mn-ea"/>
                <a:sym typeface="+mn-lt"/>
              </a:rPr>
              <a:t>作者用了什么修辞手法来写西沙群岛的鱼多？</a:t>
            </a:r>
          </a:p>
        </p:txBody>
      </p:sp>
      <p:sp>
        <p:nvSpPr>
          <p:cNvPr id="22" name="矩形 21"/>
          <p:cNvSpPr/>
          <p:nvPr/>
        </p:nvSpPr>
        <p:spPr>
          <a:xfrm>
            <a:off x="1342002" y="2208007"/>
            <a:ext cx="5409558" cy="437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比喻、排比、拟人、夸张。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1775" y="2191904"/>
            <a:ext cx="200025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0"/>
            <a:ext cx="6943725" cy="5143500"/>
          </a:xfrm>
          <a:prstGeom prst="rect">
            <a:avLst/>
          </a:prstGeom>
          <a:gradFill>
            <a:gsLst>
              <a:gs pos="0">
                <a:srgbClr val="D1303F"/>
              </a:gs>
              <a:gs pos="100000">
                <a:srgbClr val="D1303F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00838" y="1407608"/>
            <a:ext cx="6142888" cy="1523160"/>
            <a:chOff x="7229012" y="2399665"/>
            <a:chExt cx="8190517" cy="2030879"/>
          </a:xfrm>
        </p:grpSpPr>
        <p:sp>
          <p:nvSpPr>
            <p:cNvPr id="19" name="矩形 259"/>
            <p:cNvSpPr>
              <a:spLocks noChangeArrowheads="1"/>
            </p:cNvSpPr>
            <p:nvPr/>
          </p:nvSpPr>
          <p:spPr bwMode="auto">
            <a:xfrm>
              <a:off x="7229012" y="2399665"/>
              <a:ext cx="8190517" cy="1354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defTabSz="342900">
                <a:buNone/>
              </a:pPr>
              <a:r>
                <a:rPr lang="zh-CN" altLang="en-US" sz="6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感谢各位的聆</a:t>
              </a:r>
              <a:r>
                <a:rPr lang="zh-CN" altLang="en-US" sz="66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听 </a:t>
              </a:r>
              <a:endParaRPr lang="en-US" altLang="zh-CN" sz="6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1105948" y="3938101"/>
              <a:ext cx="246308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342900"/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rot="10800000">
              <a:off x="7266131" y="3815288"/>
              <a:ext cx="5473670" cy="0"/>
            </a:xfrm>
            <a:prstGeom prst="line">
              <a:avLst/>
            </a:prstGeom>
            <a:ln w="25400" cap="rnd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69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cs typeface="+mn-ea"/>
              <a:sym typeface="+mn-lt"/>
            </a:endParaRP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</a:t>
            </a:r>
          </a:p>
          <a:p>
            <a:pPr defTabSz="914400"/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模板：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模板：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</a:t>
            </a:r>
          </a:p>
          <a:p>
            <a:pPr defTabSz="914400"/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cs typeface="+mn-ea"/>
                <a:sym typeface="+mn-lt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cs typeface="+mn-ea"/>
              <a:sym typeface="+mn-lt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08" y="2323010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cs typeface="+mn-ea"/>
                <a:sym typeface="+mn-lt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cs typeface="+mn-ea"/>
              <a:sym typeface="+mn-lt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cs typeface="+mn-ea"/>
                <a:sym typeface="+mn-lt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cs typeface="+mn-ea"/>
                <a:sym typeface="+mn-lt"/>
              </a:rPr>
              <a:t>人学习、研究。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cs typeface="+mn-ea"/>
                <a:sym typeface="+mn-lt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cs typeface="+mn-ea"/>
                <a:sym typeface="+mn-lt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cs typeface="+mn-ea"/>
              <a:sym typeface="+mn-lt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cs typeface="+mn-ea"/>
                <a:sym typeface="+mn-lt"/>
              </a:rPr>
              <a:t>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cs typeface="+mn-ea"/>
                <a:sym typeface="+mn-lt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331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518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4942114"/>
            <a:ext cx="9144001" cy="201386"/>
          </a:xfrm>
          <a:prstGeom prst="rect">
            <a:avLst/>
          </a:prstGeom>
          <a:solidFill>
            <a:srgbClr val="D130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912" y="194912"/>
            <a:ext cx="1538839" cy="511007"/>
            <a:chOff x="305216" y="259882"/>
            <a:chExt cx="1043469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D1303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55669" cy="281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cs typeface="+mn-ea"/>
                  <a:sym typeface="+mn-lt"/>
                </a:rPr>
                <a:t>字词乐园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15953" y="1678756"/>
            <a:ext cx="1133852" cy="1114730"/>
            <a:chOff x="-2214610" y="714356"/>
            <a:chExt cx="1785950" cy="1643868"/>
          </a:xfrm>
          <a:noFill/>
        </p:grpSpPr>
        <p:sp>
          <p:nvSpPr>
            <p:cNvPr id="8" name="矩形 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9" name="直接连接符 8"/>
            <p:cNvCxnSpPr>
              <a:stCxn id="8" idx="1"/>
              <a:endCxn id="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8" idx="0"/>
              <a:endCxn id="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7"/>
          <p:cNvSpPr txBox="1"/>
          <p:nvPr/>
        </p:nvSpPr>
        <p:spPr>
          <a:xfrm>
            <a:off x="3103359" y="2748217"/>
            <a:ext cx="792525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3000" dirty="0" err="1">
                <a:cs typeface="+mn-ea"/>
                <a:sym typeface="+mn-lt"/>
              </a:rPr>
              <a:t>yán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893639" y="3328040"/>
            <a:ext cx="1133852" cy="1114730"/>
            <a:chOff x="-2214610" y="714356"/>
            <a:chExt cx="1785950" cy="1643868"/>
          </a:xfrm>
          <a:noFill/>
        </p:grpSpPr>
        <p:sp>
          <p:nvSpPr>
            <p:cNvPr id="13" name="矩形 12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4" name="直接连接符 13"/>
            <p:cNvCxnSpPr>
              <a:stCxn id="13" idx="1"/>
              <a:endCxn id="13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3" idx="0"/>
              <a:endCxn id="13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2960729" y="3266633"/>
            <a:ext cx="953485" cy="1176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7200" b="1" dirty="0">
                <a:cs typeface="+mn-ea"/>
                <a:sym typeface="+mn-lt"/>
              </a:rPr>
              <a:t>岩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907864" y="1678756"/>
            <a:ext cx="1158183" cy="1071201"/>
            <a:chOff x="-2214610" y="714356"/>
            <a:chExt cx="1785950" cy="1643868"/>
          </a:xfrm>
          <a:noFill/>
        </p:grpSpPr>
        <p:sp>
          <p:nvSpPr>
            <p:cNvPr id="18" name="矩形 1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9" name="直接连接符 18"/>
            <p:cNvCxnSpPr>
              <a:stCxn id="18" idx="1"/>
              <a:endCxn id="1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8" idx="0"/>
              <a:endCxn id="1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2972553" y="1564573"/>
            <a:ext cx="920957" cy="1177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7200" b="1" dirty="0">
                <a:cs typeface="+mn-ea"/>
                <a:sym typeface="+mn-lt"/>
              </a:rPr>
              <a:t>富</a:t>
            </a:r>
          </a:p>
        </p:txBody>
      </p:sp>
      <p:sp>
        <p:nvSpPr>
          <p:cNvPr id="22" name="TextBox 40"/>
          <p:cNvSpPr txBox="1"/>
          <p:nvPr/>
        </p:nvSpPr>
        <p:spPr>
          <a:xfrm>
            <a:off x="4488278" y="1092802"/>
            <a:ext cx="824585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3000" dirty="0" err="1">
                <a:cs typeface="+mn-ea"/>
                <a:sym typeface="+mn-lt"/>
              </a:rPr>
              <a:t>yōu</a:t>
            </a:r>
          </a:p>
        </p:txBody>
      </p:sp>
      <p:sp>
        <p:nvSpPr>
          <p:cNvPr id="23" name="TextBox 23"/>
          <p:cNvSpPr txBox="1">
            <a:spLocks noChangeArrowheads="1"/>
          </p:cNvSpPr>
          <p:nvPr/>
        </p:nvSpPr>
        <p:spPr bwMode="auto">
          <a:xfrm>
            <a:off x="4371875" y="1623695"/>
            <a:ext cx="953485" cy="1176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7200" b="1" dirty="0">
                <a:cs typeface="+mn-ea"/>
                <a:sym typeface="+mn-lt"/>
              </a:rPr>
              <a:t>优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5699710" y="1678756"/>
            <a:ext cx="1133852" cy="1114730"/>
            <a:chOff x="-2214610" y="714356"/>
            <a:chExt cx="1785950" cy="1643868"/>
          </a:xfrm>
          <a:noFill/>
        </p:grpSpPr>
        <p:sp>
          <p:nvSpPr>
            <p:cNvPr id="25" name="矩形 2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5" idx="0"/>
              <a:endCxn id="2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54"/>
          <p:cNvSpPr txBox="1"/>
          <p:nvPr/>
        </p:nvSpPr>
        <p:spPr>
          <a:xfrm>
            <a:off x="5730726" y="1149463"/>
            <a:ext cx="938398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000" dirty="0" err="1">
                <a:cs typeface="+mn-ea"/>
                <a:sym typeface="+mn-lt"/>
              </a:rPr>
              <a:t>qiǎn</a:t>
            </a:r>
            <a:endParaRPr lang="en-US" altLang="zh-CN" sz="3000" dirty="0">
              <a:cs typeface="+mn-ea"/>
              <a:sym typeface="+mn-lt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5788565" y="1623695"/>
            <a:ext cx="953485" cy="1176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7200" b="1" dirty="0">
                <a:cs typeface="+mn-ea"/>
                <a:sym typeface="+mn-lt"/>
              </a:rPr>
              <a:t>浅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7083467" y="1678756"/>
            <a:ext cx="1133852" cy="1114730"/>
            <a:chOff x="-2214610" y="714356"/>
            <a:chExt cx="1785950" cy="1643868"/>
          </a:xfrm>
          <a:noFill/>
        </p:grpSpPr>
        <p:sp>
          <p:nvSpPr>
            <p:cNvPr id="31" name="矩形 3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2" name="直接连接符 31"/>
            <p:cNvCxnSpPr>
              <a:stCxn id="31" idx="1"/>
              <a:endCxn id="3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>
              <a:stCxn id="31" idx="0"/>
              <a:endCxn id="3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60"/>
          <p:cNvSpPr txBox="1"/>
          <p:nvPr/>
        </p:nvSpPr>
        <p:spPr>
          <a:xfrm>
            <a:off x="7277413" y="1074210"/>
            <a:ext cx="813364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3000" dirty="0" err="1">
                <a:cs typeface="+mn-ea"/>
                <a:sym typeface="+mn-lt"/>
              </a:rPr>
              <a:t>cuò</a:t>
            </a:r>
          </a:p>
        </p:txBody>
      </p: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7169781" y="1588222"/>
            <a:ext cx="953485" cy="1176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7200" b="1" dirty="0">
                <a:cs typeface="+mn-ea"/>
                <a:sym typeface="+mn-lt"/>
              </a:rPr>
              <a:t>错</a:t>
            </a:r>
          </a:p>
        </p:txBody>
      </p:sp>
      <p:sp>
        <p:nvSpPr>
          <p:cNvPr id="36" name="TextBox 62"/>
          <p:cNvSpPr txBox="1"/>
          <p:nvPr/>
        </p:nvSpPr>
        <p:spPr>
          <a:xfrm>
            <a:off x="4510155" y="2764594"/>
            <a:ext cx="65186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3000" dirty="0" err="1">
                <a:cs typeface="+mn-ea"/>
                <a:sym typeface="+mn-lt"/>
              </a:rPr>
              <a:t>xiā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4296866" y="3328040"/>
            <a:ext cx="1133852" cy="1114730"/>
            <a:chOff x="-2214610" y="714356"/>
            <a:chExt cx="1785950" cy="1643868"/>
          </a:xfrm>
          <a:noFill/>
        </p:grpSpPr>
        <p:sp>
          <p:nvSpPr>
            <p:cNvPr id="38" name="矩形 3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9" name="直接连接符 38"/>
            <p:cNvCxnSpPr>
              <a:stCxn id="38" idx="1"/>
              <a:endCxn id="3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>
              <a:stCxn id="38" idx="0"/>
              <a:endCxn id="3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23"/>
          <p:cNvSpPr txBox="1">
            <a:spLocks noChangeArrowheads="1"/>
          </p:cNvSpPr>
          <p:nvPr/>
        </p:nvSpPr>
        <p:spPr bwMode="auto">
          <a:xfrm>
            <a:off x="4335665" y="3284002"/>
            <a:ext cx="953485" cy="1176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7200" b="1" dirty="0">
                <a:cs typeface="+mn-ea"/>
                <a:sym typeface="+mn-lt"/>
              </a:rPr>
              <a:t>虾</a:t>
            </a:r>
          </a:p>
        </p:txBody>
      </p:sp>
      <p:sp>
        <p:nvSpPr>
          <p:cNvPr id="42" name="TextBox 68"/>
          <p:cNvSpPr txBox="1"/>
          <p:nvPr/>
        </p:nvSpPr>
        <p:spPr>
          <a:xfrm>
            <a:off x="5730416" y="2748217"/>
            <a:ext cx="867866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3000" dirty="0" err="1">
                <a:cs typeface="+mn-ea"/>
                <a:sym typeface="+mn-lt"/>
              </a:rPr>
              <a:t>tǐnɡ</a:t>
            </a:r>
            <a:endParaRPr lang="zh-CN" altLang="en-US" sz="3000" dirty="0"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700094" y="3328040"/>
            <a:ext cx="1133852" cy="1114730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Box 23"/>
          <p:cNvSpPr txBox="1">
            <a:spLocks noChangeArrowheads="1"/>
          </p:cNvSpPr>
          <p:nvPr/>
        </p:nvSpPr>
        <p:spPr bwMode="auto">
          <a:xfrm>
            <a:off x="5753091" y="3284002"/>
            <a:ext cx="953485" cy="1176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7200" b="1" dirty="0">
                <a:cs typeface="+mn-ea"/>
                <a:sym typeface="+mn-lt"/>
              </a:rPr>
              <a:t>挺</a:t>
            </a:r>
          </a:p>
        </p:txBody>
      </p:sp>
      <p:sp>
        <p:nvSpPr>
          <p:cNvPr id="48" name="TextBox 74"/>
          <p:cNvSpPr txBox="1"/>
          <p:nvPr/>
        </p:nvSpPr>
        <p:spPr>
          <a:xfrm>
            <a:off x="7411389" y="2748217"/>
            <a:ext cx="622606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000" dirty="0" err="1">
                <a:cs typeface="+mn-ea"/>
                <a:sym typeface="+mn-lt"/>
              </a:rPr>
              <a:t>gǔ</a:t>
            </a:r>
            <a:endParaRPr lang="en-US" altLang="zh-CN" sz="3000" dirty="0"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103321" y="3328040"/>
            <a:ext cx="1133852" cy="1114730"/>
            <a:chOff x="-2214610" y="714356"/>
            <a:chExt cx="1785950" cy="1643868"/>
          </a:xfrm>
          <a:noFill/>
        </p:grpSpPr>
        <p:sp>
          <p:nvSpPr>
            <p:cNvPr id="50" name="矩形 49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51" name="直接连接符 50"/>
            <p:cNvCxnSpPr>
              <a:stCxn id="50" idx="1"/>
              <a:endCxn id="50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50" idx="0"/>
              <a:endCxn id="50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Box 23"/>
          <p:cNvSpPr txBox="1">
            <a:spLocks noChangeArrowheads="1"/>
          </p:cNvSpPr>
          <p:nvPr/>
        </p:nvSpPr>
        <p:spPr bwMode="auto">
          <a:xfrm>
            <a:off x="7175325" y="3266633"/>
            <a:ext cx="953485" cy="1177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7200" b="1" dirty="0">
                <a:cs typeface="+mn-ea"/>
                <a:sym typeface="+mn-lt"/>
              </a:rPr>
              <a:t>鼓</a:t>
            </a:r>
          </a:p>
        </p:txBody>
      </p:sp>
      <p:sp>
        <p:nvSpPr>
          <p:cNvPr id="54" name="TextBox 3"/>
          <p:cNvSpPr txBox="1"/>
          <p:nvPr/>
        </p:nvSpPr>
        <p:spPr>
          <a:xfrm>
            <a:off x="3253407" y="1074031"/>
            <a:ext cx="910835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dirty="0" err="1">
                <a:cs typeface="+mn-ea"/>
                <a:sym typeface="+mn-lt"/>
              </a:rPr>
              <a:t>fù</a:t>
            </a:r>
            <a:endParaRPr lang="zh-CN" altLang="en-US" sz="3000" dirty="0">
              <a:cs typeface="+mn-ea"/>
              <a:sym typeface="+mn-lt"/>
            </a:endParaRPr>
          </a:p>
        </p:txBody>
      </p:sp>
      <p:sp>
        <p:nvSpPr>
          <p:cNvPr id="55" name="AutoShape 2"/>
          <p:cNvSpPr>
            <a:spLocks noChangeArrowheads="1"/>
          </p:cNvSpPr>
          <p:nvPr/>
        </p:nvSpPr>
        <p:spPr bwMode="auto">
          <a:xfrm>
            <a:off x="641465" y="1149463"/>
            <a:ext cx="1080119" cy="594066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1303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会写字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21" grpId="0"/>
      <p:bldP spid="22" grpId="0"/>
      <p:bldP spid="23" grpId="0"/>
      <p:bldP spid="28" grpId="0"/>
      <p:bldP spid="29" grpId="0"/>
      <p:bldP spid="34" grpId="0"/>
      <p:bldP spid="35" grpId="0"/>
      <p:bldP spid="36" grpId="0"/>
      <p:bldP spid="41" grpId="0"/>
      <p:bldP spid="42" grpId="0"/>
      <p:bldP spid="47" grpId="0"/>
      <p:bldP spid="48" grpId="0"/>
      <p:bldP spid="53" grpId="0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4942114"/>
            <a:ext cx="9144001" cy="201386"/>
          </a:xfrm>
          <a:prstGeom prst="rect">
            <a:avLst/>
          </a:prstGeom>
          <a:solidFill>
            <a:srgbClr val="D130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912" y="194912"/>
            <a:ext cx="1538839" cy="511007"/>
            <a:chOff x="305216" y="259882"/>
            <a:chExt cx="1043469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D1303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55669" cy="281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cs typeface="+mn-ea"/>
                  <a:sym typeface="+mn-lt"/>
                </a:rPr>
                <a:t>字词乐园</a:t>
              </a:r>
            </a:p>
          </p:txBody>
        </p:sp>
      </p:grpSp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641465" y="1149463"/>
            <a:ext cx="1080119" cy="594066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1303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会写字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159997" y="2561962"/>
            <a:ext cx="1133852" cy="1114730"/>
            <a:chOff x="-2214610" y="714356"/>
            <a:chExt cx="1785950" cy="1643868"/>
          </a:xfrm>
          <a:noFill/>
        </p:grpSpPr>
        <p:sp>
          <p:nvSpPr>
            <p:cNvPr id="9" name="矩形 8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0" name="直接连接符 9"/>
            <p:cNvCxnSpPr>
              <a:stCxn id="9" idx="1"/>
              <a:endCxn id="9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9" idx="0"/>
              <a:endCxn id="9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7"/>
          <p:cNvSpPr txBox="1"/>
          <p:nvPr/>
        </p:nvSpPr>
        <p:spPr>
          <a:xfrm>
            <a:off x="4745554" y="1978674"/>
            <a:ext cx="842218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3000" dirty="0" err="1">
                <a:cs typeface="+mn-ea"/>
                <a:sym typeface="+mn-lt"/>
              </a:rPr>
              <a:t>bǎo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535834" y="2558497"/>
            <a:ext cx="1133852" cy="1114730"/>
            <a:chOff x="-2214610" y="714356"/>
            <a:chExt cx="1785950" cy="1643868"/>
          </a:xfrm>
          <a:noFill/>
        </p:grpSpPr>
        <p:sp>
          <p:nvSpPr>
            <p:cNvPr id="14" name="矩形 1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>
              <a:stCxn id="14" idx="1"/>
              <a:endCxn id="1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4" idx="0"/>
              <a:endCxn id="1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23"/>
          <p:cNvSpPr txBox="1">
            <a:spLocks noChangeArrowheads="1"/>
          </p:cNvSpPr>
          <p:nvPr/>
        </p:nvSpPr>
        <p:spPr bwMode="auto">
          <a:xfrm>
            <a:off x="4602924" y="2497090"/>
            <a:ext cx="953485" cy="1176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7200" b="1" dirty="0">
                <a:cs typeface="+mn-ea"/>
                <a:sym typeface="+mn-lt"/>
              </a:rPr>
              <a:t>宝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751909" y="2561963"/>
            <a:ext cx="1158183" cy="1071201"/>
            <a:chOff x="-2214610" y="714356"/>
            <a:chExt cx="1785950" cy="1643868"/>
          </a:xfrm>
          <a:noFill/>
        </p:grpSpPr>
        <p:sp>
          <p:nvSpPr>
            <p:cNvPr id="19" name="矩形 18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>
              <a:stCxn id="19" idx="1"/>
              <a:endCxn id="19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19" idx="0"/>
              <a:endCxn id="19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1816597" y="2447779"/>
            <a:ext cx="920957" cy="1176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7200" b="1" dirty="0">
                <a:cs typeface="+mn-ea"/>
                <a:sym typeface="+mn-lt"/>
              </a:rPr>
              <a:t>数</a:t>
            </a:r>
          </a:p>
        </p:txBody>
      </p:sp>
      <p:sp>
        <p:nvSpPr>
          <p:cNvPr id="23" name="TextBox 40"/>
          <p:cNvSpPr txBox="1"/>
          <p:nvPr/>
        </p:nvSpPr>
        <p:spPr>
          <a:xfrm>
            <a:off x="3387831" y="1976962"/>
            <a:ext cx="858248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000" dirty="0" err="1">
                <a:cs typeface="+mn-ea"/>
                <a:sym typeface="+mn-lt"/>
              </a:rPr>
              <a:t>hòu</a:t>
            </a:r>
            <a:endParaRPr lang="en-US" altLang="zh-CN" sz="3000" dirty="0">
              <a:cs typeface="+mn-ea"/>
              <a:sym typeface="+mn-lt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215919" y="2506902"/>
            <a:ext cx="953485" cy="1176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7200" b="1" dirty="0">
                <a:cs typeface="+mn-ea"/>
                <a:sym typeface="+mn-lt"/>
              </a:rPr>
              <a:t>厚</a:t>
            </a:r>
          </a:p>
        </p:txBody>
      </p:sp>
      <p:sp>
        <p:nvSpPr>
          <p:cNvPr id="25" name="TextBox 62"/>
          <p:cNvSpPr txBox="1"/>
          <p:nvPr/>
        </p:nvSpPr>
        <p:spPr>
          <a:xfrm>
            <a:off x="6086629" y="2011243"/>
            <a:ext cx="725199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3000" dirty="0" err="1">
                <a:cs typeface="+mn-ea"/>
                <a:sym typeface="+mn-lt"/>
              </a:rPr>
              <a:t>ɡuì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5939062" y="2558497"/>
            <a:ext cx="1133852" cy="1114730"/>
            <a:chOff x="-2214610" y="714356"/>
            <a:chExt cx="1785950" cy="1643868"/>
          </a:xfrm>
          <a:noFill/>
        </p:grpSpPr>
        <p:sp>
          <p:nvSpPr>
            <p:cNvPr id="27" name="矩形 2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8" name="直接连接符 27"/>
            <p:cNvCxnSpPr>
              <a:stCxn id="27" idx="1"/>
              <a:endCxn id="2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27" idx="0"/>
              <a:endCxn id="2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5977860" y="2514459"/>
            <a:ext cx="953485" cy="1176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7200" b="1" dirty="0">
                <a:cs typeface="+mn-ea"/>
                <a:sym typeface="+mn-lt"/>
              </a:rPr>
              <a:t>贵</a:t>
            </a:r>
          </a:p>
        </p:txBody>
      </p:sp>
      <p:sp>
        <p:nvSpPr>
          <p:cNvPr id="31" name="TextBox 3"/>
          <p:cNvSpPr txBox="1"/>
          <p:nvPr/>
        </p:nvSpPr>
        <p:spPr>
          <a:xfrm>
            <a:off x="2000982" y="1957237"/>
            <a:ext cx="910835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dirty="0" err="1">
                <a:cs typeface="+mn-ea"/>
                <a:sym typeface="+mn-lt"/>
              </a:rPr>
              <a:t>shǔ</a:t>
            </a:r>
            <a:endParaRPr lang="en-US" altLang="zh-CN" sz="30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22" grpId="0"/>
      <p:bldP spid="23" grpId="0"/>
      <p:bldP spid="24" grpId="0"/>
      <p:bldP spid="25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4942114"/>
            <a:ext cx="9144001" cy="201386"/>
          </a:xfrm>
          <a:prstGeom prst="rect">
            <a:avLst/>
          </a:prstGeom>
          <a:solidFill>
            <a:srgbClr val="D130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912" y="194912"/>
            <a:ext cx="1538839" cy="511007"/>
            <a:chOff x="305216" y="259882"/>
            <a:chExt cx="1043469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D1303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55669" cy="281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cs typeface="+mn-ea"/>
                  <a:sym typeface="+mn-lt"/>
                </a:rPr>
                <a:t>字词乐园</a:t>
              </a:r>
            </a:p>
          </p:txBody>
        </p:sp>
      </p:grpSp>
      <p:sp>
        <p:nvSpPr>
          <p:cNvPr id="7" name="TextBox 32"/>
          <p:cNvSpPr txBox="1"/>
          <p:nvPr/>
        </p:nvSpPr>
        <p:spPr>
          <a:xfrm>
            <a:off x="887675" y="1830574"/>
            <a:ext cx="5940660" cy="19389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solidFill>
                  <a:srgbClr val="FF0000"/>
                </a:solidFill>
                <a:cs typeface="+mn-ea"/>
                <a:sym typeface="+mn-lt"/>
              </a:rPr>
              <a:t>厚</a:t>
            </a:r>
            <a:r>
              <a:rPr lang="zh-CN" altLang="en-US" sz="2700" dirty="0">
                <a:cs typeface="+mn-ea"/>
                <a:sym typeface="+mn-lt"/>
              </a:rPr>
              <a:t>：子上面“曰”不要写成“白”。</a:t>
            </a:r>
            <a:endParaRPr lang="en-US" altLang="zh-CN" sz="27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>
                <a:solidFill>
                  <a:srgbClr val="FF0000"/>
                </a:solidFill>
                <a:cs typeface="+mn-ea"/>
                <a:sym typeface="+mn-lt"/>
              </a:rPr>
              <a:t>错</a:t>
            </a:r>
            <a:r>
              <a:rPr lang="zh-CN" altLang="en-US" sz="2700" dirty="0">
                <a:cs typeface="+mn-ea"/>
                <a:sym typeface="+mn-lt"/>
              </a:rPr>
              <a:t>：右下部不要写成“目”。</a:t>
            </a:r>
          </a:p>
          <a:p>
            <a:pPr>
              <a:lnSpc>
                <a:spcPct val="150000"/>
              </a:lnSpc>
            </a:pPr>
            <a:r>
              <a:rPr lang="zh-CN" altLang="en-US" sz="2700" dirty="0">
                <a:solidFill>
                  <a:srgbClr val="FF0000"/>
                </a:solidFill>
                <a:cs typeface="+mn-ea"/>
                <a:sym typeface="+mn-lt"/>
              </a:rPr>
              <a:t>浅</a:t>
            </a:r>
            <a:r>
              <a:rPr lang="zh-CN" altLang="en-US" sz="2700" dirty="0">
                <a:cs typeface="+mn-ea"/>
                <a:sym typeface="+mn-lt"/>
              </a:rPr>
              <a:t>：右面是戋，不要写成</a:t>
            </a:r>
            <a:r>
              <a:rPr lang="en-US" altLang="zh-CN" sz="2700" dirty="0">
                <a:cs typeface="+mn-ea"/>
                <a:sym typeface="+mn-lt"/>
              </a:rPr>
              <a:t>“</a:t>
            </a:r>
            <a:r>
              <a:rPr lang="zh-CN" altLang="en-US" sz="2700" dirty="0">
                <a:cs typeface="+mn-ea"/>
                <a:sym typeface="+mn-lt"/>
              </a:rPr>
              <a:t>戈</a:t>
            </a:r>
            <a:r>
              <a:rPr lang="en-US" altLang="zh-CN" sz="2700" dirty="0">
                <a:cs typeface="+mn-ea"/>
                <a:sym typeface="+mn-lt"/>
              </a:rPr>
              <a:t>”</a:t>
            </a:r>
            <a:r>
              <a:rPr lang="zh-CN" altLang="en-US" sz="2700" dirty="0">
                <a:cs typeface="+mn-ea"/>
                <a:sym typeface="+mn-lt"/>
              </a:rPr>
              <a:t>。</a:t>
            </a: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563641" y="966479"/>
            <a:ext cx="1350149" cy="594066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1303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易错提示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4942114"/>
            <a:ext cx="9144001" cy="201386"/>
          </a:xfrm>
          <a:prstGeom prst="rect">
            <a:avLst/>
          </a:prstGeom>
          <a:solidFill>
            <a:srgbClr val="D130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912" y="194912"/>
            <a:ext cx="1538839" cy="511007"/>
            <a:chOff x="305216" y="259882"/>
            <a:chExt cx="1043469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D1303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55669" cy="281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cs typeface="+mn-ea"/>
                  <a:sym typeface="+mn-lt"/>
                </a:rPr>
                <a:t>字词乐园</a:t>
              </a:r>
            </a:p>
          </p:txBody>
        </p:sp>
      </p:grpSp>
      <p:sp>
        <p:nvSpPr>
          <p:cNvPr id="7" name="圆角矩形 1"/>
          <p:cNvSpPr/>
          <p:nvPr/>
        </p:nvSpPr>
        <p:spPr>
          <a:xfrm>
            <a:off x="603724" y="1290055"/>
            <a:ext cx="7702076" cy="3024336"/>
          </a:xfrm>
          <a:prstGeom prst="roundRect">
            <a:avLst/>
          </a:prstGeom>
          <a:noFill/>
          <a:ln w="31750">
            <a:solidFill>
              <a:srgbClr val="D1303F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23"/>
          <p:cNvSpPr txBox="1">
            <a:spLocks noChangeArrowheads="1"/>
          </p:cNvSpPr>
          <p:nvPr/>
        </p:nvSpPr>
        <p:spPr bwMode="auto">
          <a:xfrm>
            <a:off x="981766" y="1761300"/>
            <a:ext cx="648072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cs typeface="+mn-ea"/>
                <a:sym typeface="+mn-lt"/>
              </a:rPr>
              <a:t>富</a:t>
            </a:r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6652007" y="1604008"/>
            <a:ext cx="1080119" cy="594066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1303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会认字</a:t>
            </a:r>
          </a:p>
        </p:txBody>
      </p:sp>
      <p:sp>
        <p:nvSpPr>
          <p:cNvPr id="10" name="TextBox 23"/>
          <p:cNvSpPr txBox="1">
            <a:spLocks noChangeArrowheads="1"/>
          </p:cNvSpPr>
          <p:nvPr/>
        </p:nvSpPr>
        <p:spPr bwMode="auto">
          <a:xfrm>
            <a:off x="1791856" y="1806596"/>
            <a:ext cx="4968552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cs typeface="+mn-ea"/>
                <a:sym typeface="+mn-lt"/>
              </a:rPr>
              <a:t>组词：富饶  丰富  富丽堂皇</a:t>
            </a:r>
          </a:p>
        </p:txBody>
      </p:sp>
      <p:sp>
        <p:nvSpPr>
          <p:cNvPr id="11" name="TextBox 21"/>
          <p:cNvSpPr txBox="1"/>
          <p:nvPr/>
        </p:nvSpPr>
        <p:spPr>
          <a:xfrm>
            <a:off x="967537" y="1344061"/>
            <a:ext cx="435056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dirty="0" err="1">
                <a:cs typeface="+mn-ea"/>
                <a:sym typeface="+mn-lt"/>
              </a:rPr>
              <a:t>fù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2" name="TextBox 23"/>
          <p:cNvSpPr txBox="1">
            <a:spLocks noChangeArrowheads="1"/>
          </p:cNvSpPr>
          <p:nvPr/>
        </p:nvSpPr>
        <p:spPr bwMode="auto">
          <a:xfrm>
            <a:off x="981766" y="2749523"/>
            <a:ext cx="648072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cs typeface="+mn-ea"/>
                <a:sym typeface="+mn-lt"/>
              </a:rPr>
              <a:t>饶</a:t>
            </a:r>
          </a:p>
        </p:txBody>
      </p:sp>
      <p:sp>
        <p:nvSpPr>
          <p:cNvPr id="13" name="TextBox 23"/>
          <p:cNvSpPr txBox="1">
            <a:spLocks noChangeArrowheads="1"/>
          </p:cNvSpPr>
          <p:nvPr/>
        </p:nvSpPr>
        <p:spPr bwMode="auto">
          <a:xfrm>
            <a:off x="1791834" y="2788036"/>
            <a:ext cx="3820954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cs typeface="+mn-ea"/>
                <a:sym typeface="+mn-lt"/>
              </a:rPr>
              <a:t>组词：求饶  富饶  不依不饶</a:t>
            </a:r>
          </a:p>
        </p:txBody>
      </p:sp>
      <p:sp>
        <p:nvSpPr>
          <p:cNvPr id="14" name="TextBox 27"/>
          <p:cNvSpPr txBox="1"/>
          <p:nvPr/>
        </p:nvSpPr>
        <p:spPr>
          <a:xfrm>
            <a:off x="931857" y="2311805"/>
            <a:ext cx="621004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2400" dirty="0" err="1">
                <a:cs typeface="+mn-ea"/>
                <a:sym typeface="+mn-lt"/>
              </a:rPr>
              <a:t>ráo</a:t>
            </a:r>
          </a:p>
        </p:txBody>
      </p:sp>
      <p:sp>
        <p:nvSpPr>
          <p:cNvPr id="15" name="TextBox 23"/>
          <p:cNvSpPr txBox="1">
            <a:spLocks noChangeArrowheads="1"/>
          </p:cNvSpPr>
          <p:nvPr/>
        </p:nvSpPr>
        <p:spPr bwMode="auto">
          <a:xfrm>
            <a:off x="981766" y="3667625"/>
            <a:ext cx="648072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cs typeface="+mn-ea"/>
                <a:sym typeface="+mn-lt"/>
              </a:rPr>
              <a:t>优</a:t>
            </a:r>
          </a:p>
        </p:txBody>
      </p:sp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1791856" y="3705952"/>
            <a:ext cx="4968552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cs typeface="+mn-ea"/>
                <a:sym typeface="+mn-lt"/>
              </a:rPr>
              <a:t>组词：优美  优秀  品学兼优</a:t>
            </a:r>
          </a:p>
        </p:txBody>
      </p:sp>
      <p:sp>
        <p:nvSpPr>
          <p:cNvPr id="17" name="TextBox 30"/>
          <p:cNvSpPr txBox="1"/>
          <p:nvPr/>
        </p:nvSpPr>
        <p:spPr>
          <a:xfrm>
            <a:off x="967538" y="3250386"/>
            <a:ext cx="686726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2400" dirty="0" err="1">
                <a:cs typeface="+mn-ea"/>
                <a:sym typeface="+mn-lt"/>
              </a:rPr>
              <a:t>yōu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4942114"/>
            <a:ext cx="9144001" cy="201386"/>
          </a:xfrm>
          <a:prstGeom prst="rect">
            <a:avLst/>
          </a:prstGeom>
          <a:solidFill>
            <a:srgbClr val="D130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912" y="194912"/>
            <a:ext cx="1538839" cy="511007"/>
            <a:chOff x="305216" y="259882"/>
            <a:chExt cx="1043469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D1303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55669" cy="281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cs typeface="+mn-ea"/>
                  <a:sym typeface="+mn-lt"/>
                </a:rPr>
                <a:t>字词乐园</a:t>
              </a: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603724" y="1290055"/>
            <a:ext cx="7702076" cy="3024336"/>
          </a:xfrm>
          <a:prstGeom prst="roundRect">
            <a:avLst/>
          </a:prstGeom>
          <a:noFill/>
          <a:ln w="31750">
            <a:solidFill>
              <a:srgbClr val="D1303F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6652007" y="1604008"/>
            <a:ext cx="1080119" cy="594066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1303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会认字</a:t>
            </a:r>
          </a:p>
        </p:txBody>
      </p:sp>
      <p:sp>
        <p:nvSpPr>
          <p:cNvPr id="10" name="TextBox 23"/>
          <p:cNvSpPr txBox="1">
            <a:spLocks noChangeArrowheads="1"/>
          </p:cNvSpPr>
          <p:nvPr/>
        </p:nvSpPr>
        <p:spPr bwMode="auto">
          <a:xfrm>
            <a:off x="1036830" y="2766791"/>
            <a:ext cx="648072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cs typeface="+mn-ea"/>
                <a:sym typeface="+mn-lt"/>
              </a:rPr>
              <a:t>岩</a:t>
            </a:r>
          </a:p>
        </p:txBody>
      </p: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1846920" y="2805118"/>
            <a:ext cx="4968552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cs typeface="+mn-ea"/>
                <a:sym typeface="+mn-lt"/>
              </a:rPr>
              <a:t>组词：岩石  岩浆  千岩万壑</a:t>
            </a:r>
          </a:p>
        </p:txBody>
      </p:sp>
      <p:sp>
        <p:nvSpPr>
          <p:cNvPr id="12" name="TextBox 27"/>
          <p:cNvSpPr txBox="1"/>
          <p:nvPr/>
        </p:nvSpPr>
        <p:spPr>
          <a:xfrm>
            <a:off x="1022602" y="2349552"/>
            <a:ext cx="661078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2400" dirty="0" err="1">
                <a:cs typeface="+mn-ea"/>
                <a:sym typeface="+mn-lt"/>
              </a:rPr>
              <a:t>yán</a:t>
            </a:r>
          </a:p>
        </p:txBody>
      </p:sp>
      <p:sp>
        <p:nvSpPr>
          <p:cNvPr id="13" name="TextBox 23"/>
          <p:cNvSpPr txBox="1">
            <a:spLocks noChangeArrowheads="1"/>
          </p:cNvSpPr>
          <p:nvPr/>
        </p:nvSpPr>
        <p:spPr bwMode="auto">
          <a:xfrm>
            <a:off x="1036830" y="3684893"/>
            <a:ext cx="648072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cs typeface="+mn-ea"/>
                <a:sym typeface="+mn-lt"/>
              </a:rPr>
              <a:t>参</a:t>
            </a:r>
          </a:p>
        </p:txBody>
      </p:sp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1846920" y="3723220"/>
            <a:ext cx="4968552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cs typeface="+mn-ea"/>
                <a:sym typeface="+mn-lt"/>
              </a:rPr>
              <a:t>组词：人参  海参  参辰卯酉</a:t>
            </a:r>
          </a:p>
        </p:txBody>
      </p:sp>
      <p:sp>
        <p:nvSpPr>
          <p:cNvPr id="15" name="TextBox 30"/>
          <p:cNvSpPr txBox="1"/>
          <p:nvPr/>
        </p:nvSpPr>
        <p:spPr>
          <a:xfrm>
            <a:off x="1022602" y="3267654"/>
            <a:ext cx="827390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2400" dirty="0" err="1">
                <a:cs typeface="+mn-ea"/>
                <a:sym typeface="+mn-lt"/>
              </a:rPr>
              <a:t>shēn</a:t>
            </a:r>
          </a:p>
        </p:txBody>
      </p:sp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1036830" y="1778568"/>
            <a:ext cx="648072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cs typeface="+mn-ea"/>
                <a:sym typeface="+mn-lt"/>
              </a:rPr>
              <a:t>瑰</a:t>
            </a:r>
          </a:p>
        </p:txBody>
      </p:sp>
      <p:sp>
        <p:nvSpPr>
          <p:cNvPr id="17" name="TextBox 23"/>
          <p:cNvSpPr txBox="1">
            <a:spLocks noChangeArrowheads="1"/>
          </p:cNvSpPr>
          <p:nvPr/>
        </p:nvSpPr>
        <p:spPr bwMode="auto">
          <a:xfrm>
            <a:off x="1846920" y="1816895"/>
            <a:ext cx="4968552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cs typeface="+mn-ea"/>
                <a:sym typeface="+mn-lt"/>
              </a:rPr>
              <a:t>组词：玫瑰  瑰宝  稀世瑰宝</a:t>
            </a:r>
          </a:p>
        </p:txBody>
      </p:sp>
      <p:sp>
        <p:nvSpPr>
          <p:cNvPr id="18" name="TextBox 31"/>
          <p:cNvSpPr txBox="1"/>
          <p:nvPr/>
        </p:nvSpPr>
        <p:spPr>
          <a:xfrm>
            <a:off x="1022602" y="1361329"/>
            <a:ext cx="606576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2400" dirty="0" err="1">
                <a:cs typeface="+mn-ea"/>
                <a:sym typeface="+mn-lt"/>
              </a:rPr>
              <a:t>ɡuī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4942114"/>
            <a:ext cx="9144001" cy="201386"/>
          </a:xfrm>
          <a:prstGeom prst="rect">
            <a:avLst/>
          </a:prstGeom>
          <a:solidFill>
            <a:srgbClr val="D130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912" y="194912"/>
            <a:ext cx="1538839" cy="511007"/>
            <a:chOff x="305216" y="259882"/>
            <a:chExt cx="1043469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D1303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55669" cy="281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cs typeface="+mn-ea"/>
                  <a:sym typeface="+mn-lt"/>
                </a:rPr>
                <a:t>字词乐园</a:t>
              </a: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603724" y="1290055"/>
            <a:ext cx="7702076" cy="3024336"/>
          </a:xfrm>
          <a:prstGeom prst="roundRect">
            <a:avLst/>
          </a:prstGeom>
          <a:noFill/>
          <a:ln w="31750">
            <a:solidFill>
              <a:srgbClr val="D1303F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6652007" y="1604008"/>
            <a:ext cx="1080119" cy="594066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1303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会认字</a:t>
            </a:r>
          </a:p>
        </p:txBody>
      </p:sp>
      <p:sp>
        <p:nvSpPr>
          <p:cNvPr id="8" name="TextBox 23"/>
          <p:cNvSpPr txBox="1">
            <a:spLocks noChangeArrowheads="1"/>
          </p:cNvSpPr>
          <p:nvPr/>
        </p:nvSpPr>
        <p:spPr bwMode="auto">
          <a:xfrm>
            <a:off x="1113030" y="2756492"/>
            <a:ext cx="648072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cs typeface="+mn-ea"/>
                <a:sym typeface="+mn-lt"/>
              </a:rPr>
              <a:t>划</a:t>
            </a:r>
          </a:p>
        </p:txBody>
      </p:sp>
      <p:sp>
        <p:nvSpPr>
          <p:cNvPr id="10" name="TextBox 23"/>
          <p:cNvSpPr txBox="1">
            <a:spLocks noChangeArrowheads="1"/>
          </p:cNvSpPr>
          <p:nvPr/>
        </p:nvSpPr>
        <p:spPr bwMode="auto">
          <a:xfrm>
            <a:off x="1923120" y="2794819"/>
            <a:ext cx="4968552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cs typeface="+mn-ea"/>
                <a:sym typeface="+mn-lt"/>
              </a:rPr>
              <a:t>组词：比划  划船  划来划去</a:t>
            </a:r>
          </a:p>
        </p:txBody>
      </p:sp>
      <p:sp>
        <p:nvSpPr>
          <p:cNvPr id="11" name="TextBox 27"/>
          <p:cNvSpPr txBox="1"/>
          <p:nvPr/>
        </p:nvSpPr>
        <p:spPr>
          <a:xfrm>
            <a:off x="1098802" y="2339253"/>
            <a:ext cx="686726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dirty="0" err="1">
                <a:cs typeface="+mn-ea"/>
                <a:sym typeface="+mn-lt"/>
              </a:rPr>
              <a:t>huá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2" name="TextBox 23"/>
          <p:cNvSpPr txBox="1">
            <a:spLocks noChangeArrowheads="1"/>
          </p:cNvSpPr>
          <p:nvPr/>
        </p:nvSpPr>
        <p:spPr bwMode="auto">
          <a:xfrm>
            <a:off x="1113030" y="3674594"/>
            <a:ext cx="648072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cs typeface="+mn-ea"/>
                <a:sym typeface="+mn-lt"/>
              </a:rPr>
              <a:t>武</a:t>
            </a:r>
          </a:p>
        </p:txBody>
      </p:sp>
      <p:sp>
        <p:nvSpPr>
          <p:cNvPr id="13" name="TextBox 23"/>
          <p:cNvSpPr txBox="1">
            <a:spLocks noChangeArrowheads="1"/>
          </p:cNvSpPr>
          <p:nvPr/>
        </p:nvSpPr>
        <p:spPr bwMode="auto">
          <a:xfrm>
            <a:off x="1923120" y="3712921"/>
            <a:ext cx="4968552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cs typeface="+mn-ea"/>
                <a:sym typeface="+mn-lt"/>
              </a:rPr>
              <a:t>组词：威武  武术  文韬武略</a:t>
            </a:r>
          </a:p>
        </p:txBody>
      </p:sp>
      <p:sp>
        <p:nvSpPr>
          <p:cNvPr id="14" name="TextBox 30"/>
          <p:cNvSpPr txBox="1"/>
          <p:nvPr/>
        </p:nvSpPr>
        <p:spPr>
          <a:xfrm>
            <a:off x="1098802" y="3257355"/>
            <a:ext cx="571310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2400" dirty="0" err="1">
                <a:cs typeface="+mn-ea"/>
                <a:sym typeface="+mn-lt"/>
              </a:rPr>
              <a:t>wǔ</a:t>
            </a:r>
          </a:p>
        </p:txBody>
      </p:sp>
      <p:sp>
        <p:nvSpPr>
          <p:cNvPr id="15" name="TextBox 23"/>
          <p:cNvSpPr txBox="1">
            <a:spLocks noChangeArrowheads="1"/>
          </p:cNvSpPr>
          <p:nvPr/>
        </p:nvSpPr>
        <p:spPr bwMode="auto">
          <a:xfrm>
            <a:off x="1113030" y="1768269"/>
            <a:ext cx="648072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cs typeface="+mn-ea"/>
                <a:sym typeface="+mn-lt"/>
              </a:rPr>
              <a:t>虾</a:t>
            </a:r>
          </a:p>
        </p:txBody>
      </p:sp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1923120" y="1806596"/>
            <a:ext cx="4968552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cs typeface="+mn-ea"/>
                <a:sym typeface="+mn-lt"/>
              </a:rPr>
              <a:t>组词：龙虾  虾球  虾兵蟹将</a:t>
            </a:r>
          </a:p>
        </p:txBody>
      </p:sp>
      <p:sp>
        <p:nvSpPr>
          <p:cNvPr id="17" name="TextBox 31"/>
          <p:cNvSpPr txBox="1"/>
          <p:nvPr/>
        </p:nvSpPr>
        <p:spPr>
          <a:xfrm>
            <a:off x="1098802" y="1351030"/>
            <a:ext cx="548468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2400" dirty="0" err="1">
                <a:cs typeface="+mn-ea"/>
                <a:sym typeface="+mn-lt"/>
              </a:rPr>
              <a:t>xiā</a:t>
            </a:r>
            <a:endParaRPr lang="zh-CN" altLang="en-US" sz="24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4942114"/>
            <a:ext cx="9144001" cy="201386"/>
          </a:xfrm>
          <a:prstGeom prst="rect">
            <a:avLst/>
          </a:prstGeom>
          <a:solidFill>
            <a:srgbClr val="D130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912" y="194912"/>
            <a:ext cx="1538839" cy="511007"/>
            <a:chOff x="305216" y="259882"/>
            <a:chExt cx="1043469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D1303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55669" cy="281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cs typeface="+mn-ea"/>
                  <a:sym typeface="+mn-lt"/>
                </a:rPr>
                <a:t>字词乐园</a:t>
              </a: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603724" y="1290055"/>
            <a:ext cx="7702076" cy="3024336"/>
          </a:xfrm>
          <a:prstGeom prst="roundRect">
            <a:avLst/>
          </a:prstGeom>
          <a:noFill/>
          <a:ln w="31750">
            <a:solidFill>
              <a:srgbClr val="D1303F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6652007" y="1604008"/>
            <a:ext cx="1080119" cy="594066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1303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会认字</a:t>
            </a:r>
          </a:p>
        </p:txBody>
      </p:sp>
      <p:sp>
        <p:nvSpPr>
          <p:cNvPr id="8" name="TextBox 23"/>
          <p:cNvSpPr txBox="1">
            <a:spLocks noChangeArrowheads="1"/>
          </p:cNvSpPr>
          <p:nvPr/>
        </p:nvSpPr>
        <p:spPr bwMode="auto">
          <a:xfrm>
            <a:off x="1179705" y="2711361"/>
            <a:ext cx="648072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cs typeface="+mn-ea"/>
                <a:sym typeface="+mn-lt"/>
              </a:rPr>
              <a:t>辈</a:t>
            </a:r>
          </a:p>
        </p:txBody>
      </p:sp>
      <p:sp>
        <p:nvSpPr>
          <p:cNvPr id="10" name="TextBox 23"/>
          <p:cNvSpPr txBox="1">
            <a:spLocks noChangeArrowheads="1"/>
          </p:cNvSpPr>
          <p:nvPr/>
        </p:nvSpPr>
        <p:spPr bwMode="auto">
          <a:xfrm>
            <a:off x="1989795" y="2749688"/>
            <a:ext cx="4968552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cs typeface="+mn-ea"/>
                <a:sym typeface="+mn-lt"/>
              </a:rPr>
              <a:t>组词：祖辈  辈分  人才辈出</a:t>
            </a:r>
          </a:p>
        </p:txBody>
      </p:sp>
      <p:sp>
        <p:nvSpPr>
          <p:cNvPr id="11" name="TextBox 27"/>
          <p:cNvSpPr txBox="1"/>
          <p:nvPr/>
        </p:nvSpPr>
        <p:spPr>
          <a:xfrm>
            <a:off x="1165477" y="2294122"/>
            <a:ext cx="592150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2400" dirty="0" err="1">
                <a:cs typeface="+mn-ea"/>
                <a:sym typeface="+mn-lt"/>
              </a:rPr>
              <a:t>bè</a:t>
            </a:r>
            <a:r>
              <a:rPr lang="en-US" sz="2400" dirty="0" err="1">
                <a:cs typeface="+mn-ea"/>
                <a:sym typeface="+mn-lt"/>
              </a:rPr>
              <a:t>i</a:t>
            </a:r>
            <a:endParaRPr lang="en-US" sz="2400" dirty="0">
              <a:cs typeface="+mn-ea"/>
              <a:sym typeface="+mn-lt"/>
            </a:endParaRPr>
          </a:p>
        </p:txBody>
      </p:sp>
      <p:sp>
        <p:nvSpPr>
          <p:cNvPr id="12" name="TextBox 23"/>
          <p:cNvSpPr txBox="1">
            <a:spLocks noChangeArrowheads="1"/>
          </p:cNvSpPr>
          <p:nvPr/>
        </p:nvSpPr>
        <p:spPr bwMode="auto">
          <a:xfrm>
            <a:off x="1179705" y="3629463"/>
            <a:ext cx="648072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cs typeface="+mn-ea"/>
                <a:sym typeface="+mn-lt"/>
              </a:rPr>
              <a:t>设</a:t>
            </a:r>
          </a:p>
        </p:txBody>
      </p:sp>
      <p:sp>
        <p:nvSpPr>
          <p:cNvPr id="13" name="TextBox 23"/>
          <p:cNvSpPr txBox="1">
            <a:spLocks noChangeArrowheads="1"/>
          </p:cNvSpPr>
          <p:nvPr/>
        </p:nvSpPr>
        <p:spPr bwMode="auto">
          <a:xfrm>
            <a:off x="1989795" y="3667790"/>
            <a:ext cx="4968552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cs typeface="+mn-ea"/>
                <a:sym typeface="+mn-lt"/>
              </a:rPr>
              <a:t>组词：建设  假设  想方设法</a:t>
            </a:r>
          </a:p>
        </p:txBody>
      </p:sp>
      <p:sp>
        <p:nvSpPr>
          <p:cNvPr id="14" name="TextBox 30"/>
          <p:cNvSpPr txBox="1"/>
          <p:nvPr/>
        </p:nvSpPr>
        <p:spPr>
          <a:xfrm>
            <a:off x="1165477" y="3212224"/>
            <a:ext cx="639839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2400" dirty="0" err="1">
                <a:cs typeface="+mn-ea"/>
                <a:sym typeface="+mn-lt"/>
              </a:rPr>
              <a:t>shè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5" name="TextBox 23"/>
          <p:cNvSpPr txBox="1">
            <a:spLocks noChangeArrowheads="1"/>
          </p:cNvSpPr>
          <p:nvPr/>
        </p:nvSpPr>
        <p:spPr bwMode="auto">
          <a:xfrm>
            <a:off x="1179705" y="1723139"/>
            <a:ext cx="648072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cs typeface="+mn-ea"/>
                <a:sym typeface="+mn-lt"/>
              </a:rPr>
              <a:t>粪</a:t>
            </a:r>
          </a:p>
        </p:txBody>
      </p:sp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1989795" y="1761466"/>
            <a:ext cx="4968552" cy="3914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cs typeface="+mn-ea"/>
                <a:sym typeface="+mn-lt"/>
              </a:rPr>
              <a:t>组词：粪便  粪土  视如粪土</a:t>
            </a:r>
          </a:p>
        </p:txBody>
      </p:sp>
      <p:sp>
        <p:nvSpPr>
          <p:cNvPr id="17" name="TextBox 31"/>
          <p:cNvSpPr txBox="1"/>
          <p:nvPr/>
        </p:nvSpPr>
        <p:spPr>
          <a:xfrm>
            <a:off x="1165477" y="1305900"/>
            <a:ext cx="609782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2400" dirty="0" err="1">
                <a:cs typeface="+mn-ea"/>
                <a:sym typeface="+mn-lt"/>
              </a:rPr>
              <a:t>fèn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s324hno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s324hno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1442</Words>
  <Application>Microsoft Office PowerPoint</Application>
  <PresentationFormat>全屏显示(16:9)</PresentationFormat>
  <Paragraphs>224</Paragraphs>
  <Slides>23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微软雅黑</vt:lpstr>
      <vt:lpstr>Wingdings</vt:lpstr>
      <vt:lpstr>FandolFang R</vt:lpstr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123</cp:lastModifiedBy>
  <cp:revision>2</cp:revision>
  <dcterms:created xsi:type="dcterms:W3CDTF">2020-10-20T07:59:49Z</dcterms:created>
  <dcterms:modified xsi:type="dcterms:W3CDTF">2020-10-27T08:57:41Z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2052-11.1.0.10072</vt:lpwstr>
  </property>
</Properties>
</file>