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wmf" ContentType="image/x-wmf"/>
  <Default Extension="jpeg" ContentType="image/jpeg"/>
  <Default Extension="png" ContentType="image/png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drawings/vmlDrawing1.vml" ContentType="application/vnd.openxmlformats-officedocument.vmlDrawing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embedTrueType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type="screen4x3" cy="6858000" cx="9144000"/>
  <p:notesSz cx="6858000" cy="9144000"/>
  <p:embeddedFontLst>
    <p:embeddedFont>
      <p:font typeface="义启粗楷体" panose="02010601030101010101" charset="-128"/>
      <p:regular r:id="rId30"/>
    </p:embeddedFont>
    <p:embeddedFont>
      <p:font typeface="黑体" panose="02010609060101010101" pitchFamily="2" charset="-122"/>
      <p:regular r:id="rId31"/>
    </p:embeddedFont>
  </p:embeddedFontLst>
  <p:defaultTextStyle>
    <a:defPPr>
      <a:defRPr lang="zh-CN"/>
    </a:defPPr>
    <a:lvl1pPr algn="l" defTabSz="914400" eaLnBrk="1" fontAlgn="base" hangingPunct="1" indent="0" latinLnBrk="0" lvl="0" marL="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algn="l" defTabSz="914400" eaLnBrk="1" fontAlgn="base" hangingPunct="1" indent="0" latinLnBrk="0" lvl="1" marL="4572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algn="l" defTabSz="914400" eaLnBrk="1" fontAlgn="base" hangingPunct="1" indent="0" latinLnBrk="0" lvl="2" marL="9144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algn="l" defTabSz="914400" eaLnBrk="1" fontAlgn="base" hangingPunct="1" indent="0" latinLnBrk="0" lvl="3" marL="13716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algn="l" defTabSz="914400" eaLnBrk="1" fontAlgn="base" hangingPunct="1" indent="0" latinLnBrk="0" lvl="4" marL="18288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algn="l" defTabSz="914400" eaLnBrk="1" fontAlgn="base" hangingPunct="1" indent="0" latinLnBrk="0" lvl="5" marL="22860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algn="l" defTabSz="914400" eaLnBrk="1" fontAlgn="base" hangingPunct="1" indent="0" latinLnBrk="0" lvl="6" marL="27432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algn="l" defTabSz="914400" eaLnBrk="1" fontAlgn="base" hangingPunct="1" indent="0" latinLnBrk="0" lvl="7" marL="32004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algn="l" defTabSz="914400" eaLnBrk="1" fontAlgn="base" hangingPunct="1" indent="0" latinLnBrk="0" lvl="8" marL="3657600" rtl="0">
      <a:lnSpc>
        <a:spcPct val="100000"/>
      </a:lnSpc>
      <a:spcBef>
        <a:spcPct val="0"/>
      </a:spcBef>
      <a:spcAft>
        <a:spcPct val="0"/>
      </a:spcAft>
      <a:buNone/>
      <a:defRPr baseline="0" b="0" i="0" kern="1200" u="none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110" y="-96"/>
      </p:cViewPr>
      <p:guideLst>
        <p:guide orient="horz" pos="70"/>
        <p:guide pos="338"/>
        <p:guide pos="54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96"/>
    </p:cViewPr>
  </p:sorter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font" Target="fonts/font1.fntdata"/><Relationship Id="rId31" Type="http://schemas.openxmlformats.org/officeDocument/2006/relationships/font" Target="fonts/font2.fntdata"/><Relationship Id="rId32" Type="http://schemas.openxmlformats.org/officeDocument/2006/relationships/tableStyles" Target="tableStyles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/Relationships>
</file>

<file path=ppt/drawings/_rels/vmlDrawing1.vml.rels><?xml version="1.0" encoding="UTF-8" standalone="yes"?>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7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48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49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50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51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5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algn="ctr" indent="0" marL="0">
              <a:buNone/>
            </a:lvl1pPr>
            <a:lvl2pPr algn="ctr" indent="0" marL="457200">
              <a:buNone/>
            </a:lvl2pPr>
            <a:lvl3pPr algn="ctr" indent="0" marL="914400">
              <a:buNone/>
            </a:lvl3pPr>
            <a:lvl4pPr algn="ctr" indent="0" marL="1371600">
              <a:buNone/>
            </a:lvl4pPr>
            <a:lvl5pPr algn="ctr" indent="0" marL="1828800">
              <a:buNone/>
            </a:lvl5pPr>
            <a:lvl6pPr algn="ctr" indent="0" marL="2286000">
              <a:buNone/>
            </a:lvl6pPr>
            <a:lvl7pPr algn="ctr" indent="0" marL="2743200">
              <a:buNone/>
            </a:lvl7pPr>
            <a:lvl8pPr algn="ctr" indent="0" marL="3200400">
              <a:buNone/>
            </a:lvl8pPr>
            <a:lvl9pPr algn="ctr" indent="0" marL="3657600">
              <a:buNone/>
            </a:lvl9pPr>
          </a:lstStyle>
          <a:p>
            <a:r>
              <a:rPr altLang="en-US" lang="zh-CN" smtClean="0"/>
              <a:t>单击此处编辑母版副标题样式</a:t>
            </a:r>
            <a:endParaRPr altLang="en-US" lang="zh-CN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6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737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73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3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4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文本"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0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721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7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597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59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9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60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1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732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indent="0" marL="0">
              <a:buNone/>
              <a:defRPr sz="2000"/>
            </a:lvl1pPr>
            <a:lvl2pPr indent="0" marL="457200">
              <a:buNone/>
              <a:defRPr sz="1800"/>
            </a:lvl2pPr>
            <a:lvl3pPr indent="0" marL="914400">
              <a:buNone/>
              <a:defRPr sz="1600"/>
            </a:lvl3pPr>
            <a:lvl4pPr indent="0" marL="1371600">
              <a:buNone/>
              <a:defRPr sz="1400"/>
            </a:lvl4pPr>
            <a:lvl5pPr indent="0" marL="1828800">
              <a:buNone/>
              <a:defRPr sz="1400"/>
            </a:lvl5pPr>
            <a:lvl6pPr indent="0" marL="2286000">
              <a:buNone/>
              <a:defRPr sz="1400"/>
            </a:lvl6pPr>
            <a:lvl7pPr indent="0" marL="2743200">
              <a:buNone/>
              <a:defRPr sz="1400"/>
            </a:lvl7pPr>
            <a:lvl8pPr indent="0" marL="3200400">
              <a:buNone/>
              <a:defRPr sz="1400"/>
            </a:lvl8pPr>
            <a:lvl9pPr indent="0" marL="3657600">
              <a:buNone/>
              <a:defRPr sz="14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7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70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70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70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0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0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709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710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711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712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713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14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15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6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7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9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9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1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742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743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74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4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4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5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altLang="en-US" lang="zh-CN" smtClean="0"/>
              <a:t>单击此处编辑母版标题样式</a:t>
            </a:r>
            <a:endParaRPr altLang="en-US" lang="zh-CN"/>
          </a:p>
        </p:txBody>
      </p:sp>
      <p:sp>
        <p:nvSpPr>
          <p:cNvPr id="1048726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anchor="t" anchorCtr="0" bIns="45720" compatLnSpc="1" lIns="91440" numCol="1" rIns="91440" tIns="45720" vert="horz" wrap="square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en-US" baseline="0" b="0" cap="none" sz="3200" i="0" kern="0" kumimoji="0" lang="zh-CN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727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72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2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3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1" name=""/>
        <p:cNvGrpSpPr/>
        <p:nvPr/>
      </p:nvGrpSpPr>
      <p:grpSpPr>
        <a:xfrm/>
      </p:grpSpPr>
      <p:sp>
        <p:nvSpPr>
          <p:cNvPr id="104857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/>
          <a:noFill/>
          <a:ln w="9525">
            <a:noFill/>
          </a:ln>
        </p:spPr>
        <p:txBody>
          <a:bodyPr anchor="ctr"/>
          <a:p>
            <a:pPr lvl="0"/>
            <a:r>
              <a:rPr altLang="en-US" dirty="0" lang="zh-CN"/>
              <a:t>单击此处编辑母版标题样式</a:t>
            </a:r>
            <a:endParaRPr altLang="en-US" dirty="0" lang="zh-CN"/>
          </a:p>
        </p:txBody>
      </p:sp>
      <p:sp>
        <p:nvSpPr>
          <p:cNvPr id="104857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/>
          <a:noFill/>
          <a:ln w="9525">
            <a:noFill/>
          </a:ln>
        </p:spPr>
        <p:txBody>
          <a:bodyPr/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57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/>
          <a:noFill/>
          <a:ln>
            <a:noFill/>
          </a:ln>
          <a:effectLst/>
        </p:spPr>
        <p:txBody>
          <a:bodyPr anchor="t" anchorCtr="0" bIns="45720" compatLnSpc="1" lIns="91440" numCol="1" rIns="91440" tIns="45720" vert="horz" wrap="square"/>
          <a:lstStyle>
            <a:lvl1pPr>
              <a:defRPr sz="1400"/>
            </a:lvl1pPr>
          </a:lstStyle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7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/>
          <a:noFill/>
          <a:ln>
            <a:noFill/>
          </a:ln>
          <a:effectLst/>
        </p:spPr>
        <p:txBody>
          <a:bodyPr anchor="t" anchorCtr="0" bIns="45720" compatLnSpc="1" lIns="91440" numCol="1" rIns="91440" tIns="45720" vert="horz" wrap="square"/>
          <a:lstStyle>
            <a:lvl1pPr algn="ctr">
              <a:defRPr sz="1400"/>
            </a:lvl1pPr>
          </a:lstStyle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altLang="zh-CN" baseline="0" b="0" cap="none" sz="1400" i="0" kern="1200" kumimoji="0" lang="en-US" noProof="0" normalizeH="0" spc="0" strike="noStrike" u="none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8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/>
          <a:noFill/>
          <a:ln>
            <a:noFill/>
          </a:ln>
          <a:effectLst/>
        </p:spPr>
        <p:txBody>
          <a:bodyPr anchor="t" anchorCtr="0" bIns="45720" compatLnSpc="1" lIns="91440" numCol="1" rIns="91440" tIns="45720" vert="horz" wrap="square"/>
          <a:lstStyle>
            <a:lvl1pPr algn="r">
              <a:defRPr sz="1400"/>
            </a:lvl1pPr>
          </a:lstStyle>
          <a:p>
            <a:pPr eaLnBrk="1" hangingPunct="1" lvl="0"/>
            <a:fld id="{9A0DB2DC-4C9A-4742-B13C-FB6460FD3503}" type="slidenum">
              <a:rPr altLang="zh-CN" dirty="0" lang="en-US">
                <a:latin typeface="Arial" panose="020B0604020202020204" pitchFamily="34" charset="0"/>
              </a:rPr>
            </a:fld>
            <a:endParaRPr altLang="zh-CN" dirty="0" lang="en-US">
              <a:latin typeface="Arial" panose="020B0604020202020204" pitchFamily="34" charset="0"/>
            </a:endParaRPr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lvl1pPr algn="ctr" fontAlgn="base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fontAlgn="base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fontAlgn="base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fontAlgn="base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fontAlgn="base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algn="ctr" fontAlgn="base" marL="4572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algn="ctr" fontAlgn="base" marL="9144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algn="ctr" fontAlgn="base" marL="13716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algn="ctr" fontAlgn="base" marL="1828800" rtl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algn="l" fontAlgn="base" indent="-342900" marL="342900" rtl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algn="l" fontAlgn="base" indent="-285750" marL="742950" rtl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algn="l" fontAlgn="base" indent="-228600" marL="1143000" rtl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algn="l" fontAlgn="base" indent="-228600" marL="1600200" rtl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algn="l" fontAlgn="base" indent="-228600" marL="2057400" rtl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algn="l" fontAlgn="base" indent="-228600" marL="2514600" rtl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algn="l" fontAlgn="base" indent="-228600" marL="2971800" rtl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algn="l" fontAlgn="base" indent="-228600" marL="3429000" rtl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algn="l" fontAlgn="base" indent="-228600" marL="3886200" rtl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16.jpeg"/><Relationship Id="rId3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17.jpeg"/><Relationship Id="rId3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0.jpeg"/><Relationship Id="rId3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slideLayout" Target="../slideLayouts/slideLayout7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wmf"/><Relationship Id="rId6" Type="http://schemas.openxmlformats.org/officeDocument/2006/relationships/slideLayout" Target="../slideLayouts/slideLayout2.xml"/><Relationship Id="rId7" Type="http://schemas.openxmlformats.org/officeDocument/2006/relationships/vmlDrawing" Target="../drawings/vmlDrawing1.v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" Target="slide1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jpeg"/><Relationship Id="rId7" Type="http://schemas.openxmlformats.org/officeDocument/2006/relationships/image" Target="../media/image10.png"/><Relationship Id="rId8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" Target="slide1.xml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13.png"/><Relationship Id="rId3" Type="http://schemas.openxmlformats.org/officeDocument/2006/relationships/slide" Target="slide1.xml"/><Relationship Id="rId4" Type="http://schemas.openxmlformats.org/officeDocument/2006/relationships/image" Target="../media/image11.png"/><Relationship Id="rId5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/>
      </p:grpSpPr>
      <p:sp>
        <p:nvSpPr>
          <p:cNvPr id="1048586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7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52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34290" y="-12700"/>
            <a:ext cx="9211945" cy="6882765"/>
          </a:xfrm>
          <a:prstGeom prst="rect"/>
        </p:spPr>
      </p:pic>
      <p:sp>
        <p:nvSpPr>
          <p:cNvPr id="1048588" name="文本框 4"/>
          <p:cNvSpPr txBox="1"/>
          <p:nvPr/>
        </p:nvSpPr>
        <p:spPr>
          <a:xfrm>
            <a:off x="363855" y="972820"/>
            <a:ext cx="5943600" cy="409194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sz="4800" lang="zh-CN"/>
              <a:t>小小姑娘满身黑，</a:t>
            </a:r>
            <a:endParaRPr altLang="en-US" sz="4800" lang="zh-CN"/>
          </a:p>
          <a:p>
            <a:r>
              <a:rPr altLang="en-US" sz="4800" lang="zh-CN"/>
              <a:t>秋去江南春来归，</a:t>
            </a:r>
            <a:endParaRPr altLang="en-US" sz="4800" lang="zh-CN"/>
          </a:p>
          <a:p>
            <a:r>
              <a:rPr altLang="en-US" sz="4800" lang="zh-CN"/>
              <a:t>从小立志除害虫，</a:t>
            </a:r>
            <a:endParaRPr altLang="en-US" sz="4800" lang="zh-CN"/>
          </a:p>
          <a:p>
            <a:r>
              <a:rPr altLang="en-US" sz="4800" lang="zh-CN"/>
              <a:t>身带剪刀满天飞。 (打一动物)</a:t>
            </a:r>
            <a:endParaRPr altLang="en-US" sz="4800" 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>
        <a:xfrm/>
      </p:grpSpPr>
      <p:sp>
        <p:nvSpPr>
          <p:cNvPr id="1048640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83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39370" y="-6985"/>
            <a:ext cx="9133205" cy="6851015"/>
          </a:xfrm>
          <a:prstGeom prst="rect"/>
          <a:noFill/>
          <a:ln w="9525">
            <a:noFill/>
          </a:ln>
        </p:spPr>
      </p:pic>
      <p:sp>
        <p:nvSpPr>
          <p:cNvPr id="1048641" name="Rectangle 2"/>
          <p:cNvSpPr>
            <a:spLocks noGrp="1"/>
          </p:cNvSpPr>
          <p:nvPr/>
        </p:nvSpPr>
        <p:spPr>
          <a:xfrm>
            <a:off x="39370" y="1367790"/>
            <a:ext cx="5930900" cy="1143000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altLang="zh-CN" b="1" dirty="0" sz="4000" lang="zh-CN"/>
              <a:t>       </a:t>
            </a:r>
            <a:r>
              <a:rPr altLang="en-US" b="1" dirty="0" sz="4000" lang="zh-CN"/>
              <a:t>羽毛、翅膀、尾巴能凑成一只完整的燕子吗？</a:t>
            </a:r>
            <a:endParaRPr altLang="en-US" b="1" dirty="0" sz="4000" lang="zh-CN"/>
          </a:p>
        </p:txBody>
      </p:sp>
      <p:sp>
        <p:nvSpPr>
          <p:cNvPr id="1048642" name="Rectangle 3"/>
          <p:cNvSpPr>
            <a:spLocks noGrp="1"/>
          </p:cNvSpPr>
          <p:nvPr>
            <p:ph type="body" sz="half" idx="2"/>
          </p:nvPr>
        </p:nvSpPr>
        <p:spPr>
          <a:xfrm>
            <a:off x="196850" y="3075940"/>
            <a:ext cx="5301615" cy="2567940"/>
          </a:xfrm>
        </p:spPr>
        <p:txBody>
          <a:bodyPr anchor="t" bIns="45720" lIns="91440" rIns="91440" tIns="45720" vert="horz" wrap="square"/>
          <a:p>
            <a:pPr eaLnBrk="1" hangingPunct="1"/>
            <a:r>
              <a:rPr altLang="en-US" b="1" dirty="0" sz="4000" lang="zh-CN">
                <a:latin typeface="义启粗楷体" panose="02010601030101010101" charset="-128"/>
                <a:ea typeface="义启粗楷体" panose="02010601030101010101" charset="-128"/>
              </a:rPr>
              <a:t>从图中，我们可以发现燕子除了羽毛、翅膀、尾巴还有哪些部分？</a:t>
            </a:r>
            <a:endParaRPr altLang="en-US" b="1" dirty="0" sz="4000" lang="zh-CN">
              <a:latin typeface="义启粗楷体" panose="02010601030101010101" charset="-128"/>
              <a:ea typeface="义启粗楷体" panose="02010601030101010101" charset="-128"/>
            </a:endParaRPr>
          </a:p>
        </p:txBody>
      </p:sp>
      <p:pic>
        <p:nvPicPr>
          <p:cNvPr id="2097184" name="Picture 4" descr="1242011313ZfBxtHva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 l="21428" t="14178" r="7715" b="19296"/>
          <a:stretch>
            <a:fillRect/>
          </a:stretch>
        </p:blipFill>
        <p:spPr>
          <a:xfrm>
            <a:off x="5775960" y="814705"/>
            <a:ext cx="2910840" cy="2705100"/>
          </a:xfrm>
          <a:prstGeom prst="rect"/>
          <a:noFill/>
          <a:ln w="9525"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209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/>
      </p:grpSpPr>
      <p:sp>
        <p:nvSpPr>
          <p:cNvPr id="104864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85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52705" y="-45720"/>
            <a:ext cx="9203055" cy="6903085"/>
          </a:xfrm>
          <a:prstGeom prst="rect"/>
          <a:noFill/>
          <a:ln w="9525">
            <a:noFill/>
          </a:ln>
        </p:spPr>
      </p:pic>
      <p:sp>
        <p:nvSpPr>
          <p:cNvPr id="1048644" name="Rectangle 2"/>
          <p:cNvSpPr>
            <a:spLocks noGrp="1"/>
          </p:cNvSpPr>
          <p:nvPr/>
        </p:nvSpPr>
        <p:spPr>
          <a:xfrm>
            <a:off x="457200" y="762000"/>
            <a:ext cx="5200015" cy="1143000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altLang="zh-CN" dirty="0" sz="4000" lang="zh-CN"/>
              <a:t>  </a:t>
            </a:r>
            <a:r>
              <a:rPr altLang="en-US" b="1" dirty="0" sz="4000" lang="zh-CN"/>
              <a:t>作者为什么只写燕子的这三部分？</a:t>
            </a:r>
            <a:endParaRPr altLang="en-US" b="1" dirty="0" sz="4000" lang="zh-CN"/>
          </a:p>
        </p:txBody>
      </p:sp>
      <p:sp>
        <p:nvSpPr>
          <p:cNvPr id="1048645" name="Rectangle 3"/>
          <p:cNvSpPr>
            <a:spLocks noGrp="1"/>
          </p:cNvSpPr>
          <p:nvPr/>
        </p:nvSpPr>
        <p:spPr>
          <a:xfrm>
            <a:off x="457200" y="2667000"/>
            <a:ext cx="5200015" cy="4526280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altLang="en-US" b="1" dirty="0" sz="5400" lang="zh-CN">
                <a:solidFill>
                  <a:srgbClr val="FF0066"/>
                </a:solidFill>
              </a:rPr>
              <a:t>描写事物一定要抓住特点。</a:t>
            </a:r>
            <a:endParaRPr altLang="en-US" b="1" dirty="0" sz="5400" lang="zh-CN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4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/>
      </p:grpSpPr>
      <p:pic>
        <p:nvPicPr>
          <p:cNvPr id="2097186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540" y="1270"/>
            <a:ext cx="9138285" cy="6854825"/>
          </a:xfrm>
          <a:prstGeom prst="rect"/>
          <a:noFill/>
          <a:ln w="9525">
            <a:noFill/>
          </a:ln>
        </p:spPr>
      </p:pic>
      <p:sp>
        <p:nvSpPr>
          <p:cNvPr id="1048646" name="Rectangle 2"/>
          <p:cNvSpPr>
            <a:spLocks noGrp="1"/>
          </p:cNvSpPr>
          <p:nvPr>
            <p:ph type="title"/>
          </p:nvPr>
        </p:nvSpPr>
        <p:spPr>
          <a:xfrm>
            <a:off x="457200" y="274955"/>
            <a:ext cx="6414135" cy="1143000"/>
          </a:xfrm>
        </p:spPr>
        <p:txBody>
          <a:bodyPr anchor="ctr" bIns="45720" lIns="91440" rIns="91440" tIns="45720" vert="horz" wrap="square"/>
          <a:p>
            <a:pPr eaLnBrk="1" hangingPunct="1"/>
            <a:r>
              <a:rPr altLang="en-US" b="1" dirty="0" lang="zh-CN"/>
              <a:t>阅读第二自然段</a:t>
            </a:r>
            <a:endParaRPr altLang="en-US" b="1" dirty="0" lang="zh-CN"/>
          </a:p>
        </p:txBody>
      </p:sp>
      <p:sp>
        <p:nvSpPr>
          <p:cNvPr id="1048647" name="Rectangle 3"/>
          <p:cNvSpPr>
            <a:spLocks noGrp="1"/>
          </p:cNvSpPr>
          <p:nvPr/>
        </p:nvSpPr>
        <p:spPr>
          <a:xfrm>
            <a:off x="228600" y="1600200"/>
            <a:ext cx="6473825" cy="5029200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altLang="en-US" b="1" dirty="0" sz="3600" lang="zh-CN">
                <a:solidFill>
                  <a:srgbClr val="FF0066"/>
                </a:solidFill>
              </a:rPr>
              <a:t>说说这是一个怎样的春天？</a:t>
            </a:r>
            <a:endParaRPr altLang="en-US" b="1" dirty="0" sz="3600" lang="zh-CN">
              <a:solidFill>
                <a:srgbClr val="FF0066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altLang="zh-CN" b="1" dirty="0" sz="3600" lang="zh-CN">
              <a:solidFill>
                <a:srgbClr val="FF0066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altLang="en-US" b="1" dirty="0" sz="3600" lang="zh-CN">
                <a:solidFill>
                  <a:srgbClr val="FF0066"/>
                </a:solidFill>
              </a:rPr>
              <a:t>哪些景物给你印象最深？</a:t>
            </a:r>
            <a:endParaRPr altLang="en-US" b="1" dirty="0" sz="3600" lang="zh-CN">
              <a:solidFill>
                <a:srgbClr val="FF0066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altLang="zh-CN" b="1" dirty="0" sz="3600" lang="zh-CN"/>
          </a:p>
        </p:txBody>
      </p:sp>
      <p:sp>
        <p:nvSpPr>
          <p:cNvPr id="1048648" name="文本框 2"/>
          <p:cNvSpPr txBox="1"/>
          <p:nvPr/>
        </p:nvSpPr>
        <p:spPr>
          <a:xfrm>
            <a:off x="438150" y="367665"/>
            <a:ext cx="436880" cy="764540"/>
          </a:xfrm>
          <a:prstGeom prst="rect"/>
          <a:noFill/>
        </p:spPr>
        <p:txBody>
          <a:bodyPr rtlCol="0" wrap="none">
            <a:spAutoFit/>
          </a:bodyPr>
          <a:p>
            <a:r>
              <a:rPr altLang="zh-CN" sz="4000" lang="en-US">
                <a:latin typeface="义启粗楷体" panose="02010601030101010101" charset="-128"/>
                <a:ea typeface="义启粗楷体" panose="02010601030101010101" charset="-128"/>
              </a:rPr>
              <a:t>2</a:t>
            </a:r>
            <a:endParaRPr altLang="zh-CN" sz="4000" lang="en-US">
              <a:latin typeface="义启粗楷体" panose="02010601030101010101" charset="-128"/>
              <a:ea typeface="义启粗楷体" panose="02010601030101010101" charset="-128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4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47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/>
      </p:grpSpPr>
      <p:sp>
        <p:nvSpPr>
          <p:cNvPr id="1048649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87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25400" y="-19685"/>
            <a:ext cx="9195435" cy="6897370"/>
          </a:xfrm>
          <a:prstGeom prst="rect"/>
          <a:noFill/>
          <a:ln w="9525">
            <a:noFill/>
          </a:ln>
        </p:spPr>
      </p:pic>
      <p:sp>
        <p:nvSpPr>
          <p:cNvPr id="1048650" name="Rectangle 2"/>
          <p:cNvSpPr>
            <a:spLocks noGrp="1"/>
          </p:cNvSpPr>
          <p:nvPr/>
        </p:nvSpPr>
        <p:spPr>
          <a:xfrm>
            <a:off x="914400" y="1066800"/>
            <a:ext cx="6553200" cy="4525963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altLang="en-US" b="1" dirty="0" sz="3600" lang="zh-CN">
                <a:solidFill>
                  <a:srgbClr val="FF0066"/>
                </a:solidFill>
              </a:rPr>
              <a:t>蒙蒙的细雨</a:t>
            </a:r>
            <a:endParaRPr altLang="en-US" b="1" dirty="0" sz="3600" lang="zh-CN"/>
          </a:p>
        </p:txBody>
      </p:sp>
      <p:pic>
        <p:nvPicPr>
          <p:cNvPr id="2097188" name="Picture 3" descr="44815419aa2e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 l="7362" t="17255" b="20000"/>
          <a:stretch>
            <a:fillRect/>
          </a:stretch>
        </p:blipFill>
        <p:spPr>
          <a:xfrm>
            <a:off x="914400" y="2133600"/>
            <a:ext cx="6400800" cy="3390900"/>
          </a:xfrm>
          <a:prstGeom prst="rect"/>
          <a:noFill/>
          <a:ln w="9525"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5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209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7" name=""/>
        <p:cNvGrpSpPr/>
        <p:nvPr/>
      </p:nvGrpSpPr>
      <p:grpSpPr>
        <a:xfrm/>
      </p:grpSpPr>
      <p:sp>
        <p:nvSpPr>
          <p:cNvPr id="104865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89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35" y="0"/>
            <a:ext cx="9143365" cy="6858000"/>
          </a:xfrm>
          <a:prstGeom prst="rect"/>
          <a:noFill/>
          <a:ln w="9525">
            <a:noFill/>
          </a:ln>
        </p:spPr>
      </p:pic>
      <p:sp>
        <p:nvSpPr>
          <p:cNvPr id="1048652" name="Rectangle 2"/>
          <p:cNvSpPr>
            <a:spLocks noGrp="1"/>
          </p:cNvSpPr>
          <p:nvPr/>
        </p:nvSpPr>
        <p:spPr>
          <a:xfrm>
            <a:off x="-12700" y="1535430"/>
            <a:ext cx="6243955" cy="2893695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 indent="0" lvl="5" marL="2286000">
              <a:buNone/>
            </a:pPr>
            <a:endParaRPr altLang="en-US" b="1" dirty="0" lang="zh-CN"/>
          </a:p>
        </p:txBody>
      </p:sp>
      <p:pic>
        <p:nvPicPr>
          <p:cNvPr id="2097190" name="Picture 3" descr="logo副本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781800" y="5678805"/>
            <a:ext cx="1503680" cy="760095"/>
          </a:xfrm>
          <a:prstGeom prst="rect"/>
          <a:noFill/>
          <a:ln w="9525">
            <a:noFill/>
          </a:ln>
        </p:spPr>
      </p:pic>
      <p:pic>
        <p:nvPicPr>
          <p:cNvPr id="2097191" name="Picture 2" descr="背景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rcRect l="5359" r="5801"/>
          <a:stretch>
            <a:fillRect/>
          </a:stretch>
        </p:blipFill>
        <p:spPr>
          <a:xfrm>
            <a:off x="575310" y="333375"/>
            <a:ext cx="9121775" cy="2490788"/>
          </a:xfrm>
          <a:prstGeom prst="rect"/>
          <a:noFill/>
          <a:ln w="9525">
            <a:noFill/>
          </a:ln>
        </p:spPr>
      </p:pic>
      <p:sp>
        <p:nvSpPr>
          <p:cNvPr id="1048653" name="Rectangle 3"/>
          <p:cNvSpPr/>
          <p:nvPr/>
        </p:nvSpPr>
        <p:spPr>
          <a:xfrm>
            <a:off x="294640" y="1235075"/>
            <a:ext cx="5629275" cy="2834640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altLang="en-US" b="1" dirty="0" sz="2800" lang="zh-CN">
                <a:latin typeface="Times New Roman" panose="02020603050405020304" pitchFamily="18" charset="0"/>
                <a:ea typeface="楷体_GB2312" pitchFamily="49" charset="-122"/>
              </a:rPr>
              <a:t>微风吹拂着千万条才展开带黄色的嫩叶的柳丝。</a:t>
            </a:r>
            <a:endParaRPr altLang="en-US" b="1" dirty="0" sz="2800" lang="zh-CN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altLang="en-US" b="1" dirty="0" sz="2800" lang="zh-CN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微风吹拂着展开嫩叶的柳丝。</a:t>
            </a:r>
            <a:endParaRPr altLang="en-US" b="1" dirty="0" sz="2800" lang="zh-CN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altLang="en-US" b="1" dirty="0" sz="2800" lang="zh-CN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比一比，哪句更好</a:t>
            </a:r>
            <a:r>
              <a:rPr altLang="zh-CN" b="1" dirty="0" sz="2800" lang="en-US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altLang="zh-CN" b="1" dirty="0" sz="2800" lang="en-US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5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>
                                            <p:txEl>
                                              <p:charRg st="22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12"/>
                                        <p:tgtEl>
                                          <p:spTgt spid="1048653">
                                            <p:txEl>
                                              <p:charRg st="22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17"/>
                                        <p:tgtEl>
                                          <p:spTgt spid="1048653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8" name=""/>
        <p:cNvGrpSpPr/>
        <p:nvPr/>
      </p:nvGrpSpPr>
      <p:grpSpPr>
        <a:xfrm/>
      </p:grpSpPr>
      <p:sp>
        <p:nvSpPr>
          <p:cNvPr id="104865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92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19685"/>
            <a:ext cx="9132570" cy="6850380"/>
          </a:xfrm>
          <a:prstGeom prst="rect"/>
          <a:noFill/>
          <a:ln w="9525">
            <a:noFill/>
          </a:ln>
        </p:spPr>
      </p:pic>
      <p:sp>
        <p:nvSpPr>
          <p:cNvPr id="1048655" name="Rectangle 2"/>
          <p:cNvSpPr>
            <a:spLocks noGrp="1"/>
          </p:cNvSpPr>
          <p:nvPr>
            <p:ph type="body"/>
          </p:nvPr>
        </p:nvSpPr>
        <p:spPr>
          <a:xfrm>
            <a:off x="108585" y="1149350"/>
            <a:ext cx="5117465" cy="4983480"/>
          </a:xfrm>
        </p:spPr>
        <p:txBody>
          <a:bodyPr anchor="t" bIns="45720" lIns="91440" rIns="91440" tIns="45720" vert="horz" wrap="square"/>
          <a:p>
            <a:pPr eaLnBrk="1" hangingPunct="1"/>
            <a:r>
              <a:rPr altLang="en-US" b="1" dirty="0" sz="3600" lang="zh-CN"/>
              <a:t>青的草，绿的叶，各色鲜艳的花，都像赶集似的聚拢来，形成了光彩夺目的春天。</a:t>
            </a:r>
            <a:endParaRPr altLang="en-US" b="1" dirty="0" sz="3600" lang="zh-CN"/>
          </a:p>
          <a:p>
            <a:pPr eaLnBrk="1" hangingPunct="1"/>
            <a:r>
              <a:rPr altLang="en-US" b="1" dirty="0" sz="3600" lang="zh-CN">
                <a:solidFill>
                  <a:srgbClr val="FF9900"/>
                </a:solidFill>
              </a:rPr>
              <a:t>赶集</a:t>
            </a:r>
            <a:endParaRPr altLang="en-US" b="1" dirty="0" sz="3600" lang="zh-CN">
              <a:solidFill>
                <a:srgbClr val="FF9900"/>
              </a:solidFill>
            </a:endParaRPr>
          </a:p>
          <a:p>
            <a:pPr eaLnBrk="1" hangingPunct="1"/>
            <a:r>
              <a:rPr altLang="en-US" b="1" dirty="0" sz="3600" lang="zh-CN">
                <a:solidFill>
                  <a:srgbClr val="FF0066"/>
                </a:solidFill>
              </a:rPr>
              <a:t>热闹、争先恐后</a:t>
            </a:r>
            <a:endParaRPr altLang="en-US" b="1" dirty="0" sz="3600" lang="zh-CN">
              <a:solidFill>
                <a:srgbClr val="FF0066"/>
              </a:solidFill>
            </a:endParaRPr>
          </a:p>
          <a:p>
            <a:pPr eaLnBrk="1" hangingPunct="1"/>
            <a:endParaRPr altLang="zh-CN" dirty="0" sz="3600" lang="zh-CN">
              <a:solidFill>
                <a:srgbClr val="FF0066"/>
              </a:solidFill>
            </a:endParaRPr>
          </a:p>
          <a:p>
            <a:pPr eaLnBrk="1" hangingPunct="1"/>
            <a:endParaRPr altLang="zh-CN" dirty="0" lang="zh-CN"/>
          </a:p>
        </p:txBody>
      </p:sp>
      <p:pic>
        <p:nvPicPr>
          <p:cNvPr id="2097193" name="Picture 3" descr="a3687195_s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553710" y="2191385"/>
            <a:ext cx="3407410" cy="4495800"/>
          </a:xfrm>
          <a:prstGeom prst="rect"/>
          <a:noFill/>
          <a:ln w="9525"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55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209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>
                                            <p:txEl>
                                              <p:charRg st="4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655">
                                            <p:txEl>
                                              <p:charRg st="41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"/>
        <p:cNvGrpSpPr/>
        <p:nvPr/>
      </p:nvGrpSpPr>
      <p:grpSpPr>
        <a:xfrm/>
      </p:grpSpPr>
      <p:sp>
        <p:nvSpPr>
          <p:cNvPr id="1048656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94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91440" y="45720"/>
            <a:ext cx="9046845" cy="6786245"/>
          </a:xfrm>
          <a:prstGeom prst="rect"/>
          <a:noFill/>
          <a:ln w="9525">
            <a:noFill/>
          </a:ln>
        </p:spPr>
      </p:pic>
      <p:sp>
        <p:nvSpPr>
          <p:cNvPr id="1048657" name="Rectangle 2"/>
          <p:cNvSpPr>
            <a:spLocks noGrp="1"/>
          </p:cNvSpPr>
          <p:nvPr/>
        </p:nvSpPr>
        <p:spPr>
          <a:xfrm>
            <a:off x="457200" y="609600"/>
            <a:ext cx="5793740" cy="6019800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 indent="0" marL="0">
              <a:lnSpc>
                <a:spcPct val="120000"/>
              </a:lnSpc>
              <a:buNone/>
            </a:pPr>
            <a:r>
              <a:rPr altLang="en-US" b="1" dirty="0" lang="zh-CN"/>
              <a:t>     </a:t>
            </a:r>
            <a:endParaRPr altLang="en-US" b="1" dirty="0" lang="zh-CN"/>
          </a:p>
        </p:txBody>
      </p:sp>
      <p:sp>
        <p:nvSpPr>
          <p:cNvPr id="1048658" name="Rectangle 3"/>
          <p:cNvSpPr>
            <a:spLocks noGrp="1"/>
          </p:cNvSpPr>
          <p:nvPr/>
        </p:nvSpPr>
        <p:spPr>
          <a:xfrm>
            <a:off x="675640" y="16510"/>
            <a:ext cx="4219575" cy="1143000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dirty="0" lang="zh-CN"/>
              <a:t>春天的景物</a:t>
            </a:r>
            <a:endParaRPr altLang="en-US" dirty="0" lang="zh-CN"/>
          </a:p>
        </p:txBody>
      </p:sp>
      <p:sp>
        <p:nvSpPr>
          <p:cNvPr id="1048659" name="AutoShape 4"/>
          <p:cNvSpPr/>
          <p:nvPr/>
        </p:nvSpPr>
        <p:spPr>
          <a:xfrm>
            <a:off x="1278890" y="1098868"/>
            <a:ext cx="6337300" cy="3600450"/>
          </a:xfrm>
          <a:prstGeom prst="downArrowCallout">
            <a:avLst>
              <a:gd name="adj1" fmla="val 44003"/>
              <a:gd name="adj2" fmla="val 44003"/>
              <a:gd name="adj3" fmla="val 16666"/>
              <a:gd name="adj4" fmla="val 6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wrap="none"/>
          <a:p>
            <a:endParaRPr altLang="en-US" dirty="0" lang="zh-CN">
              <a:latin typeface="Arial" panose="020B0604020202020204" pitchFamily="34" charset="0"/>
            </a:endParaRPr>
          </a:p>
        </p:txBody>
      </p:sp>
      <p:sp>
        <p:nvSpPr>
          <p:cNvPr id="1048660" name="Rectangle 5"/>
          <p:cNvSpPr>
            <a:spLocks noGrp="1"/>
          </p:cNvSpPr>
          <p:nvPr/>
        </p:nvSpPr>
        <p:spPr>
          <a:xfrm>
            <a:off x="548640" y="1214755"/>
            <a:ext cx="8229600" cy="4525963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None/>
            </a:pPr>
            <a:r>
              <a:rPr altLang="zh-CN" dirty="0" lang="en-US"/>
              <a:t>      </a:t>
            </a:r>
            <a:r>
              <a:rPr altLang="en-US" dirty="0" lang="zh-CN" u="sng">
                <a:solidFill>
                  <a:srgbClr val="FF0000"/>
                </a:solidFill>
              </a:rPr>
              <a:t>蒙蒙</a:t>
            </a:r>
            <a:r>
              <a:rPr altLang="en-US" dirty="0" lang="zh-CN"/>
              <a:t>的细雨     </a:t>
            </a:r>
            <a:r>
              <a:rPr altLang="en-US" dirty="0" lang="zh-CN">
                <a:solidFill>
                  <a:srgbClr val="FF0000"/>
                </a:solidFill>
              </a:rPr>
              <a:t>微</a:t>
            </a:r>
            <a:r>
              <a:rPr altLang="en-US" dirty="0" lang="zh-CN"/>
              <a:t>风 </a:t>
            </a:r>
            <a:endParaRPr altLang="en-US" dirty="0" lang="zh-CN"/>
          </a:p>
          <a:p>
            <a:pPr eaLnBrk="1" hangingPunct="1">
              <a:buNone/>
            </a:pPr>
            <a:r>
              <a:rPr altLang="en-US" dirty="0" lang="zh-CN"/>
              <a:t>      </a:t>
            </a:r>
            <a:r>
              <a:rPr altLang="en-US" dirty="0" lang="zh-CN" u="sng">
                <a:solidFill>
                  <a:srgbClr val="FF0000"/>
                </a:solidFill>
              </a:rPr>
              <a:t>千万条</a:t>
            </a:r>
            <a:r>
              <a:rPr altLang="en-US" dirty="0" lang="zh-CN"/>
              <a:t>才展开带</a:t>
            </a:r>
            <a:r>
              <a:rPr altLang="en-US" dirty="0" lang="zh-CN" u="sng">
                <a:solidFill>
                  <a:srgbClr val="FF0000"/>
                </a:solidFill>
              </a:rPr>
              <a:t>黄色</a:t>
            </a:r>
            <a:r>
              <a:rPr altLang="en-US" dirty="0" lang="zh-CN"/>
              <a:t>的嫩叶的柳丝</a:t>
            </a:r>
            <a:endParaRPr altLang="en-US" dirty="0" lang="zh-CN"/>
          </a:p>
          <a:p>
            <a:pPr eaLnBrk="1" hangingPunct="1">
              <a:buNone/>
            </a:pPr>
            <a:r>
              <a:rPr altLang="en-US" dirty="0" lang="zh-CN"/>
              <a:t>      </a:t>
            </a:r>
            <a:r>
              <a:rPr altLang="en-US" dirty="0" lang="zh-CN" u="sng">
                <a:solidFill>
                  <a:srgbClr val="FF0000"/>
                </a:solidFill>
              </a:rPr>
              <a:t>青</a:t>
            </a:r>
            <a:r>
              <a:rPr altLang="en-US" dirty="0" lang="zh-CN"/>
              <a:t>草</a:t>
            </a:r>
            <a:r>
              <a:rPr altLang="zh-CN" dirty="0" lang="en-US"/>
              <a:t>— </a:t>
            </a:r>
            <a:r>
              <a:rPr altLang="en-US" dirty="0" lang="zh-CN" u="sng">
                <a:solidFill>
                  <a:srgbClr val="FF0000"/>
                </a:solidFill>
              </a:rPr>
              <a:t>绿</a:t>
            </a:r>
            <a:r>
              <a:rPr altLang="en-US" dirty="0" lang="zh-CN"/>
              <a:t>叶</a:t>
            </a:r>
            <a:r>
              <a:rPr altLang="zh-CN" dirty="0" lang="en-US"/>
              <a:t>—</a:t>
            </a:r>
            <a:r>
              <a:rPr altLang="en-US" dirty="0" lang="zh-CN"/>
              <a:t>各色</a:t>
            </a:r>
            <a:r>
              <a:rPr altLang="en-US" dirty="0" lang="zh-CN" u="sng">
                <a:solidFill>
                  <a:srgbClr val="FF0000"/>
                </a:solidFill>
              </a:rPr>
              <a:t>鲜艳</a:t>
            </a:r>
            <a:r>
              <a:rPr altLang="en-US" dirty="0" lang="zh-CN"/>
              <a:t>的花（</a:t>
            </a:r>
            <a:r>
              <a:rPr altLang="en-US" b="1" dirty="0" lang="zh-CN">
                <a:solidFill>
                  <a:srgbClr val="FF0000"/>
                </a:solidFill>
              </a:rPr>
              <a:t>赶集</a:t>
            </a:r>
            <a:r>
              <a:rPr altLang="en-US" dirty="0" lang="zh-CN"/>
              <a:t>似的）</a:t>
            </a:r>
            <a:endParaRPr altLang="en-US" dirty="0" lang="zh-CN"/>
          </a:p>
          <a:p>
            <a:pPr eaLnBrk="1" hangingPunct="1">
              <a:buNone/>
            </a:pPr>
            <a:r>
              <a:rPr altLang="en-US" dirty="0" lang="zh-CN"/>
              <a:t>      小燕子</a:t>
            </a:r>
            <a:r>
              <a:rPr altLang="zh-CN" dirty="0" lang="en-US"/>
              <a:t>——</a:t>
            </a:r>
            <a:r>
              <a:rPr altLang="en-US" dirty="0" lang="zh-CN"/>
              <a:t>为春天</a:t>
            </a:r>
            <a:r>
              <a:rPr altLang="en-US" dirty="0" lang="zh-CN">
                <a:solidFill>
                  <a:srgbClr val="FF0000"/>
                </a:solidFill>
              </a:rPr>
              <a:t>增添</a:t>
            </a:r>
            <a:r>
              <a:rPr altLang="en-US" dirty="0" lang="zh-CN"/>
              <a:t>生机</a:t>
            </a:r>
            <a:endParaRPr altLang="en-US" dirty="0" lang="zh-CN"/>
          </a:p>
        </p:txBody>
      </p:sp>
      <p:sp>
        <p:nvSpPr>
          <p:cNvPr id="1048661" name="AutoShape 6"/>
          <p:cNvSpPr/>
          <p:nvPr/>
        </p:nvSpPr>
        <p:spPr>
          <a:xfrm>
            <a:off x="3007678" y="4699318"/>
            <a:ext cx="3024187" cy="720725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wrap="none"/>
          <a:p>
            <a:pPr algn="ctr"/>
            <a:r>
              <a:rPr altLang="en-US" b="1" dirty="0" sz="3200" lang="zh-CN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光彩夺目的春天</a:t>
            </a:r>
            <a:endParaRPr altLang="en-US" b="1" dirty="0" sz="3200" lang="zh-CN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7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57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0"/>
                                        <p:tgtEl>
                                          <p:spTgt spid="104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" fill="hold" id="15"/>
                                        <p:tgtEl>
                                          <p:spTgt spid="104866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>
                                            <p:txEl>
                                              <p:charRg st="2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" fill="hold" id="20"/>
                                        <p:tgtEl>
                                          <p:spTgt spid="1048660">
                                            <p:txEl>
                                              <p:charRg st="20" end="4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>
                                            <p:txEl>
                                              <p:charRg st="42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" fill="hold" id="25"/>
                                        <p:tgtEl>
                                          <p:spTgt spid="1048660">
                                            <p:txEl>
                                              <p:charRg st="42" end="6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8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>
                                            <p:txEl>
                                              <p:charRg st="6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" fill="hold" id="30"/>
                                        <p:tgtEl>
                                          <p:spTgt spid="1048660">
                                            <p:txEl>
                                              <p:charRg st="68" end="8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8" grpId="0"/>
      <p:bldP spid="1048659" grpId="0" bldLvl="0" animBg="1"/>
      <p:bldP spid="1048660" grpId="0" build="p"/>
      <p:bldP spid="104866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/>
      </p:grpSpPr>
      <p:sp>
        <p:nvSpPr>
          <p:cNvPr id="104866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95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15875" y="-46990"/>
            <a:ext cx="9173210" cy="6880860"/>
          </a:xfrm>
          <a:prstGeom prst="rect"/>
          <a:noFill/>
          <a:ln w="9525">
            <a:noFill/>
          </a:ln>
        </p:spPr>
      </p:pic>
      <p:sp>
        <p:nvSpPr>
          <p:cNvPr id="1048663" name="WordArt 8"/>
          <p:cNvSpPr>
            <a:spLocks noTextEdit="1"/>
          </p:cNvSpPr>
          <p:nvPr/>
        </p:nvSpPr>
        <p:spPr>
          <a:xfrm rot="5400000">
            <a:off x="-160337" y="2421573"/>
            <a:ext cx="5038725" cy="2016125"/>
          </a:xfrm>
          <a:prstGeom prst="rect"/>
        </p:spPr>
        <p:txBody>
          <a:bodyPr fromWordArt="1" vert="eaVert" wrap="none">
            <a:prstTxWarp prst="textPlain">
              <a:avLst>
                <a:gd fmla="val 50000" name="adj"/>
              </a:avLst>
            </a:prstTxWarp>
            <a:normAutofit/>
          </a:bodyPr>
          <a:p>
            <a:pPr algn="ctr" eaLnBrk="0" hangingPunct="0"/>
            <a:r>
              <a:rPr altLang="en-US" b="1" sz="9600" lang="zh-CN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16200000" scaled="1"/>
                </a:gradFill>
                <a:effectLst>
                  <a:outerShdw algn="bl" dir="2699999" dist="35921" kx="2115830" rotWithShape="0" sy="50000">
                    <a:srgbClr val="C0C0C0"/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燕子</a:t>
            </a:r>
            <a:endParaRPr altLang="en-US" b="1" sz="9600" lang="zh-CN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16200000" scaled="1"/>
              </a:gradFill>
              <a:effectLst>
                <a:outerShdw algn="bl" dir="2699999" dist="35921" kx="2115830" rotWithShape="0" sy="50000">
                  <a:srgbClr val="C0C0C0"/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7"/>
                                        <p:tgtEl>
                                          <p:spTgt spid="1048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1" name=""/>
        <p:cNvGrpSpPr/>
        <p:nvPr/>
      </p:nvGrpSpPr>
      <p:grpSpPr>
        <a:xfrm/>
      </p:grpSpPr>
      <p:sp>
        <p:nvSpPr>
          <p:cNvPr id="104866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96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5245" y="-26670"/>
            <a:ext cx="9236710" cy="6911975"/>
          </a:xfrm>
          <a:prstGeom prst="rect"/>
          <a:noFill/>
          <a:ln w="9525">
            <a:noFill/>
          </a:ln>
        </p:spPr>
      </p:pic>
      <p:sp>
        <p:nvSpPr>
          <p:cNvPr id="1048665" name="Rectangle 3"/>
          <p:cNvSpPr>
            <a:spLocks noGrp="1"/>
          </p:cNvSpPr>
          <p:nvPr/>
        </p:nvSpPr>
        <p:spPr>
          <a:xfrm>
            <a:off x="1114425" y="182880"/>
            <a:ext cx="4044950" cy="1143000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dirty="0" sz="4800" lang="zh-CN">
                <a:solidFill>
                  <a:srgbClr val="FF0066"/>
                </a:solidFill>
                <a:ea typeface="楷体_GB2312" pitchFamily="49" charset="-122"/>
              </a:rPr>
              <a:t>复习生字</a:t>
            </a:r>
            <a:endParaRPr altLang="en-US" dirty="0" sz="4800" lang="zh-CN">
              <a:solidFill>
                <a:srgbClr val="FF0066"/>
              </a:solidFill>
              <a:ea typeface="楷体_GB2312" pitchFamily="49" charset="-122"/>
            </a:endParaRPr>
          </a:p>
        </p:txBody>
      </p:sp>
      <p:sp>
        <p:nvSpPr>
          <p:cNvPr id="1048666" name="文本框 6"/>
          <p:cNvSpPr txBox="1"/>
          <p:nvPr/>
        </p:nvSpPr>
        <p:spPr>
          <a:xfrm>
            <a:off x="325120" y="1552575"/>
            <a:ext cx="6873875" cy="2861310"/>
          </a:xfrm>
          <a:prstGeom prst="rect"/>
          <a:noFill/>
        </p:spPr>
        <p:txBody>
          <a:bodyPr rtlCol="0" wrap="square">
            <a:spAutoFit/>
          </a:bodyPr>
          <a:p>
            <a:pPr eaLnBrk="1" hangingPunct="1"/>
            <a:r>
              <a:rPr altLang="en-US" b="1" dirty="0" sz="3600" lang="zh-CN">
                <a:latin typeface="华文中宋" panose="02010600040101010101" charset="-122"/>
                <a:ea typeface="华文中宋" panose="02010600040101010101" charset="-122"/>
                <a:sym typeface="+mn-ea"/>
              </a:rPr>
              <a:t>俊俏      凑成      吹拂     增添</a:t>
            </a:r>
            <a:endParaRPr altLang="en-US" b="1" dirty="0" sz="3600" lang="zh-CN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/>
            <a:r>
              <a:rPr altLang="en-US" b="1" dirty="0" sz="3600" lang="zh-CN">
                <a:latin typeface="华文中宋" panose="02010600040101010101" charset="-122"/>
                <a:ea typeface="华文中宋" panose="02010600040101010101" charset="-122"/>
                <a:sym typeface="+mn-ea"/>
              </a:rPr>
              <a:t>掠过      偶尔      沾水     荡漾</a:t>
            </a:r>
            <a:endParaRPr altLang="en-US" b="1" dirty="0" sz="3600" lang="zh-CN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/>
            <a:r>
              <a:rPr altLang="en-US" b="1" dirty="0" sz="3600" lang="zh-CN">
                <a:latin typeface="华文中宋" panose="02010600040101010101" charset="-122"/>
                <a:ea typeface="华文中宋" panose="02010600040101010101" charset="-122"/>
                <a:sym typeface="+mn-ea"/>
              </a:rPr>
              <a:t>聚拢      稻田      演奏     赞歌</a:t>
            </a:r>
            <a:r>
              <a:rPr altLang="en-US" dirty="0" sz="3600" lang="zh-CN"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endParaRPr altLang="en-US" b="1" dirty="0" sz="3600" lang="zh-CN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/>
            <a:r>
              <a:rPr altLang="en-US" b="1" dirty="0" sz="3600" lang="zh-CN">
                <a:latin typeface="华文中宋" panose="02010600040101010101" charset="-122"/>
                <a:ea typeface="华文中宋" panose="02010600040101010101" charset="-122"/>
                <a:sym typeface="+mn-ea"/>
              </a:rPr>
              <a:t>尾尖      一圈      飞倦     音符 </a:t>
            </a:r>
            <a:endParaRPr altLang="en-US" b="1" dirty="0" sz="3600" lang="zh-CN">
              <a:latin typeface="华文中宋" panose="02010600040101010101" charset="-122"/>
              <a:ea typeface="华文中宋" panose="02010600040101010101" charset="-122"/>
            </a:endParaRPr>
          </a:p>
          <a:p>
            <a:pPr eaLnBrk="1" hangingPunct="1"/>
            <a:r>
              <a:rPr altLang="en-US" b="1" dirty="0" sz="3600" lang="zh-CN">
                <a:latin typeface="华文中宋" panose="02010600040101010101" charset="-122"/>
                <a:ea typeface="华文中宋" panose="02010600040101010101" charset="-122"/>
                <a:sym typeface="+mn-ea"/>
              </a:rPr>
              <a:t>五线谱    小燕子 </a:t>
            </a:r>
            <a:r>
              <a:rPr altLang="en-US" dirty="0" sz="3600" lang="zh-CN"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endParaRPr altLang="en-US" sz="3600" lang="zh-CN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>
        <a:xfrm/>
      </p:grpSpPr>
      <p:sp>
        <p:nvSpPr>
          <p:cNvPr id="1048667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97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74930" y="-31115"/>
            <a:ext cx="9186545" cy="6891020"/>
          </a:xfrm>
          <a:prstGeom prst="rect"/>
          <a:noFill/>
          <a:ln w="9525">
            <a:noFill/>
          </a:ln>
        </p:spPr>
      </p:pic>
      <p:sp>
        <p:nvSpPr>
          <p:cNvPr id="1048668" name="Text Box 3"/>
          <p:cNvSpPr txBox="1"/>
          <p:nvPr/>
        </p:nvSpPr>
        <p:spPr>
          <a:xfrm>
            <a:off x="-45085" y="913765"/>
            <a:ext cx="5746750" cy="5077460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altLang="zh-CN" b="1" dirty="0" sz="3600" lang="en-US">
                <a:latin typeface="楷体_GB2312" pitchFamily="49" charset="-122"/>
                <a:ea typeface="楷体_GB2312" pitchFamily="49" charset="-122"/>
              </a:rPr>
              <a:t>    </a:t>
            </a:r>
            <a:r>
              <a:rPr altLang="en-US" b="1" dirty="0" sz="3600" lang="zh-CN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在微风中，在阳光中，燕子斜着身子在天空中（  ）过，唧唧地（  ）着，有的由这边的稻田上，一转眼（  ）到了那边的柳树下边；有的（    ）过湖面，尾尖偶尔（  ）了一下水面，就看到波纹一圈一圈地（    ）开去。</a:t>
            </a:r>
            <a:r>
              <a:rPr altLang="en-US" dirty="0" sz="2400" lang="zh-CN">
                <a:solidFill>
                  <a:srgbClr val="0066FF"/>
                </a:solidFill>
                <a:latin typeface="Times New Roman" panose="02020603050405020304" pitchFamily="18" charset="0"/>
              </a:rPr>
              <a:t> </a:t>
            </a:r>
            <a:endParaRPr altLang="en-US" dirty="0" sz="2400" lang="zh-CN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69" name="WordArt 4"/>
          <p:cNvSpPr>
            <a:spLocks noTextEdit="1"/>
          </p:cNvSpPr>
          <p:nvPr/>
        </p:nvSpPr>
        <p:spPr>
          <a:xfrm>
            <a:off x="408305" y="541655"/>
            <a:ext cx="5293360" cy="838200"/>
          </a:xfrm>
          <a:prstGeom prst="rect"/>
        </p:spPr>
        <p:txBody>
          <a:bodyPr fromWordArt="1" wrap="none">
            <a:prstTxWarp prst="textPlain">
              <a:avLst>
                <a:gd fmla="val 50000" name="adj"/>
              </a:avLst>
            </a:prstTxWarp>
            <a:normAutofit/>
          </a:bodyPr>
          <a:p>
            <a:pPr algn="ctr" eaLnBrk="0" hangingPunct="0"/>
            <a:r>
              <a:rPr altLang="en-US" b="1" dirty="0" sz="3600" lang="zh-CN">
                <a:sym typeface="+mn-ea"/>
              </a:rPr>
              <a:t>燕子的飞行有什么特点？</a:t>
            </a:r>
            <a:endParaRPr altLang="en-US" b="1" dirty="0" sz="3600" lang="zh-CN"/>
          </a:p>
          <a:p>
            <a:pPr algn="ctr" eaLnBrk="0" hangingPunct="0"/>
            <a:endParaRPr altLang="en-US" b="1" sz="3600" lang="zh-CN"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algn="ctr" dir="2699999" dist="35921" rotWithShape="0">
                  <a:srgbClr val="C0C0C0"/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048670" name="Text Box 5"/>
          <p:cNvSpPr txBox="1"/>
          <p:nvPr/>
        </p:nvSpPr>
        <p:spPr>
          <a:xfrm>
            <a:off x="4966335" y="1379855"/>
            <a:ext cx="633095" cy="645160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掠</a:t>
            </a:r>
            <a:endParaRPr altLang="en-US" b="1" dirty="0" sz="3600" lang="zh-CN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8671" name="Text Box 6"/>
          <p:cNvSpPr txBox="1"/>
          <p:nvPr/>
        </p:nvSpPr>
        <p:spPr>
          <a:xfrm>
            <a:off x="2672080" y="1913255"/>
            <a:ext cx="633095" cy="645160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叫</a:t>
            </a:r>
            <a:endParaRPr altLang="en-US" b="1" dirty="0" sz="3600" lang="zh-CN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8672" name="Text Box 7"/>
          <p:cNvSpPr txBox="1"/>
          <p:nvPr/>
        </p:nvSpPr>
        <p:spPr>
          <a:xfrm>
            <a:off x="457200" y="3091815"/>
            <a:ext cx="633095" cy="645160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飞</a:t>
            </a:r>
            <a:endParaRPr altLang="en-US" b="1" dirty="0" sz="3600" lang="zh-CN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8673" name="Text Box 8"/>
          <p:cNvSpPr txBox="1"/>
          <p:nvPr/>
        </p:nvSpPr>
        <p:spPr>
          <a:xfrm>
            <a:off x="1278890" y="3665220"/>
            <a:ext cx="1393190" cy="645160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横掠</a:t>
            </a:r>
            <a:endParaRPr altLang="en-US" b="1" dirty="0" sz="3600" lang="zh-CN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8674" name="Text Box 9"/>
          <p:cNvSpPr txBox="1"/>
          <p:nvPr/>
        </p:nvSpPr>
        <p:spPr>
          <a:xfrm>
            <a:off x="1278890" y="4178935"/>
            <a:ext cx="633095" cy="645160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沾</a:t>
            </a:r>
            <a:endParaRPr altLang="en-US" b="1" dirty="0" sz="3600" lang="zh-CN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8675" name="Text Box 10"/>
          <p:cNvSpPr txBox="1"/>
          <p:nvPr/>
        </p:nvSpPr>
        <p:spPr>
          <a:xfrm>
            <a:off x="4435475" y="4722495"/>
            <a:ext cx="1431925" cy="645160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荡漾</a:t>
            </a:r>
            <a:endParaRPr altLang="en-US" b="1" dirty="0" sz="3600" lang="zh-CN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8676" name="文本框 4"/>
          <p:cNvSpPr txBox="1"/>
          <p:nvPr/>
        </p:nvSpPr>
        <p:spPr>
          <a:xfrm>
            <a:off x="82550" y="-31115"/>
            <a:ext cx="601345" cy="706755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4000" lang="en-US">
                <a:latin typeface="义启粗楷体" panose="02010601030101010101" charset="-128"/>
                <a:ea typeface="义启粗楷体" panose="02010601030101010101" charset="-128"/>
              </a:rPr>
              <a:t>3</a:t>
            </a:r>
            <a:endParaRPr altLang="zh-CN" sz="4000" lang="en-US">
              <a:latin typeface="义启粗楷体" panose="02010601030101010101" charset="-128"/>
              <a:ea typeface="义启粗楷体" panose="02010601030101010101" charset="-128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2"/>
                                        <p:tgtEl>
                                          <p:spTgt spid="104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7"/>
                                        <p:tgtEl>
                                          <p:spTgt spid="104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2"/>
                                        <p:tgtEl>
                                          <p:spTgt spid="104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0" grpId="0"/>
      <p:bldP spid="1048671" grpId="0"/>
      <p:bldP spid="1048672" grpId="0"/>
      <p:bldP spid="1048673" grpId="0"/>
      <p:bldP spid="1048674" grpId="0"/>
      <p:bldP spid="10486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/>
      </p:grpSpPr>
      <p:pic>
        <p:nvPicPr>
          <p:cNvPr id="2097153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535170" y="2980690"/>
            <a:ext cx="4683760" cy="3892550"/>
          </a:xfrm>
          <a:prstGeom prst="rect"/>
        </p:spPr>
      </p:pic>
      <p:pic>
        <p:nvPicPr>
          <p:cNvPr id="2097154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-280035" y="-527685"/>
            <a:ext cx="4976495" cy="3809365"/>
          </a:xfrm>
          <a:prstGeom prst="rect"/>
        </p:spPr>
      </p:pic>
      <p:pic>
        <p:nvPicPr>
          <p:cNvPr id="2097155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-1179195" y="3011170"/>
            <a:ext cx="5714365" cy="3862070"/>
          </a:xfrm>
          <a:prstGeom prst="rect"/>
        </p:spPr>
      </p:pic>
      <p:pic>
        <p:nvPicPr>
          <p:cNvPr id="2097156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465955" y="-721995"/>
            <a:ext cx="4821555" cy="3733165"/>
          </a:xfrm>
          <a:prstGeom prst="rect"/>
        </p:spPr>
      </p:pic>
    </p:spTree>
  </p:cSld>
  <p:clrMapOvr>
    <a:masterClrMapping/>
  </p:clrMapOvr>
  <p:transition spd="med" advTm="1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/>
      </p:grpSpPr>
      <p:sp>
        <p:nvSpPr>
          <p:cNvPr id="1048677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98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13335" y="-19050"/>
            <a:ext cx="9203055" cy="6903085"/>
          </a:xfrm>
          <a:prstGeom prst="rect"/>
          <a:noFill/>
          <a:ln w="9525">
            <a:noFill/>
          </a:ln>
        </p:spPr>
      </p:pic>
      <p:sp>
        <p:nvSpPr>
          <p:cNvPr id="1048678" name="Rectangle 2"/>
          <p:cNvSpPr>
            <a:spLocks noGrp="1"/>
          </p:cNvSpPr>
          <p:nvPr/>
        </p:nvSpPr>
        <p:spPr>
          <a:xfrm>
            <a:off x="457200" y="1600200"/>
            <a:ext cx="4834890" cy="4526280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altLang="en-US" b="1" dirty="0" lang="zh-CN"/>
              <a:t>燕子飞过哪些地方？</a:t>
            </a:r>
            <a:endParaRPr altLang="en-US" b="1" dirty="0" lang="zh-CN"/>
          </a:p>
          <a:p>
            <a:pPr eaLnBrk="1" hangingPunct="1"/>
            <a:endParaRPr altLang="zh-CN" b="1" dirty="0" lang="zh-CN"/>
          </a:p>
          <a:p>
            <a:pPr eaLnBrk="1" hangingPunct="1"/>
            <a:r>
              <a:rPr altLang="en-US" b="1" dirty="0" lang="zh-CN"/>
              <a:t>亲爱的同学们，假如你是燕子，你在飞行时遇到自己了同伴或是小花、小草、小树时，你会和他们说些什么呢？</a:t>
            </a:r>
            <a:endParaRPr altLang="en-US" b="1" dirty="0" lang="zh-CN"/>
          </a:p>
        </p:txBody>
      </p:sp>
      <p:sp>
        <p:nvSpPr>
          <p:cNvPr id="1048679" name="Rectangle 3"/>
          <p:cNvSpPr>
            <a:spLocks noGrp="1"/>
          </p:cNvSpPr>
          <p:nvPr/>
        </p:nvSpPr>
        <p:spPr>
          <a:xfrm>
            <a:off x="584200" y="401955"/>
            <a:ext cx="4834890" cy="1143000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lang="zh-CN">
                <a:solidFill>
                  <a:srgbClr val="FF0066"/>
                </a:solidFill>
                <a:ea typeface="黑体" panose="02010609060101010101" pitchFamily="2" charset="-122"/>
              </a:rPr>
              <a:t>我来说一说</a:t>
            </a:r>
            <a:endParaRPr altLang="en-US" b="1" dirty="0" lang="zh-CN">
              <a:solidFill>
                <a:srgbClr val="FF0066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7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>
                                            <p:txEl>
                                              <p:charRg st="1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78">
                                            <p:txEl>
                                              <p:charRg st="11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>
        <a:xfrm/>
      </p:grpSpPr>
      <p:sp>
        <p:nvSpPr>
          <p:cNvPr id="1048680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99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3810" y="-3175"/>
            <a:ext cx="9150985" cy="6864350"/>
          </a:xfrm>
          <a:prstGeom prst="rect"/>
          <a:noFill/>
          <a:ln w="9525">
            <a:noFill/>
          </a:ln>
        </p:spPr>
      </p:pic>
      <p:sp>
        <p:nvSpPr>
          <p:cNvPr id="1048681" name="Rectangle 2"/>
          <p:cNvSpPr>
            <a:spLocks noGrp="1"/>
          </p:cNvSpPr>
          <p:nvPr/>
        </p:nvSpPr>
        <p:spPr>
          <a:xfrm>
            <a:off x="584200" y="401955"/>
            <a:ext cx="5421630" cy="1143000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dirty="0" lang="zh-CN"/>
              <a:t>阅读第</a:t>
            </a:r>
            <a:r>
              <a:rPr altLang="zh-CN" dirty="0" lang="zh-CN"/>
              <a:t>4</a:t>
            </a:r>
            <a:r>
              <a:rPr altLang="en-US" dirty="0" lang="zh-CN"/>
              <a:t>自然段</a:t>
            </a:r>
            <a:endParaRPr altLang="en-US" dirty="0" lang="zh-CN"/>
          </a:p>
        </p:txBody>
      </p:sp>
      <p:sp>
        <p:nvSpPr>
          <p:cNvPr id="1048682" name="Rectangle 3"/>
          <p:cNvSpPr>
            <a:spLocks noGrp="1"/>
          </p:cNvSpPr>
          <p:nvPr/>
        </p:nvSpPr>
        <p:spPr>
          <a:xfrm>
            <a:off x="457200" y="1600200"/>
            <a:ext cx="5421630" cy="4526280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altLang="en-US" b="1" dirty="0" lang="zh-CN"/>
              <a:t>通过阅读，你看到了什么？</a:t>
            </a:r>
            <a:endParaRPr altLang="en-US" b="1" dirty="0" lang="zh-CN"/>
          </a:p>
          <a:p>
            <a:pPr eaLnBrk="1" hangingPunct="1"/>
            <a:endParaRPr altLang="zh-CN" b="1" dirty="0" lang="zh-CN"/>
          </a:p>
          <a:p>
            <a:pPr eaLnBrk="1" hangingPunct="1"/>
            <a:r>
              <a:rPr altLang="en-US" b="1" dirty="0" lang="zh-CN"/>
              <a:t>课文说细线像五线谱，停着的燕子成了音符，你是如何理解的？</a:t>
            </a:r>
            <a:endParaRPr altLang="en-US" b="1" dirty="0" lang="zh-CN"/>
          </a:p>
          <a:p>
            <a:pPr eaLnBrk="1" hangingPunct="1"/>
            <a:endParaRPr altLang="zh-CN" b="1" dirty="0" lang="zh-CN"/>
          </a:p>
          <a:p>
            <a:pPr eaLnBrk="1" hangingPunct="1"/>
            <a:r>
              <a:rPr altLang="en-US" b="1" dirty="0" lang="zh-CN">
                <a:solidFill>
                  <a:srgbClr val="FF0066"/>
                </a:solidFill>
              </a:rPr>
              <a:t>猜一猜，燕子会唱些什么？</a:t>
            </a:r>
            <a:endParaRPr altLang="en-US" b="1" dirty="0" lang="zh-CN">
              <a:solidFill>
                <a:srgbClr val="FF0066"/>
              </a:solidFill>
            </a:endParaRPr>
          </a:p>
        </p:txBody>
      </p:sp>
      <p:sp>
        <p:nvSpPr>
          <p:cNvPr id="1048683" name="文本框 4"/>
          <p:cNvSpPr txBox="1"/>
          <p:nvPr/>
        </p:nvSpPr>
        <p:spPr>
          <a:xfrm>
            <a:off x="292735" y="342265"/>
            <a:ext cx="534670" cy="706755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4000" lang="en-US">
                <a:latin typeface="义启粗楷体" panose="02010601030101010101" charset="-128"/>
                <a:ea typeface="义启粗楷体" panose="02010601030101010101" charset="-128"/>
              </a:rPr>
              <a:t>4</a:t>
            </a:r>
            <a:endParaRPr altLang="zh-CN" sz="4000" lang="en-US">
              <a:latin typeface="义启粗楷体" panose="02010601030101010101" charset="-128"/>
              <a:ea typeface="义启粗楷体" panose="02010601030101010101" charset="-128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>
                                            <p:txEl>
                                              <p:charRg st="1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82">
                                            <p:txEl>
                                              <p:charRg st="14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82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/>
      </p:grpSpPr>
      <p:sp>
        <p:nvSpPr>
          <p:cNvPr id="104868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200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/>
          <a:noFill/>
          <a:ln w="9525">
            <a:noFill/>
          </a:ln>
        </p:spPr>
      </p:pic>
      <p:pic>
        <p:nvPicPr>
          <p:cNvPr id="2097201" name="Picture 4" descr="xiang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7019925" y="4928553"/>
            <a:ext cx="1728788" cy="1727200"/>
          </a:xfrm>
          <a:prstGeom prst="rect"/>
          <a:noFill/>
          <a:ln w="9525">
            <a:noFill/>
          </a:ln>
        </p:spPr>
      </p:pic>
      <p:pic>
        <p:nvPicPr>
          <p:cNvPr id="2097202" name="Picture 18" descr="xx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rcRect/>
          <a:stretch>
            <a:fillRect/>
          </a:stretch>
        </p:blipFill>
        <p:spPr>
          <a:xfrm>
            <a:off x="5508625" y="262255"/>
            <a:ext cx="3492500" cy="1707515"/>
          </a:xfrm>
          <a:prstGeom prst="rect"/>
          <a:noFill/>
          <a:ln w="9525">
            <a:noFill/>
          </a:ln>
        </p:spPr>
      </p:pic>
      <p:sp>
        <p:nvSpPr>
          <p:cNvPr id="1048685" name="AutoShape 9"/>
          <p:cNvSpPr/>
          <p:nvPr/>
        </p:nvSpPr>
        <p:spPr>
          <a:xfrm>
            <a:off x="6084888" y="1831340"/>
            <a:ext cx="1871662" cy="2016125"/>
          </a:xfrm>
          <a:prstGeom prst="cloudCallout">
            <a:avLst>
              <a:gd name="adj1" fmla="val 19634"/>
              <a:gd name="adj2" fmla="val 101181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altLang="en-US" b="1" dirty="0" sz="2800" lang="zh-CN">
                <a:solidFill>
                  <a:srgbClr val="FF0000"/>
                </a:solidFill>
                <a:latin typeface="Arial" panose="020B0604020202020204" pitchFamily="34" charset="0"/>
              </a:rPr>
              <a:t>多么像五线谱呀</a:t>
            </a:r>
            <a:r>
              <a:rPr altLang="zh-CN" b="1" dirty="0" sz="2800" lang="en-US">
                <a:solidFill>
                  <a:srgbClr val="FF0000"/>
                </a:solidFill>
                <a:latin typeface="Arial" panose="020B0604020202020204" pitchFamily="34" charset="0"/>
              </a:rPr>
              <a:t>!</a:t>
            </a:r>
            <a:endParaRPr altLang="zh-CN" b="1" dirty="0" sz="2800" 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097203" name="Picture 6" descr="无标题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0" y="3328988"/>
            <a:ext cx="5435600" cy="3529012"/>
          </a:xfrm>
          <a:prstGeom prst="rect"/>
          <a:noFill/>
          <a:ln w="9525">
            <a:noFill/>
          </a:ln>
        </p:spPr>
      </p:pic>
      <p:pic>
        <p:nvPicPr>
          <p:cNvPr id="2097204" name="Host Control  1024"/>
          <p:cNvPicPr>
            <a:picLocks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-699770" y="0"/>
            <a:ext cx="6135370" cy="3370580"/>
          </a:xfrm>
          <a:prstGeom prst="rect"/>
          <a:noFill/>
          <a:ln w="9525">
            <a:noFill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dur="500" id="7"/>
                                        <p:tgtEl>
                                          <p:spTgt spid="209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dur="500" id="10"/>
                                        <p:tgtEl>
                                          <p:spTgt spid="104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dur="500" id="13"/>
                                        <p:tgtEl>
                                          <p:spTgt spid="209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8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/>
      </p:grpSpPr>
      <p:sp>
        <p:nvSpPr>
          <p:cNvPr id="1048686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205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77470" y="-18415"/>
            <a:ext cx="9245600" cy="6934835"/>
          </a:xfrm>
          <a:prstGeom prst="rect"/>
          <a:noFill/>
          <a:ln w="9525">
            <a:noFill/>
          </a:ln>
        </p:spPr>
      </p:pic>
      <p:sp>
        <p:nvSpPr>
          <p:cNvPr id="1048687" name="Rectangle 3"/>
          <p:cNvSpPr>
            <a:spLocks noGrp="1"/>
          </p:cNvSpPr>
          <p:nvPr/>
        </p:nvSpPr>
        <p:spPr>
          <a:xfrm>
            <a:off x="335280" y="274955"/>
            <a:ext cx="8229600" cy="1296988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dirty="0" lang="zh-CN"/>
              <a:t>燕子的歇息美（</a:t>
            </a:r>
            <a:r>
              <a:rPr altLang="en-US" dirty="0" sz="4000" lang="zh-CN">
                <a:solidFill>
                  <a:srgbClr val="FF0000"/>
                </a:solidFill>
              </a:rPr>
              <a:t>静态美</a:t>
            </a:r>
            <a:r>
              <a:rPr altLang="en-US" dirty="0" lang="zh-CN"/>
              <a:t>）</a:t>
            </a:r>
            <a:endParaRPr altLang="en-US" dirty="0" lang="zh-CN"/>
          </a:p>
        </p:txBody>
      </p:sp>
      <p:sp>
        <p:nvSpPr>
          <p:cNvPr id="1048688" name="Rectangle 4"/>
          <p:cNvSpPr>
            <a:spLocks noGrp="1"/>
          </p:cNvSpPr>
          <p:nvPr/>
        </p:nvSpPr>
        <p:spPr>
          <a:xfrm>
            <a:off x="-121920" y="1614805"/>
            <a:ext cx="8507413" cy="4525963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None/>
            </a:pPr>
            <a:r>
              <a:rPr altLang="zh-CN" dirty="0" lang="en-US"/>
              <a:t>          </a:t>
            </a:r>
            <a:r>
              <a:rPr altLang="en-US" dirty="0" sz="3600" lang="zh-CN">
                <a:solidFill>
                  <a:srgbClr val="0000FF"/>
                </a:solidFill>
              </a:rPr>
              <a:t>几对燕子飞倦了，</a:t>
            </a:r>
            <a:r>
              <a:rPr altLang="en-US" b="1" dirty="0" sz="3600" lang="zh-CN">
                <a:solidFill>
                  <a:srgbClr val="FF0000"/>
                </a:solidFill>
              </a:rPr>
              <a:t>落</a:t>
            </a:r>
            <a:r>
              <a:rPr altLang="en-US" dirty="0" sz="3600" lang="zh-CN">
                <a:solidFill>
                  <a:srgbClr val="0000FF"/>
                </a:solidFill>
              </a:rPr>
              <a:t>在电线上。蓝蓝的天空，电杆之间连着几</a:t>
            </a:r>
            <a:r>
              <a:rPr altLang="en-US" b="1" dirty="0" sz="3600" lang="zh-CN">
                <a:solidFill>
                  <a:srgbClr val="FF0000"/>
                </a:solidFill>
              </a:rPr>
              <a:t>痕</a:t>
            </a:r>
            <a:r>
              <a:rPr altLang="en-US" dirty="0" sz="3600" lang="zh-CN">
                <a:solidFill>
                  <a:srgbClr val="0000FF"/>
                </a:solidFill>
              </a:rPr>
              <a:t>细线，多么像五线谱啊！停着的燕子成了音符，谱成了</a:t>
            </a:r>
            <a:r>
              <a:rPr altLang="en-US" b="1" dirty="0" sz="3600" lang="zh-CN">
                <a:solidFill>
                  <a:srgbClr val="FF0000"/>
                </a:solidFill>
              </a:rPr>
              <a:t>一支正待演奏的春天的赞歌</a:t>
            </a:r>
            <a:r>
              <a:rPr altLang="en-US" dirty="0" sz="3600" lang="zh-CN">
                <a:solidFill>
                  <a:srgbClr val="0000FF"/>
                </a:solidFill>
              </a:rPr>
              <a:t>。</a:t>
            </a:r>
            <a:endParaRPr altLang="en-US" dirty="0" sz="3600" lang="zh-CN">
              <a:solidFill>
                <a:srgbClr val="0000FF"/>
              </a:solidFill>
            </a:endParaRPr>
          </a:p>
          <a:p>
            <a:pPr eaLnBrk="1" hangingPunct="1">
              <a:buNone/>
            </a:pPr>
            <a:endParaRPr altLang="en-US" dirty="0" sz="3600" lang="zh-CN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altLang="en-US" dirty="0" sz="3600" lang="zh-CN">
                <a:solidFill>
                  <a:srgbClr val="0000FF"/>
                </a:solidFill>
              </a:rPr>
              <a:t>         </a:t>
            </a:r>
            <a:r>
              <a:rPr altLang="en-US" b="1" dirty="0" sz="3600" lang="zh-CN">
                <a:solidFill>
                  <a:srgbClr val="009900"/>
                </a:solidFill>
                <a:ea typeface="楷体_GB2312" pitchFamily="49" charset="-122"/>
              </a:rPr>
              <a:t>用比喻修辞手法形象地写出了燕子停息的美。</a:t>
            </a:r>
            <a:endParaRPr altLang="en-US" b="1" dirty="0" sz="3600" lang="zh-CN">
              <a:solidFill>
                <a:srgbClr val="009900"/>
              </a:solidFill>
              <a:ea typeface="楷体_GB2312" pitchFamily="49" charset="-122"/>
            </a:endParaRPr>
          </a:p>
        </p:txBody>
      </p:sp>
      <p:sp>
        <p:nvSpPr>
          <p:cNvPr id="1048689" name="AutoShape 5"/>
          <p:cNvSpPr/>
          <p:nvPr/>
        </p:nvSpPr>
        <p:spPr>
          <a:xfrm>
            <a:off x="32068" y="4667568"/>
            <a:ext cx="936625" cy="504825"/>
          </a:xfrm>
          <a:prstGeom prst="rightArrow">
            <a:avLst>
              <a:gd name="adj1" fmla="val 50000"/>
              <a:gd name="adj2" fmla="val 46383"/>
            </a:avLst>
          </a:prstGeom>
          <a:solidFill>
            <a:srgbClr val="00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wrap="none"/>
          <a:p>
            <a:endParaRPr altLang="en-US" dirty="0" 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dur="2000" id="7"/>
                                        <p:tgtEl>
                                          <p:spTgt spid="104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8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dur="2000" id="10"/>
                                        <p:tgtEl>
                                          <p:spTgt spid="1048688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dur="500" id="15"/>
                                        <p:tgtEl>
                                          <p:spTgt spid="104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8">
                                            <p:txEl>
                                              <p:charRg st="7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dur="2000" id="20"/>
                                        <p:tgtEl>
                                          <p:spTgt spid="1048688">
                                            <p:txEl>
                                              <p:charRg st="77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87" grpId="0"/>
      <p:bldP spid="1048688" grpId="0" build="p"/>
      <p:bldP spid="104868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7" name=""/>
        <p:cNvGrpSpPr/>
        <p:nvPr/>
      </p:nvGrpSpPr>
      <p:grpSpPr>
        <a:xfrm/>
      </p:grpSpPr>
      <p:sp>
        <p:nvSpPr>
          <p:cNvPr id="1048690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206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270" y="1270"/>
            <a:ext cx="9140825" cy="6856095"/>
          </a:xfrm>
          <a:prstGeom prst="rect"/>
          <a:noFill/>
          <a:ln w="9525">
            <a:noFill/>
          </a:ln>
        </p:spPr>
      </p:pic>
      <p:sp>
        <p:nvSpPr>
          <p:cNvPr id="1048691" name="Rectangle 3"/>
          <p:cNvSpPr>
            <a:spLocks noGrp="1"/>
          </p:cNvSpPr>
          <p:nvPr/>
        </p:nvSpPr>
        <p:spPr>
          <a:xfrm>
            <a:off x="584200" y="401638"/>
            <a:ext cx="8229600" cy="1143000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dirty="0" lang="zh-CN"/>
              <a:t>燕子的飞行美（</a:t>
            </a:r>
            <a:r>
              <a:rPr altLang="en-US" dirty="0" sz="4000" lang="zh-CN">
                <a:solidFill>
                  <a:srgbClr val="FF0000"/>
                </a:solidFill>
              </a:rPr>
              <a:t>动态美</a:t>
            </a:r>
            <a:r>
              <a:rPr altLang="en-US" dirty="0" lang="zh-CN"/>
              <a:t>）</a:t>
            </a:r>
            <a:endParaRPr altLang="en-US" dirty="0" lang="zh-CN"/>
          </a:p>
        </p:txBody>
      </p:sp>
      <p:sp>
        <p:nvSpPr>
          <p:cNvPr id="1048692" name="Rectangle 4"/>
          <p:cNvSpPr>
            <a:spLocks noGrp="1"/>
          </p:cNvSpPr>
          <p:nvPr/>
        </p:nvSpPr>
        <p:spPr>
          <a:xfrm>
            <a:off x="457200" y="1600200"/>
            <a:ext cx="8229600" cy="4525963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altLang="zh-CN" dirty="0" lang="en-US">
                <a:solidFill>
                  <a:srgbClr val="33CC33"/>
                </a:solidFill>
              </a:rPr>
              <a:t>   </a:t>
            </a:r>
            <a:r>
              <a:rPr altLang="en-US" dirty="0" lang="zh-CN">
                <a:solidFill>
                  <a:srgbClr val="0000FF"/>
                </a:solidFill>
              </a:rPr>
              <a:t>在微风中，在阳光中，燕子（</a:t>
            </a:r>
            <a:r>
              <a:rPr altLang="en-US" b="1" dirty="0" lang="zh-CN">
                <a:solidFill>
                  <a:srgbClr val="FF0000"/>
                </a:solidFill>
              </a:rPr>
              <a:t>斜着</a:t>
            </a:r>
            <a:r>
              <a:rPr altLang="en-US" dirty="0" lang="zh-CN">
                <a:solidFill>
                  <a:srgbClr val="0000FF"/>
                </a:solidFill>
              </a:rPr>
              <a:t>）身子在天空中（</a:t>
            </a:r>
            <a:r>
              <a:rPr altLang="en-US" b="1" dirty="0" lang="zh-CN">
                <a:solidFill>
                  <a:srgbClr val="FF0000"/>
                </a:solidFill>
              </a:rPr>
              <a:t>掠过</a:t>
            </a:r>
            <a:r>
              <a:rPr altLang="en-US" dirty="0" lang="zh-CN">
                <a:solidFill>
                  <a:srgbClr val="0000FF"/>
                </a:solidFill>
              </a:rPr>
              <a:t>），</a:t>
            </a:r>
            <a:r>
              <a:rPr altLang="en-US" b="1" dirty="0" lang="zh-CN" u="sng">
                <a:solidFill>
                  <a:srgbClr val="FF0000"/>
                </a:solidFill>
              </a:rPr>
              <a:t>唧唧地叫着</a:t>
            </a:r>
            <a:r>
              <a:rPr altLang="en-US" dirty="0" lang="zh-CN">
                <a:solidFill>
                  <a:srgbClr val="0000FF"/>
                </a:solidFill>
              </a:rPr>
              <a:t>，有的由这边的稻田上，（</a:t>
            </a:r>
            <a:r>
              <a:rPr altLang="en-US" b="1" dirty="0" lang="zh-CN">
                <a:solidFill>
                  <a:srgbClr val="FF0000"/>
                </a:solidFill>
              </a:rPr>
              <a:t>一转眼</a:t>
            </a:r>
            <a:r>
              <a:rPr altLang="en-US" dirty="0" lang="zh-CN">
                <a:solidFill>
                  <a:srgbClr val="0000FF"/>
                </a:solidFill>
              </a:rPr>
              <a:t>）飞到了那边的柳树下边；有的横（</a:t>
            </a:r>
            <a:r>
              <a:rPr altLang="en-US" b="1" dirty="0" lang="zh-CN">
                <a:solidFill>
                  <a:srgbClr val="FF0000"/>
                </a:solidFill>
              </a:rPr>
              <a:t>掠</a:t>
            </a:r>
            <a:r>
              <a:rPr altLang="en-US" dirty="0" lang="zh-CN">
                <a:solidFill>
                  <a:srgbClr val="FF0000"/>
                </a:solidFill>
              </a:rPr>
              <a:t> </a:t>
            </a:r>
            <a:r>
              <a:rPr altLang="en-US" dirty="0" lang="zh-CN">
                <a:solidFill>
                  <a:srgbClr val="0000FF"/>
                </a:solidFill>
              </a:rPr>
              <a:t>）湖面，尾尖偶尔（</a:t>
            </a:r>
            <a:r>
              <a:rPr altLang="en-US" b="1" dirty="0" lang="zh-CN">
                <a:solidFill>
                  <a:srgbClr val="FF0000"/>
                </a:solidFill>
              </a:rPr>
              <a:t>沾</a:t>
            </a:r>
            <a:r>
              <a:rPr altLang="en-US" dirty="0" lang="zh-CN">
                <a:solidFill>
                  <a:srgbClr val="0000FF"/>
                </a:solidFill>
              </a:rPr>
              <a:t>）了一下水面，就看到波纹一圈一圈地荡漾开去。</a:t>
            </a:r>
            <a:endParaRPr altLang="en-US" dirty="0" lang="zh-CN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altLang="en-US" dirty="0" lang="zh-CN">
                <a:solidFill>
                  <a:srgbClr val="0000FF"/>
                </a:solidFill>
              </a:rPr>
              <a:t>           </a:t>
            </a:r>
            <a:r>
              <a:rPr altLang="en-US" dirty="0" lang="zh-CN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写出了燕子飞行快、灵活的特点，也      写出了燕子自由自在的愉快心情。</a:t>
            </a:r>
            <a:endParaRPr altLang="en-US" dirty="0" lang="zh-CN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endParaRPr altLang="zh-CN" dirty="0" lang="en-US">
              <a:solidFill>
                <a:srgbClr val="009900"/>
              </a:solidFill>
            </a:endParaRPr>
          </a:p>
        </p:txBody>
      </p:sp>
      <p:sp>
        <p:nvSpPr>
          <p:cNvPr id="1048693" name="AutoShape 5"/>
          <p:cNvSpPr/>
          <p:nvPr/>
        </p:nvSpPr>
        <p:spPr>
          <a:xfrm>
            <a:off x="611188" y="4797425"/>
            <a:ext cx="936625" cy="503238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702469" y="0"/>
              </a:cxn>
              <a:cxn ang="11796480">
                <a:pos x="0" y="251619"/>
              </a:cxn>
              <a:cxn ang="5898240">
                <a:pos x="702469" y="503238"/>
              </a:cxn>
              <a:cxn ang="0">
                <a:pos x="936625" y="251619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009900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altLang="en-US" lang="zh-CN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2000" id="7"/>
                                        <p:tgtEl>
                                          <p:spTgt spid="104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2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2000" id="10"/>
                                        <p:tgtEl>
                                          <p:spTgt spid="1048692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2">
                                            <p:txEl>
                                              <p:charRg st="101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dur="2000" id="15"/>
                                        <p:tgtEl>
                                          <p:spTgt spid="1048692">
                                            <p:txEl>
                                              <p:charRg st="101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91" grpId="0"/>
      <p:bldP spid="104869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>
        <a:xfrm/>
      </p:grpSpPr>
      <p:sp>
        <p:nvSpPr>
          <p:cNvPr id="104869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207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24765" y="-31750"/>
            <a:ext cx="9173845" cy="6881495"/>
          </a:xfrm>
          <a:prstGeom prst="rect"/>
          <a:noFill/>
          <a:ln w="9525">
            <a:noFill/>
          </a:ln>
        </p:spPr>
      </p:pic>
      <p:sp>
        <p:nvSpPr>
          <p:cNvPr id="1048695" name="文本框 4"/>
          <p:cNvSpPr txBox="1"/>
          <p:nvPr/>
        </p:nvSpPr>
        <p:spPr>
          <a:xfrm>
            <a:off x="65405" y="619125"/>
            <a:ext cx="6578600" cy="3538220"/>
          </a:xfrm>
          <a:prstGeom prst="rect"/>
          <a:noFill/>
        </p:spPr>
        <p:txBody>
          <a:bodyPr rtlCol="0" wrap="square">
            <a:spAutoFit/>
          </a:bodyPr>
          <a:p>
            <a:pPr eaLnBrk="1" hangingPunct="1"/>
            <a:r>
              <a:rPr altLang="en-US" dirty="0" sz="3200" lang="zh-CN">
                <a:sym typeface="+mn-ea"/>
              </a:rPr>
              <a:t>课文写了些什么？</a:t>
            </a:r>
            <a:endParaRPr altLang="en-US" dirty="0" sz="3200" lang="zh-CN">
              <a:sym typeface="+mn-ea"/>
            </a:endParaRPr>
          </a:p>
          <a:p>
            <a:pPr eaLnBrk="1" hangingPunct="1"/>
            <a:r>
              <a:rPr altLang="en-US" dirty="0" sz="3200" lang="zh-CN">
                <a:sym typeface="+mn-ea"/>
              </a:rPr>
              <a:t>每个自然段的大意是什么？</a:t>
            </a:r>
            <a:endParaRPr altLang="en-US" dirty="0" sz="3200" lang="zh-CN">
              <a:sym typeface="+mn-ea"/>
            </a:endParaRPr>
          </a:p>
          <a:p>
            <a:pPr eaLnBrk="1" hangingPunct="1"/>
            <a:endParaRPr altLang="en-US" dirty="0" sz="3200" lang="zh-CN"/>
          </a:p>
          <a:p>
            <a:pPr eaLnBrk="1" hangingPunct="1"/>
            <a:r>
              <a:rPr altLang="en-US" dirty="0" sz="3200" lang="zh-CN">
                <a:solidFill>
                  <a:srgbClr val="0000FF"/>
                </a:solidFill>
                <a:sym typeface="+mn-ea"/>
              </a:rPr>
              <a:t>第一段：写燕子的外形美。</a:t>
            </a:r>
            <a:endParaRPr altLang="en-US" dirty="0" sz="3200" lang="zh-CN">
              <a:solidFill>
                <a:srgbClr val="0000FF"/>
              </a:solidFill>
            </a:endParaRPr>
          </a:p>
          <a:p>
            <a:pPr eaLnBrk="1" hangingPunct="1"/>
            <a:r>
              <a:rPr altLang="en-US" dirty="0" sz="3200" lang="zh-CN">
                <a:solidFill>
                  <a:srgbClr val="0000FF"/>
                </a:solidFill>
                <a:sym typeface="+mn-ea"/>
              </a:rPr>
              <a:t>第二段：描写春之美。</a:t>
            </a:r>
            <a:endParaRPr altLang="en-US" dirty="0" sz="3200" lang="zh-CN">
              <a:solidFill>
                <a:srgbClr val="0000FF"/>
              </a:solidFill>
            </a:endParaRPr>
          </a:p>
          <a:p>
            <a:pPr eaLnBrk="1" hangingPunct="1"/>
            <a:r>
              <a:rPr altLang="en-US" dirty="0" sz="3200" lang="zh-CN">
                <a:solidFill>
                  <a:srgbClr val="0000FF"/>
                </a:solidFill>
                <a:sym typeface="+mn-ea"/>
              </a:rPr>
              <a:t>第三段：描写燕子的飞行美。</a:t>
            </a:r>
            <a:endParaRPr altLang="en-US" dirty="0" sz="3200" lang="zh-CN">
              <a:solidFill>
                <a:srgbClr val="0000FF"/>
              </a:solidFill>
            </a:endParaRPr>
          </a:p>
          <a:p>
            <a:pPr eaLnBrk="1" hangingPunct="1"/>
            <a:r>
              <a:rPr altLang="en-US" dirty="0" sz="3200" lang="zh-CN">
                <a:solidFill>
                  <a:srgbClr val="0000FF"/>
                </a:solidFill>
                <a:sym typeface="+mn-ea"/>
              </a:rPr>
              <a:t>第四段：描写燕子的歇息美。</a:t>
            </a:r>
            <a:endParaRPr altLang="en-US" sz="3200" lang="zh-CN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9" name=""/>
        <p:cNvGrpSpPr/>
        <p:nvPr/>
      </p:nvGrpSpPr>
      <p:grpSpPr>
        <a:xfrm/>
      </p:grpSpPr>
      <p:sp>
        <p:nvSpPr>
          <p:cNvPr id="1048696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208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905" y="1270"/>
            <a:ext cx="9140190" cy="6855460"/>
          </a:xfrm>
          <a:prstGeom prst="rect"/>
          <a:noFill/>
          <a:ln w="9525">
            <a:noFill/>
          </a:ln>
        </p:spPr>
      </p:pic>
      <p:sp>
        <p:nvSpPr>
          <p:cNvPr id="1048697" name="Rectangle 3"/>
          <p:cNvSpPr>
            <a:spLocks noGrp="1"/>
          </p:cNvSpPr>
          <p:nvPr/>
        </p:nvSpPr>
        <p:spPr>
          <a:xfrm>
            <a:off x="584200" y="112395"/>
            <a:ext cx="4596130" cy="1143000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dirty="0" sz="4800" lang="zh-CN">
                <a:solidFill>
                  <a:srgbClr val="0000FF"/>
                </a:solidFill>
                <a:ea typeface="楷体_GB2312" pitchFamily="49" charset="-122"/>
              </a:rPr>
              <a:t>总结全文</a:t>
            </a:r>
            <a:endParaRPr altLang="en-US" dirty="0" sz="4800" lang="zh-CN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1048698" name="文本框 5"/>
          <p:cNvSpPr txBox="1"/>
          <p:nvPr/>
        </p:nvSpPr>
        <p:spPr>
          <a:xfrm>
            <a:off x="88900" y="986790"/>
            <a:ext cx="6892290" cy="3190240"/>
          </a:xfrm>
          <a:prstGeom prst="rect"/>
          <a:noFill/>
        </p:spPr>
        <p:txBody>
          <a:bodyPr rtlCol="0" wrap="square">
            <a:spAutoFit/>
          </a:bodyPr>
          <a:p>
            <a:pPr eaLnBrk="1" hangingPunct="1">
              <a:lnSpc>
                <a:spcPct val="80000"/>
              </a:lnSpc>
              <a:buNone/>
            </a:pPr>
            <a:r>
              <a:rPr altLang="en-US" b="1" dirty="0" sz="2800" lang="zh-CN">
                <a:solidFill>
                  <a:srgbClr val="FF0000"/>
                </a:solidFill>
                <a:sym typeface="+mn-ea"/>
              </a:rPr>
              <a:t>线索</a:t>
            </a:r>
            <a:r>
              <a:rPr altLang="en-US" dirty="0" sz="2800" lang="zh-CN">
                <a:sym typeface="+mn-ea"/>
              </a:rPr>
              <a:t>：    </a:t>
            </a:r>
            <a:endParaRPr altLang="en-US" dirty="0" sz="2800" lang="zh-CN">
              <a:sym typeface="+mn-ea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altLang="en-US" dirty="0" sz="2800" lang="zh-CN">
                <a:sym typeface="+mn-ea"/>
              </a:rPr>
              <a:t>          </a:t>
            </a:r>
            <a:r>
              <a:rPr altLang="en-US" dirty="0" sz="2800" lang="zh-CN">
                <a:ea typeface="楷体_GB2312" pitchFamily="49" charset="-122"/>
                <a:sym typeface="+mn-ea"/>
              </a:rPr>
              <a:t>本文从燕子的外形，写到燕子在春天里飞来了，接着从燕子飞行的美，又写到燕子歇息的美。</a:t>
            </a:r>
            <a:endParaRPr altLang="en-US" dirty="0" sz="2800" lang="zh-CN">
              <a:ea typeface="楷体_GB2312" pitchFamily="49" charset="-122"/>
              <a:sym typeface="+mn-ea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altLang="en-US" b="1" dirty="0" sz="2800" lang="zh-CN">
                <a:solidFill>
                  <a:srgbClr val="FF0000"/>
                </a:solidFill>
                <a:sym typeface="+mn-ea"/>
              </a:rPr>
              <a:t>主题</a:t>
            </a:r>
            <a:r>
              <a:rPr altLang="en-US" dirty="0" sz="2800" lang="zh-CN">
                <a:sym typeface="+mn-ea"/>
              </a:rPr>
              <a:t>：</a:t>
            </a:r>
            <a:endParaRPr altLang="en-US" dirty="0" sz="2800" lang="zh-CN">
              <a:sym typeface="+mn-ea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altLang="en-US" dirty="0" sz="2800" lang="zh-CN">
                <a:sym typeface="+mn-ea"/>
              </a:rPr>
              <a:t>          </a:t>
            </a:r>
            <a:r>
              <a:rPr altLang="en-US" dirty="0" sz="2800" lang="zh-CN">
                <a:ea typeface="楷体_GB2312" pitchFamily="49" charset="-122"/>
                <a:sym typeface="+mn-ea"/>
              </a:rPr>
              <a:t>春天是美的，燕子也是美的。春天因为有了燕子更有生机，而燕子因为有了春天的衬托，又显得更可爱。抒发了作者对春天的热爱，对燕子的喜爱之情。</a:t>
            </a:r>
            <a:r>
              <a:rPr altLang="en-US" dirty="0" sz="2800" lang="zh-CN">
                <a:sym typeface="+mn-ea"/>
              </a:rPr>
              <a:t>   </a:t>
            </a:r>
            <a:endParaRPr altLang="en-US" dirty="0" sz="2800" lang="zh-CN"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0" name=""/>
        <p:cNvGrpSpPr/>
        <p:nvPr/>
      </p:nvGrpSpPr>
      <p:grpSpPr>
        <a:xfrm/>
      </p:grpSpPr>
      <p:sp>
        <p:nvSpPr>
          <p:cNvPr id="1048699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209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9685" y="14605"/>
            <a:ext cx="9103995" cy="6828790"/>
          </a:xfrm>
          <a:prstGeom prst="rect"/>
          <a:noFill/>
          <a:ln w="9525">
            <a:noFill/>
          </a:ln>
        </p:spPr>
      </p:pic>
      <p:sp>
        <p:nvSpPr>
          <p:cNvPr id="1048700" name="Rectangle 3"/>
          <p:cNvSpPr>
            <a:spLocks noGrp="1"/>
          </p:cNvSpPr>
          <p:nvPr/>
        </p:nvSpPr>
        <p:spPr>
          <a:xfrm>
            <a:off x="588010" y="549275"/>
            <a:ext cx="4572000" cy="1143000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4800" lang="zh-CN">
                <a:solidFill>
                  <a:srgbClr val="009900"/>
                </a:solidFill>
                <a:ea typeface="楷体_GB2312" pitchFamily="49" charset="-122"/>
              </a:rPr>
              <a:t>作业：</a:t>
            </a:r>
            <a:endParaRPr altLang="en-US" b="1" dirty="0" sz="4800" lang="zh-CN">
              <a:solidFill>
                <a:srgbClr val="009900"/>
              </a:solidFill>
              <a:ea typeface="楷体_GB2312" pitchFamily="49" charset="-122"/>
            </a:endParaRPr>
          </a:p>
        </p:txBody>
      </p:sp>
      <p:sp>
        <p:nvSpPr>
          <p:cNvPr id="1048701" name="Rectangle 4"/>
          <p:cNvSpPr>
            <a:spLocks noGrp="1"/>
          </p:cNvSpPr>
          <p:nvPr/>
        </p:nvSpPr>
        <p:spPr>
          <a:xfrm>
            <a:off x="457200" y="1600200"/>
            <a:ext cx="4794885" cy="4526280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altLang="en-US" dirty="0" sz="3600" lang="zh-CN">
                <a:ea typeface="楷体_GB2312" pitchFamily="49" charset="-122"/>
              </a:rPr>
              <a:t>有感情地朗读课文，背诵课文。</a:t>
            </a:r>
            <a:endParaRPr altLang="en-US" dirty="0" sz="3600" lang="zh-CN">
              <a:ea typeface="楷体_GB2312" pitchFamily="49" charset="-122"/>
            </a:endParaRPr>
          </a:p>
          <a:p>
            <a:pPr eaLnBrk="1" hangingPunct="1"/>
            <a:r>
              <a:rPr altLang="en-US" dirty="0" sz="3600" lang="zh-CN">
                <a:ea typeface="楷体_GB2312" pitchFamily="49" charset="-122"/>
              </a:rPr>
              <a:t>模仿课文的第一自然段来描写你喜欢的一种动植物。</a:t>
            </a:r>
            <a:endParaRPr altLang="en-US" dirty="0" sz="3600" lang="zh-CN"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/>
      </p:grpSpPr>
      <p:sp>
        <p:nvSpPr>
          <p:cNvPr id="104859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4" name="Rectangle 2"/>
          <p:cNvSpPr/>
          <p:nvPr/>
        </p:nvSpPr>
        <p:spPr>
          <a:xfrm>
            <a:off x="2397125" y="2139950"/>
            <a:ext cx="4905375" cy="1094740"/>
          </a:xfrm>
          <a:prstGeom prst="rect"/>
          <a:noFill/>
          <a:ln w="22225">
            <a:noFill/>
          </a:ln>
        </p:spPr>
        <p:txBody>
          <a:bodyPr wrap="square">
            <a:spAutoFit/>
          </a:bodyPr>
          <a:p>
            <a:r>
              <a:rPr altLang="zh-CN" b="1" dirty="0" sz="6000" lang="en-US">
                <a:latin typeface="Times New Roman" panose="02020603050405020304" pitchFamily="18" charset="0"/>
                <a:ea typeface="楷体_GB2312" pitchFamily="49" charset="-122"/>
              </a:rPr>
              <a:t>1    </a:t>
            </a:r>
            <a:r>
              <a:rPr altLang="en-US" b="1" dirty="0" sz="6000" lang="zh-CN">
                <a:latin typeface="Times New Roman" panose="02020603050405020304" pitchFamily="18" charset="0"/>
                <a:ea typeface="楷体_GB2312" pitchFamily="49" charset="-122"/>
              </a:rPr>
              <a:t>燕  子</a:t>
            </a:r>
            <a:endParaRPr altLang="en-US" b="1" dirty="0" sz="6000" 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097157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34290" y="-12065"/>
            <a:ext cx="9211945" cy="6882765"/>
          </a:xfrm>
          <a:prstGeom prst="rect"/>
        </p:spPr>
      </p:pic>
      <p:sp>
        <p:nvSpPr>
          <p:cNvPr id="1048595" name="Rectangle 2"/>
          <p:cNvSpPr/>
          <p:nvPr/>
        </p:nvSpPr>
        <p:spPr>
          <a:xfrm>
            <a:off x="1599565" y="1766570"/>
            <a:ext cx="4596130" cy="1094740"/>
          </a:xfrm>
          <a:prstGeom prst="rect"/>
          <a:noFill/>
          <a:ln w="22225">
            <a:noFill/>
          </a:ln>
        </p:spPr>
        <p:txBody>
          <a:bodyPr wrap="square">
            <a:spAutoFit/>
          </a:bodyPr>
          <a:p>
            <a:r>
              <a:rPr altLang="zh-CN" b="1" dirty="0" sz="6000" lang="en-US">
                <a:latin typeface="Times New Roman" panose="02020603050405020304" pitchFamily="18" charset="0"/>
                <a:ea typeface="楷体_GB2312" pitchFamily="49" charset="-122"/>
              </a:rPr>
              <a:t>1    </a:t>
            </a:r>
            <a:r>
              <a:rPr altLang="en-US" b="1" dirty="0" sz="6000" lang="zh-CN">
                <a:latin typeface="Times New Roman" panose="02020603050405020304" pitchFamily="18" charset="0"/>
                <a:ea typeface="楷体_GB2312" pitchFamily="49" charset="-122"/>
              </a:rPr>
              <a:t>燕  子</a:t>
            </a:r>
            <a:endParaRPr altLang="en-US" b="1" dirty="0" sz="6000" 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/>
      </p:grpSpPr>
      <p:sp>
        <p:nvSpPr>
          <p:cNvPr id="104860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58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4765" y="22860"/>
            <a:ext cx="9413875" cy="6811645"/>
          </a:xfrm>
          <a:prstGeom prst="rect"/>
        </p:spPr>
      </p:pic>
      <p:pic>
        <p:nvPicPr>
          <p:cNvPr id="2097159" name="Picture 2" descr="拓展延伸">
            <a:hlinkClick r:id="rId2" action="ppaction://hlinksldjump"/>
          </p:cNvPr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11188" y="4283075"/>
            <a:ext cx="2249487" cy="658813"/>
          </a:xfrm>
          <a:prstGeom prst="rect"/>
          <a:noFill/>
          <a:ln w="9525">
            <a:noFill/>
          </a:ln>
        </p:spPr>
      </p:pic>
      <p:pic>
        <p:nvPicPr>
          <p:cNvPr id="2097160" name="Picture 3" descr="作者介绍">
            <a:hlinkClick r:id="rId2" action="ppaction://hlinksldjump"/>
          </p:cNvPr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611188" y="1412875"/>
            <a:ext cx="2249487" cy="658813"/>
          </a:xfrm>
          <a:prstGeom prst="rect"/>
          <a:noFill/>
          <a:ln w="9525">
            <a:noFill/>
          </a:ln>
        </p:spPr>
      </p:pic>
      <p:pic>
        <p:nvPicPr>
          <p:cNvPr id="2097161" name="Picture 4" descr="课文理解">
            <a:hlinkClick r:id="rId2" action="ppaction://hlinksldjump"/>
          </p:cNvPr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611188" y="3365500"/>
            <a:ext cx="2249487" cy="658813"/>
          </a:xfrm>
          <a:prstGeom prst="rect"/>
          <a:noFill/>
          <a:ln w="9525">
            <a:noFill/>
          </a:ln>
        </p:spPr>
      </p:pic>
      <p:pic>
        <p:nvPicPr>
          <p:cNvPr id="2097162" name="Picture 5" descr="燕子9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3348038" y="1484313"/>
            <a:ext cx="4824412" cy="3424237"/>
          </a:xfrm>
          <a:prstGeom prst="rect"/>
          <a:noFill/>
          <a:ln w="9525">
            <a:noFill/>
          </a:ln>
        </p:spPr>
      </p:pic>
      <p:pic>
        <p:nvPicPr>
          <p:cNvPr id="2097163" name="Picture 8" descr="生字学习">
            <a:hlinkClick r:id="rId2" action="ppaction://hlinksldjump"/>
          </p:cNvPr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611188" y="2276475"/>
            <a:ext cx="2244725" cy="776288"/>
          </a:xfrm>
          <a:prstGeom prst="rect"/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/>
      </p:grpSpPr>
      <p:sp>
        <p:nvSpPr>
          <p:cNvPr id="104860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64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2860" y="42545"/>
            <a:ext cx="9121775" cy="6842125"/>
          </a:xfrm>
          <a:prstGeom prst="rect"/>
          <a:noFill/>
          <a:ln w="9525">
            <a:noFill/>
          </a:ln>
        </p:spPr>
      </p:pic>
      <p:sp>
        <p:nvSpPr>
          <p:cNvPr id="1048603" name="Rectangle 2"/>
          <p:cNvSpPr/>
          <p:nvPr/>
        </p:nvSpPr>
        <p:spPr>
          <a:xfrm>
            <a:off x="569913" y="1274763"/>
            <a:ext cx="8250237" cy="3774440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altLang="zh-CN" b="1" dirty="0" sz="2800" lang="en-US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altLang="en-US" b="1" dirty="0" sz="2800" lang="zh-CN">
                <a:latin typeface="Times New Roman" panose="02020603050405020304" pitchFamily="18" charset="0"/>
                <a:ea typeface="楷体_GB2312" pitchFamily="49" charset="-122"/>
              </a:rPr>
              <a:t>郑振铎，现代著名作家、学者、社会活动家。</a:t>
            </a:r>
            <a:r>
              <a:rPr altLang="zh-CN" b="1" dirty="0" sz="2800" lang="en-US">
                <a:latin typeface="Times New Roman" panose="02020603050405020304" pitchFamily="18" charset="0"/>
                <a:ea typeface="楷体_GB2312" pitchFamily="49" charset="-122"/>
              </a:rPr>
              <a:t>1921 </a:t>
            </a:r>
            <a:r>
              <a:rPr altLang="en-US" b="1" dirty="0" sz="2800" lang="zh-CN">
                <a:latin typeface="Times New Roman" panose="02020603050405020304" pitchFamily="18" charset="0"/>
                <a:ea typeface="楷体_GB2312" pitchFamily="49" charset="-122"/>
              </a:rPr>
              <a:t>年，同茅盾、叶圣陶等人共同发起成立 “文学</a:t>
            </a:r>
            <a:endParaRPr altLang="en-US" b="1" dirty="0" sz="2800" lang="zh-CN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60000"/>
              </a:lnSpc>
            </a:pPr>
            <a:r>
              <a:rPr altLang="en-US" b="1" dirty="0" sz="2800" lang="zh-CN">
                <a:latin typeface="Times New Roman" panose="02020603050405020304" pitchFamily="18" charset="0"/>
                <a:ea typeface="楷体_GB2312" pitchFamily="49" charset="-122"/>
              </a:rPr>
              <a:t>研究会”。毕生从事文学创作、文学研究和考古研究。</a:t>
            </a:r>
            <a:endParaRPr altLang="en-US" b="1" dirty="0" sz="2800" 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097165" name="Picture 3" descr="返回">
            <a:hlinkClick r:id="rId2" action="ppaction://hlinksldjump"/>
          </p:cNvPr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786563" y="5640388"/>
            <a:ext cx="1673225" cy="525462"/>
          </a:xfrm>
          <a:prstGeom prst="rect"/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/>
      </p:grpSpPr>
      <p:sp>
        <p:nvSpPr>
          <p:cNvPr id="104860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66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8890" y="-6985"/>
            <a:ext cx="9161145" cy="6871335"/>
          </a:xfrm>
          <a:prstGeom prst="rect"/>
          <a:noFill/>
          <a:ln w="9525">
            <a:noFill/>
          </a:ln>
        </p:spPr>
      </p:pic>
      <p:grpSp>
        <p:nvGrpSpPr>
          <p:cNvPr id="49" name="Group 27"/>
          <p:cNvGrpSpPr/>
          <p:nvPr/>
        </p:nvGrpSpPr>
        <p:grpSpPr>
          <a:xfrm>
            <a:off x="631825" y="1916113"/>
            <a:ext cx="1203325" cy="1166812"/>
            <a:chOff x="398" y="1207"/>
            <a:chExt cx="758" cy="735"/>
          </a:xfrm>
        </p:grpSpPr>
        <p:pic>
          <p:nvPicPr>
            <p:cNvPr id="2097167" name="Picture 9" descr="花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398" y="1207"/>
              <a:ext cx="758" cy="735"/>
            </a:xfrm>
            <a:prstGeom prst="rect"/>
            <a:noFill/>
            <a:ln w="9525">
              <a:noFill/>
            </a:ln>
          </p:spPr>
        </p:pic>
        <p:sp>
          <p:nvSpPr>
            <p:cNvPr id="1048605" name="Rectangle 14"/>
            <p:cNvSpPr/>
            <p:nvPr/>
          </p:nvSpPr>
          <p:spPr>
            <a:xfrm>
              <a:off x="567" y="1389"/>
              <a:ext cx="483" cy="44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en-US" b="1" dirty="0" sz="36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俊</a:t>
              </a:r>
              <a:endParaRPr altLang="en-US" b="1" dirty="0" sz="36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0" name="Group 28"/>
          <p:cNvGrpSpPr/>
          <p:nvPr/>
        </p:nvGrpSpPr>
        <p:grpSpPr>
          <a:xfrm>
            <a:off x="2270125" y="1916113"/>
            <a:ext cx="1203325" cy="1166812"/>
            <a:chOff x="1430" y="1207"/>
            <a:chExt cx="758" cy="735"/>
          </a:xfrm>
        </p:grpSpPr>
        <p:pic>
          <p:nvPicPr>
            <p:cNvPr id="2097168" name="Picture 10" descr="花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1430" y="1207"/>
              <a:ext cx="758" cy="735"/>
            </a:xfrm>
            <a:prstGeom prst="rect"/>
            <a:noFill/>
            <a:ln w="9525">
              <a:noFill/>
            </a:ln>
          </p:spPr>
        </p:pic>
        <p:sp>
          <p:nvSpPr>
            <p:cNvPr id="1048606" name="Rectangle 15"/>
            <p:cNvSpPr/>
            <p:nvPr/>
          </p:nvSpPr>
          <p:spPr>
            <a:xfrm>
              <a:off x="1598" y="1389"/>
              <a:ext cx="483" cy="44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en-US" b="1" dirty="0" sz="36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俏</a:t>
              </a:r>
              <a:endParaRPr altLang="en-US" b="1" dirty="0" sz="36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1" name="Group 29"/>
          <p:cNvGrpSpPr/>
          <p:nvPr/>
        </p:nvGrpSpPr>
        <p:grpSpPr>
          <a:xfrm>
            <a:off x="3908425" y="1916113"/>
            <a:ext cx="1203325" cy="1166812"/>
            <a:chOff x="2462" y="1207"/>
            <a:chExt cx="758" cy="735"/>
          </a:xfrm>
        </p:grpSpPr>
        <p:pic>
          <p:nvPicPr>
            <p:cNvPr id="2097169" name="Picture 11" descr="花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2462" y="1207"/>
              <a:ext cx="758" cy="735"/>
            </a:xfrm>
            <a:prstGeom prst="rect"/>
            <a:noFill/>
            <a:ln w="9525">
              <a:noFill/>
            </a:ln>
          </p:spPr>
        </p:pic>
        <p:sp>
          <p:nvSpPr>
            <p:cNvPr id="1048607" name="Rectangle 16"/>
            <p:cNvSpPr/>
            <p:nvPr/>
          </p:nvSpPr>
          <p:spPr>
            <a:xfrm>
              <a:off x="2630" y="1389"/>
              <a:ext cx="483" cy="44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en-US" b="1" dirty="0" sz="36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拂</a:t>
              </a:r>
              <a:endParaRPr altLang="en-US" b="1" dirty="0" sz="36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2" name="Group 30"/>
          <p:cNvGrpSpPr/>
          <p:nvPr/>
        </p:nvGrpSpPr>
        <p:grpSpPr>
          <a:xfrm>
            <a:off x="5546725" y="1916113"/>
            <a:ext cx="1203325" cy="1166812"/>
            <a:chOff x="3494" y="1207"/>
            <a:chExt cx="758" cy="735"/>
          </a:xfrm>
        </p:grpSpPr>
        <p:pic>
          <p:nvPicPr>
            <p:cNvPr id="2097170" name="Picture 12" descr="花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3494" y="1207"/>
              <a:ext cx="758" cy="735"/>
            </a:xfrm>
            <a:prstGeom prst="rect"/>
            <a:noFill/>
            <a:ln w="9525">
              <a:noFill/>
            </a:ln>
          </p:spPr>
        </p:pic>
        <p:sp>
          <p:nvSpPr>
            <p:cNvPr id="1048608" name="Rectangle 17"/>
            <p:cNvSpPr/>
            <p:nvPr/>
          </p:nvSpPr>
          <p:spPr>
            <a:xfrm>
              <a:off x="3661" y="1389"/>
              <a:ext cx="483" cy="44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en-US" b="1" dirty="0" sz="36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增</a:t>
              </a:r>
              <a:endParaRPr altLang="en-US" b="1" dirty="0" sz="36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3" name="Group 31"/>
          <p:cNvGrpSpPr/>
          <p:nvPr/>
        </p:nvGrpSpPr>
        <p:grpSpPr>
          <a:xfrm>
            <a:off x="7185025" y="1916113"/>
            <a:ext cx="1203325" cy="1166812"/>
            <a:chOff x="4526" y="1207"/>
            <a:chExt cx="758" cy="735"/>
          </a:xfrm>
        </p:grpSpPr>
        <p:pic>
          <p:nvPicPr>
            <p:cNvPr id="2097171" name="Picture 13" descr="花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4526" y="1207"/>
              <a:ext cx="758" cy="735"/>
            </a:xfrm>
            <a:prstGeom prst="rect"/>
            <a:noFill/>
            <a:ln w="9525">
              <a:noFill/>
            </a:ln>
          </p:spPr>
        </p:pic>
        <p:sp>
          <p:nvSpPr>
            <p:cNvPr id="1048609" name="Rectangle 18"/>
            <p:cNvSpPr/>
            <p:nvPr/>
          </p:nvSpPr>
          <p:spPr>
            <a:xfrm>
              <a:off x="4693" y="1389"/>
              <a:ext cx="483" cy="44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en-US" b="1" dirty="0" sz="36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掠</a:t>
              </a:r>
              <a:endParaRPr altLang="en-US" b="1" dirty="0" sz="36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4" name="Group 32"/>
          <p:cNvGrpSpPr/>
          <p:nvPr/>
        </p:nvGrpSpPr>
        <p:grpSpPr>
          <a:xfrm>
            <a:off x="631825" y="3573463"/>
            <a:ext cx="1203325" cy="1166812"/>
            <a:chOff x="398" y="2251"/>
            <a:chExt cx="758" cy="735"/>
          </a:xfrm>
        </p:grpSpPr>
        <p:pic>
          <p:nvPicPr>
            <p:cNvPr id="2097172" name="Picture 23" descr="花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398" y="2251"/>
              <a:ext cx="758" cy="735"/>
            </a:xfrm>
            <a:prstGeom prst="rect"/>
            <a:noFill/>
            <a:ln w="9525">
              <a:noFill/>
            </a:ln>
          </p:spPr>
        </p:pic>
        <p:sp>
          <p:nvSpPr>
            <p:cNvPr id="1048610" name="Rectangle 19"/>
            <p:cNvSpPr/>
            <p:nvPr/>
          </p:nvSpPr>
          <p:spPr>
            <a:xfrm>
              <a:off x="567" y="2423"/>
              <a:ext cx="483" cy="44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en-US" b="1" dirty="0" sz="36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偶</a:t>
              </a:r>
              <a:endParaRPr altLang="en-US" b="1" dirty="0" sz="36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5" name="Group 33"/>
          <p:cNvGrpSpPr/>
          <p:nvPr/>
        </p:nvGrpSpPr>
        <p:grpSpPr>
          <a:xfrm>
            <a:off x="2270125" y="3573463"/>
            <a:ext cx="1203325" cy="1166812"/>
            <a:chOff x="1430" y="2251"/>
            <a:chExt cx="758" cy="735"/>
          </a:xfrm>
        </p:grpSpPr>
        <p:pic>
          <p:nvPicPr>
            <p:cNvPr id="2097173" name="Picture 24" descr="花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1430" y="2251"/>
              <a:ext cx="758" cy="735"/>
            </a:xfrm>
            <a:prstGeom prst="rect"/>
            <a:noFill/>
            <a:ln w="9525">
              <a:noFill/>
            </a:ln>
          </p:spPr>
        </p:pic>
        <p:sp>
          <p:nvSpPr>
            <p:cNvPr id="1048611" name="Rectangle 20"/>
            <p:cNvSpPr/>
            <p:nvPr/>
          </p:nvSpPr>
          <p:spPr>
            <a:xfrm>
              <a:off x="1598" y="2423"/>
              <a:ext cx="483" cy="44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en-US" b="1" dirty="0" sz="36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沾</a:t>
              </a:r>
              <a:endParaRPr altLang="en-US" b="1" dirty="0" sz="36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6" name="Group 34"/>
          <p:cNvGrpSpPr/>
          <p:nvPr/>
        </p:nvGrpSpPr>
        <p:grpSpPr>
          <a:xfrm>
            <a:off x="3908425" y="3573463"/>
            <a:ext cx="1203325" cy="1166812"/>
            <a:chOff x="2462" y="2251"/>
            <a:chExt cx="758" cy="735"/>
          </a:xfrm>
        </p:grpSpPr>
        <p:pic>
          <p:nvPicPr>
            <p:cNvPr id="2097174" name="Picture 25" descr="花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2462" y="2251"/>
              <a:ext cx="758" cy="735"/>
            </a:xfrm>
            <a:prstGeom prst="rect"/>
            <a:noFill/>
            <a:ln w="9525">
              <a:noFill/>
            </a:ln>
          </p:spPr>
        </p:pic>
        <p:sp>
          <p:nvSpPr>
            <p:cNvPr id="1048612" name="Rectangle 21"/>
            <p:cNvSpPr/>
            <p:nvPr/>
          </p:nvSpPr>
          <p:spPr>
            <a:xfrm>
              <a:off x="2629" y="2423"/>
              <a:ext cx="483" cy="44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en-US" b="1" dirty="0" sz="36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漾</a:t>
              </a:r>
              <a:endParaRPr altLang="en-US" b="1" dirty="0" sz="36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7" name="Group 35"/>
          <p:cNvGrpSpPr/>
          <p:nvPr/>
        </p:nvGrpSpPr>
        <p:grpSpPr>
          <a:xfrm>
            <a:off x="5546725" y="3573463"/>
            <a:ext cx="1203325" cy="1166812"/>
            <a:chOff x="3494" y="2251"/>
            <a:chExt cx="758" cy="735"/>
          </a:xfrm>
        </p:grpSpPr>
        <p:pic>
          <p:nvPicPr>
            <p:cNvPr id="2097175" name="Picture 26" descr="花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3494" y="2251"/>
              <a:ext cx="758" cy="735"/>
            </a:xfrm>
            <a:prstGeom prst="rect"/>
            <a:noFill/>
            <a:ln w="9525">
              <a:noFill/>
            </a:ln>
          </p:spPr>
        </p:pic>
        <p:sp>
          <p:nvSpPr>
            <p:cNvPr id="1048613" name="Rectangle 22"/>
            <p:cNvSpPr/>
            <p:nvPr/>
          </p:nvSpPr>
          <p:spPr>
            <a:xfrm>
              <a:off x="3661" y="2423"/>
              <a:ext cx="483" cy="442"/>
            </a:xfrm>
            <a:prstGeom prst="rect"/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en-US" b="1" dirty="0" sz="36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谱</a:t>
              </a:r>
              <a:endParaRPr altLang="en-US" b="1" dirty="0" sz="36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dur="500" id="7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dur="500" id="12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dur="500" id="17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dur="500" id="22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dur="500" id="27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dur="500" id="32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dur="500" id="37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id="40" nodeType="click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dur="500" id="42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id="45" nodeType="click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dur="500" id="47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/>
      </p:grpSpPr>
      <p:sp>
        <p:nvSpPr>
          <p:cNvPr id="104861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76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795" y="17145"/>
            <a:ext cx="9109075" cy="6832600"/>
          </a:xfrm>
          <a:prstGeom prst="rect"/>
          <a:noFill/>
          <a:ln w="9525">
            <a:noFill/>
          </a:ln>
        </p:spPr>
      </p:pic>
      <p:sp>
        <p:nvSpPr>
          <p:cNvPr id="1048615" name="Text Box 4"/>
          <p:cNvSpPr txBox="1"/>
          <p:nvPr/>
        </p:nvSpPr>
        <p:spPr>
          <a:xfrm>
            <a:off x="-323215" y="897255"/>
            <a:ext cx="5911215" cy="4043680"/>
          </a:xfrm>
          <a:prstGeom prst="rect"/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altLang="en-US" b="1" dirty="0" sz="4400" lang="zh-CN">
                <a:latin typeface="华文中宋" panose="02010600040101010101" charset="-122"/>
                <a:ea typeface="华文中宋" panose="02010600040101010101" charset="-122"/>
              </a:rPr>
              <a:t>俊俏  聚拢  增添 </a:t>
            </a:r>
            <a:endParaRPr altLang="en-US" b="1" dirty="0" sz="4400" lang="zh-CN">
              <a:latin typeface="华文中宋" panose="02010600040101010101" charset="-122"/>
              <a:ea typeface="华文中宋" panose="02010600040101010101" charset="-122"/>
            </a:endParaRPr>
          </a:p>
          <a:p>
            <a:pPr algn="ctr">
              <a:spcBef>
                <a:spcPct val="50000"/>
              </a:spcBef>
            </a:pPr>
            <a:r>
              <a:rPr altLang="en-US" b="1" dirty="0" sz="4400" lang="zh-CN">
                <a:latin typeface="华文中宋" panose="02010600040101010101" charset="-122"/>
                <a:ea typeface="华文中宋" panose="02010600040101010101" charset="-122"/>
              </a:rPr>
              <a:t>五线谱 音符  翅膀  </a:t>
            </a:r>
            <a:endParaRPr altLang="en-US" b="1" dirty="0" sz="4400" lang="zh-CN">
              <a:latin typeface="华文中宋" panose="02010600040101010101" charset="-122"/>
              <a:ea typeface="华文中宋" panose="02010600040101010101" charset="-122"/>
            </a:endParaRPr>
          </a:p>
          <a:p>
            <a:pPr algn="ctr">
              <a:spcBef>
                <a:spcPct val="50000"/>
              </a:spcBef>
            </a:pPr>
            <a:r>
              <a:rPr altLang="en-US" b="1" dirty="0" sz="4400" lang="zh-CN">
                <a:latin typeface="华文中宋" panose="02010600040101010101" charset="-122"/>
                <a:ea typeface="华文中宋" panose="02010600040101010101" charset="-122"/>
              </a:rPr>
              <a:t>吹拂  掠过  偶尔  </a:t>
            </a:r>
            <a:endParaRPr altLang="en-US" b="1" dirty="0" sz="4400" lang="zh-CN">
              <a:latin typeface="华文中宋" panose="02010600040101010101" charset="-122"/>
              <a:ea typeface="华文中宋" panose="02010600040101010101" charset="-122"/>
            </a:endParaRPr>
          </a:p>
          <a:p>
            <a:pPr algn="ctr">
              <a:spcBef>
                <a:spcPct val="50000"/>
              </a:spcBef>
            </a:pPr>
            <a:r>
              <a:rPr altLang="en-US" b="1" dirty="0" sz="4400" lang="zh-CN">
                <a:latin typeface="华文中宋" panose="02010600040101010101" charset="-122"/>
                <a:ea typeface="华文中宋" panose="02010600040101010101" charset="-122"/>
              </a:rPr>
              <a:t>波纹  荡漾</a:t>
            </a:r>
            <a:endParaRPr altLang="en-US" b="1" dirty="0" sz="4400" lang="zh-CN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/>
      </p:grpSpPr>
      <p:sp>
        <p:nvSpPr>
          <p:cNvPr id="1048616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77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11430" y="-6350"/>
            <a:ext cx="9161145" cy="6871335"/>
          </a:xfrm>
          <a:prstGeom prst="rect"/>
          <a:noFill/>
          <a:ln w="9525">
            <a:noFill/>
          </a:ln>
        </p:spPr>
      </p:pic>
      <p:grpSp>
        <p:nvGrpSpPr>
          <p:cNvPr id="60" name="Group 2"/>
          <p:cNvGrpSpPr/>
          <p:nvPr/>
        </p:nvGrpSpPr>
        <p:grpSpPr>
          <a:xfrm>
            <a:off x="496888" y="1644650"/>
            <a:ext cx="5853112" cy="1682750"/>
            <a:chOff x="1061" y="1055"/>
            <a:chExt cx="3687" cy="1060"/>
          </a:xfrm>
        </p:grpSpPr>
        <p:pic>
          <p:nvPicPr>
            <p:cNvPr id="2097178" name="Picture 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1061" y="1064"/>
              <a:ext cx="3687" cy="1048"/>
            </a:xfrm>
            <a:prstGeom prst="rect"/>
            <a:noFill/>
            <a:ln w="22225">
              <a:noFill/>
            </a:ln>
          </p:spPr>
        </p:pic>
        <p:grpSp>
          <p:nvGrpSpPr>
            <p:cNvPr id="61" name="Group 4"/>
            <p:cNvGrpSpPr/>
            <p:nvPr/>
          </p:nvGrpSpPr>
          <p:grpSpPr>
            <a:xfrm>
              <a:off x="1064" y="1055"/>
              <a:ext cx="3620" cy="530"/>
              <a:chOff x="1064" y="1055"/>
              <a:chExt cx="3620" cy="530"/>
            </a:xfrm>
          </p:grpSpPr>
          <p:sp>
            <p:nvSpPr>
              <p:cNvPr id="1048617" name="Rectangle 5"/>
              <p:cNvSpPr/>
              <p:nvPr/>
            </p:nvSpPr>
            <p:spPr>
              <a:xfrm>
                <a:off x="1064" y="1055"/>
                <a:ext cx="484" cy="530"/>
              </a:xfrm>
              <a:prstGeom prst="rect"/>
              <a:noFill/>
              <a:ln w="22225">
                <a:noFill/>
              </a:ln>
            </p:spPr>
            <p:txBody>
              <a:bodyPr wrap="none">
                <a:spAutoFit/>
              </a:bodyPr>
              <a:p>
                <a:r>
                  <a:rPr altLang="en-US" b="1" dirty="0" sz="4500" lang="zh-CN">
                    <a:solidFill>
                      <a:srgbClr val="00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燕</a:t>
                </a:r>
                <a:endPara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8618" name="Rectangle 6"/>
              <p:cNvSpPr/>
              <p:nvPr/>
            </p:nvSpPr>
            <p:spPr>
              <a:xfrm>
                <a:off x="1602" y="1055"/>
                <a:ext cx="484" cy="530"/>
              </a:xfrm>
              <a:prstGeom prst="rect"/>
              <a:noFill/>
              <a:ln w="22225">
                <a:noFill/>
              </a:ln>
            </p:spPr>
            <p:txBody>
              <a:bodyPr wrap="none">
                <a:spAutoFit/>
              </a:bodyPr>
              <a:p>
                <a:r>
                  <a:rPr altLang="en-US" b="1" dirty="0" sz="4500" lang="zh-CN">
                    <a:solidFill>
                      <a:srgbClr val="00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聚</a:t>
                </a:r>
                <a:endPara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8619" name="Rectangle 7"/>
              <p:cNvSpPr/>
              <p:nvPr/>
            </p:nvSpPr>
            <p:spPr>
              <a:xfrm>
                <a:off x="2117" y="1055"/>
                <a:ext cx="484" cy="530"/>
              </a:xfrm>
              <a:prstGeom prst="rect"/>
              <a:noFill/>
              <a:ln w="22225">
                <a:noFill/>
              </a:ln>
            </p:spPr>
            <p:txBody>
              <a:bodyPr wrap="none">
                <a:spAutoFit/>
              </a:bodyPr>
              <a:p>
                <a:r>
                  <a:rPr altLang="en-US" b="1" dirty="0" sz="4500" lang="zh-CN">
                    <a:solidFill>
                      <a:srgbClr val="00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增</a:t>
                </a:r>
                <a:endPara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8620" name="Rectangle 8"/>
              <p:cNvSpPr/>
              <p:nvPr/>
            </p:nvSpPr>
            <p:spPr>
              <a:xfrm>
                <a:off x="2640" y="1055"/>
                <a:ext cx="484" cy="530"/>
              </a:xfrm>
              <a:prstGeom prst="rect"/>
              <a:noFill/>
              <a:ln w="22225">
                <a:noFill/>
              </a:ln>
            </p:spPr>
            <p:txBody>
              <a:bodyPr wrap="none">
                <a:spAutoFit/>
              </a:bodyPr>
              <a:p>
                <a:r>
                  <a:rPr altLang="en-US" b="1" dirty="0" sz="4500" lang="zh-CN">
                    <a:solidFill>
                      <a:srgbClr val="00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掠</a:t>
                </a:r>
                <a:endPara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8621" name="Rectangle 9"/>
              <p:cNvSpPr/>
              <p:nvPr/>
            </p:nvSpPr>
            <p:spPr>
              <a:xfrm>
                <a:off x="3162" y="1055"/>
                <a:ext cx="484" cy="530"/>
              </a:xfrm>
              <a:prstGeom prst="rect"/>
              <a:noFill/>
              <a:ln w="22225">
                <a:noFill/>
              </a:ln>
            </p:spPr>
            <p:txBody>
              <a:bodyPr wrap="none">
                <a:spAutoFit/>
              </a:bodyPr>
              <a:p>
                <a:r>
                  <a:rPr altLang="en-US" b="1" dirty="0" sz="4500" lang="zh-CN">
                    <a:solidFill>
                      <a:srgbClr val="00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稻</a:t>
                </a:r>
                <a:endPara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8622" name="Rectangle 10"/>
              <p:cNvSpPr/>
              <p:nvPr/>
            </p:nvSpPr>
            <p:spPr>
              <a:xfrm>
                <a:off x="3725" y="1055"/>
                <a:ext cx="484" cy="530"/>
              </a:xfrm>
              <a:prstGeom prst="rect"/>
              <a:noFill/>
              <a:ln w="22225">
                <a:noFill/>
              </a:ln>
            </p:spPr>
            <p:txBody>
              <a:bodyPr wrap="none">
                <a:spAutoFit/>
              </a:bodyPr>
              <a:p>
                <a:r>
                  <a:rPr altLang="en-US" b="1" dirty="0" sz="4500" lang="zh-CN">
                    <a:solidFill>
                      <a:srgbClr val="00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尖</a:t>
                </a:r>
                <a:endPara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048623" name="Rectangle 11"/>
              <p:cNvSpPr/>
              <p:nvPr/>
            </p:nvSpPr>
            <p:spPr>
              <a:xfrm>
                <a:off x="4200" y="1055"/>
                <a:ext cx="484" cy="530"/>
              </a:xfrm>
              <a:prstGeom prst="rect"/>
              <a:noFill/>
              <a:ln w="22225">
                <a:noFill/>
              </a:ln>
            </p:spPr>
            <p:txBody>
              <a:bodyPr wrap="none">
                <a:spAutoFit/>
              </a:bodyPr>
              <a:p>
                <a:r>
                  <a:rPr altLang="en-US" b="1" dirty="0" sz="4500" lang="zh-CN">
                    <a:solidFill>
                      <a:srgbClr val="00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偶</a:t>
                </a:r>
                <a:endPara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048624" name="Rectangle 12"/>
            <p:cNvSpPr/>
            <p:nvPr/>
          </p:nvSpPr>
          <p:spPr>
            <a:xfrm>
              <a:off x="1064" y="1585"/>
              <a:ext cx="484" cy="530"/>
            </a:xfrm>
            <a:prstGeom prst="rect"/>
            <a:noFill/>
            <a:ln w="22225">
              <a:noFill/>
            </a:ln>
          </p:spPr>
          <p:txBody>
            <a:bodyPr wrap="none">
              <a:spAutoFit/>
            </a:bodyPr>
            <a:p>
              <a:r>
                <a: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沾</a:t>
              </a:r>
              <a:endParaRPr altLang="en-US" b="1" dirty="0" sz="45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25" name="Rectangle 13"/>
            <p:cNvSpPr/>
            <p:nvPr/>
          </p:nvSpPr>
          <p:spPr>
            <a:xfrm>
              <a:off x="1602" y="1585"/>
              <a:ext cx="484" cy="530"/>
            </a:xfrm>
            <a:prstGeom prst="rect"/>
            <a:noFill/>
            <a:ln w="22225">
              <a:noFill/>
            </a:ln>
          </p:spPr>
          <p:txBody>
            <a:bodyPr wrap="none">
              <a:spAutoFit/>
            </a:bodyPr>
            <a:p>
              <a:r>
                <a: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圈</a:t>
              </a:r>
              <a:endParaRPr altLang="en-US" b="1" dirty="0" sz="45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26" name="Rectangle 14"/>
            <p:cNvSpPr/>
            <p:nvPr/>
          </p:nvSpPr>
          <p:spPr>
            <a:xfrm>
              <a:off x="2117" y="1585"/>
              <a:ext cx="484" cy="530"/>
            </a:xfrm>
            <a:prstGeom prst="rect"/>
            <a:noFill/>
            <a:ln w="22225">
              <a:noFill/>
            </a:ln>
          </p:spPr>
          <p:txBody>
            <a:bodyPr wrap="none">
              <a:spAutoFit/>
            </a:bodyPr>
            <a:p>
              <a:r>
                <a: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漾</a:t>
              </a:r>
              <a:endParaRPr altLang="en-US" b="1" dirty="0" sz="45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27" name="Rectangle 15"/>
            <p:cNvSpPr/>
            <p:nvPr/>
          </p:nvSpPr>
          <p:spPr>
            <a:xfrm>
              <a:off x="2640" y="1585"/>
              <a:ext cx="484" cy="530"/>
            </a:xfrm>
            <a:prstGeom prst="rect"/>
            <a:noFill/>
            <a:ln w="22225">
              <a:noFill/>
            </a:ln>
          </p:spPr>
          <p:txBody>
            <a:bodyPr wrap="none">
              <a:spAutoFit/>
            </a:bodyPr>
            <a:p>
              <a:r>
                <a: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倦</a:t>
              </a:r>
              <a:endParaRPr altLang="en-US" b="1" dirty="0" sz="45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28" name="Rectangle 16"/>
            <p:cNvSpPr/>
            <p:nvPr/>
          </p:nvSpPr>
          <p:spPr>
            <a:xfrm>
              <a:off x="3170" y="1585"/>
              <a:ext cx="484" cy="530"/>
            </a:xfrm>
            <a:prstGeom prst="rect"/>
            <a:noFill/>
            <a:ln w="22225">
              <a:noFill/>
            </a:ln>
          </p:spPr>
          <p:txBody>
            <a:bodyPr wrap="none">
              <a:spAutoFit/>
            </a:bodyPr>
            <a:p>
              <a:r>
                <a: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符</a:t>
              </a:r>
              <a:endParaRPr altLang="en-US" b="1" dirty="0" sz="45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29" name="Rectangle 17"/>
            <p:cNvSpPr/>
            <p:nvPr/>
          </p:nvSpPr>
          <p:spPr>
            <a:xfrm>
              <a:off x="3719" y="1585"/>
              <a:ext cx="484" cy="530"/>
            </a:xfrm>
            <a:prstGeom prst="rect"/>
            <a:noFill/>
            <a:ln w="22225">
              <a:noFill/>
            </a:ln>
          </p:spPr>
          <p:txBody>
            <a:bodyPr wrap="none">
              <a:spAutoFit/>
            </a:bodyPr>
            <a:p>
              <a:r>
                <a: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演</a:t>
              </a:r>
              <a:endParaRPr altLang="en-US" b="1" dirty="0" sz="45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048630" name="Rectangle 18"/>
            <p:cNvSpPr/>
            <p:nvPr/>
          </p:nvSpPr>
          <p:spPr>
            <a:xfrm>
              <a:off x="4200" y="1585"/>
              <a:ext cx="484" cy="530"/>
            </a:xfrm>
            <a:prstGeom prst="rect"/>
            <a:noFill/>
            <a:ln w="22225">
              <a:noFill/>
            </a:ln>
          </p:spPr>
          <p:txBody>
            <a:bodyPr wrap="none">
              <a:spAutoFit/>
            </a:bodyPr>
            <a:p>
              <a:r>
                <a:rPr altLang="en-US" b="1" dirty="0" sz="4500" lang="zh-CN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赞</a:t>
              </a:r>
              <a:endParaRPr altLang="en-US" b="1" dirty="0" sz="4500" lang="zh-CN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2097179" name="Picture 19" descr="返回">
            <a:hlinkClick r:id="rId3" action="ppaction://hlinksldjump"/>
          </p:cNvPr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6252528" y="5425123"/>
            <a:ext cx="1673225" cy="525462"/>
          </a:xfrm>
          <a:prstGeom prst="rect"/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/>
      </p:grpSpPr>
      <p:sp>
        <p:nvSpPr>
          <p:cNvPr id="104863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80" name="内容占位符 3"/>
          <p:cNvPicPr>
            <a:picLocks noChangeAspect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75565" y="3175"/>
            <a:ext cx="9881870" cy="7318375"/>
          </a:xfrm>
          <a:prstGeom prst="rect"/>
          <a:noFill/>
          <a:ln w="9525">
            <a:noFill/>
          </a:ln>
        </p:spPr>
      </p:pic>
      <p:sp>
        <p:nvSpPr>
          <p:cNvPr id="1048632" name="文本框 5"/>
          <p:cNvSpPr txBox="1"/>
          <p:nvPr/>
        </p:nvSpPr>
        <p:spPr>
          <a:xfrm>
            <a:off x="497840" y="1504950"/>
            <a:ext cx="297181" cy="396240"/>
          </a:xfrm>
          <a:prstGeom prst="rect"/>
          <a:noFill/>
        </p:spPr>
        <p:txBody>
          <a:bodyPr rtlCol="0" wrap="none">
            <a:spAutoFit/>
          </a:bodyPr>
          <a:p>
            <a:endParaRPr altLang="en-US" lang="zh-CN"/>
          </a:p>
        </p:txBody>
      </p:sp>
      <p:sp>
        <p:nvSpPr>
          <p:cNvPr id="1048633" name="文本框 6"/>
          <p:cNvSpPr txBox="1"/>
          <p:nvPr/>
        </p:nvSpPr>
        <p:spPr>
          <a:xfrm>
            <a:off x="624840" y="1631950"/>
            <a:ext cx="297181" cy="396240"/>
          </a:xfrm>
          <a:prstGeom prst="rect"/>
          <a:noFill/>
        </p:spPr>
        <p:txBody>
          <a:bodyPr rtlCol="0" wrap="none">
            <a:spAutoFit/>
          </a:bodyPr>
          <a:p>
            <a:endParaRPr altLang="en-US" lang="zh-CN"/>
          </a:p>
        </p:txBody>
      </p:sp>
      <p:sp>
        <p:nvSpPr>
          <p:cNvPr id="1048634" name="Rectangle 3"/>
          <p:cNvSpPr/>
          <p:nvPr/>
        </p:nvSpPr>
        <p:spPr>
          <a:xfrm>
            <a:off x="569913" y="4878388"/>
            <a:ext cx="8178800" cy="828039"/>
          </a:xfrm>
          <a:prstGeom prst="rect"/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altLang="zh-CN" b="1" dirty="0" sz="2800" lang="en-US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endParaRPr altLang="en-US" b="1" dirty="0" sz="2800" 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48635" name="Rectangle 4"/>
          <p:cNvSpPr>
            <a:spLocks noGrp="1"/>
          </p:cNvSpPr>
          <p:nvPr/>
        </p:nvSpPr>
        <p:spPr>
          <a:xfrm>
            <a:off x="3231198" y="2174875"/>
            <a:ext cx="2520950" cy="1052513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altLang="en-US" b="1" dirty="0" sz="4800" lang="zh-CN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048636" name="Text Box 5"/>
          <p:cNvSpPr/>
          <p:nvPr/>
        </p:nvSpPr>
        <p:spPr>
          <a:xfrm>
            <a:off x="-343535" y="92710"/>
            <a:ext cx="6228080" cy="2811780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None/>
            </a:pPr>
            <a:r>
              <a:rPr altLang="zh-CN" dirty="0" sz="2800" lang="en-US"/>
              <a:t>        </a:t>
            </a:r>
            <a:endParaRPr altLang="zh-CN" dirty="0" sz="2800" lang="en-US"/>
          </a:p>
          <a:p>
            <a:pPr eaLnBrk="1" hangingPunct="1"/>
            <a:endParaRPr altLang="zh-CN" dirty="0" sz="2800" lang="en-US"/>
          </a:p>
          <a:p>
            <a:pPr eaLnBrk="1" hangingPunct="1"/>
            <a:endParaRPr altLang="en-US" b="1" dirty="0" sz="2800" lang="zh-CN"/>
          </a:p>
        </p:txBody>
      </p:sp>
      <p:sp>
        <p:nvSpPr>
          <p:cNvPr id="1048637" name="Text Box 5"/>
          <p:cNvSpPr/>
          <p:nvPr/>
        </p:nvSpPr>
        <p:spPr>
          <a:xfrm>
            <a:off x="203835" y="-205422"/>
            <a:ext cx="8229600" cy="4425950"/>
          </a:xfrm>
          <a:prstGeom prst="rect"/>
          <a:noFill/>
          <a:ln w="9525">
            <a:noFill/>
          </a:ln>
        </p:spPr>
        <p:txBody>
          <a:bodyPr anchor="t" bIns="45720" lIns="91440" rIns="91440" tIns="45720" vert="horz" wrap="square"/>
          <a:lstStyle>
            <a:lvl1pPr algn="l" fontAlgn="base" indent="-342900" marL="342900" rtl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fontAlgn="base" indent="-285750" marL="742950" rtl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algn="l" fontAlgn="base" indent="-228600" marL="1143000" rtl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algn="l" fontAlgn="base" indent="-228600" marL="1600200" rtl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algn="l" fontAlgn="base" indent="-228600" marL="20574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algn="l" fontAlgn="base" indent="-228600" marL="25146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algn="l" fontAlgn="base" indent="-228600" marL="29718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algn="l" fontAlgn="base" indent="-228600" marL="34290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algn="l" fontAlgn="base" indent="-228600" marL="3886200" rtl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None/>
            </a:pPr>
            <a:r>
              <a:rPr altLang="zh-CN" dirty="0" sz="2800" lang="en-US"/>
              <a:t>        </a:t>
            </a:r>
            <a:endParaRPr altLang="zh-CN" dirty="0" sz="2800" lang="en-US"/>
          </a:p>
          <a:p>
            <a:pPr eaLnBrk="1" hangingPunct="1"/>
            <a:endParaRPr altLang="zh-CN" dirty="0" sz="2800" lang="en-US"/>
          </a:p>
          <a:p>
            <a:pPr eaLnBrk="1" hangingPunct="1"/>
            <a:endParaRPr altLang="zh-CN" dirty="0" sz="2800" lang="en-US"/>
          </a:p>
          <a:p>
            <a:pPr eaLnBrk="1" hangingPunct="1"/>
            <a:endParaRPr altLang="zh-CN" dirty="0" sz="2800" lang="en-US"/>
          </a:p>
          <a:p>
            <a:pPr eaLnBrk="1" hangingPunct="1"/>
            <a:endParaRPr altLang="zh-CN" b="1" dirty="0" sz="2800" lang="en-US"/>
          </a:p>
          <a:p>
            <a:pPr eaLnBrk="1" hangingPunct="1">
              <a:buNone/>
            </a:pPr>
            <a:r>
              <a:rPr altLang="zh-CN" b="1" dirty="0" sz="2800" lang="en-US"/>
              <a:t>       </a:t>
            </a:r>
            <a:r>
              <a:rPr altLang="en-US" b="1" dirty="0" sz="2800" lang="zh-CN"/>
              <a:t>一身（ </a:t>
            </a:r>
            <a:r>
              <a:rPr altLang="en-US" b="1" dirty="0" sz="2800" lang="zh-CN">
                <a:solidFill>
                  <a:srgbClr val="FF0066"/>
                </a:solidFill>
              </a:rPr>
              <a:t>乌黑光亮</a:t>
            </a:r>
            <a:r>
              <a:rPr altLang="en-US" b="1" dirty="0" sz="2800" lang="zh-CN"/>
              <a:t> ）的羽毛，一对（</a:t>
            </a:r>
            <a:r>
              <a:rPr altLang="en-US" b="1" dirty="0" sz="2800" lang="zh-CN">
                <a:solidFill>
                  <a:srgbClr val="FF0066"/>
                </a:solidFill>
              </a:rPr>
              <a:t>俊俏轻快</a:t>
            </a:r>
            <a:r>
              <a:rPr altLang="en-US" b="1" dirty="0" sz="2800" lang="zh-CN"/>
              <a:t>）</a:t>
            </a:r>
            <a:endParaRPr altLang="en-US" b="1" dirty="0" sz="2800" lang="zh-CN"/>
          </a:p>
          <a:p>
            <a:pPr eaLnBrk="1" hangingPunct="1">
              <a:buNone/>
            </a:pPr>
            <a:r>
              <a:rPr altLang="en-US" b="1" dirty="0" sz="2800" lang="zh-CN"/>
              <a:t>的翅膀，加上（ </a:t>
            </a:r>
            <a:r>
              <a:rPr altLang="en-US" b="1" dirty="0" sz="2800" lang="zh-CN">
                <a:solidFill>
                  <a:srgbClr val="FF0066"/>
                </a:solidFill>
              </a:rPr>
              <a:t>剪刀似的</a:t>
            </a:r>
            <a:r>
              <a:rPr altLang="en-US" b="1" dirty="0" sz="2800" lang="zh-CN"/>
              <a:t> ）的尾巴，凑成了（ </a:t>
            </a:r>
            <a:r>
              <a:rPr altLang="en-US" b="1" dirty="0" sz="2800" lang="zh-CN">
                <a:solidFill>
                  <a:srgbClr val="FF0066"/>
                </a:solidFill>
              </a:rPr>
              <a:t>活泼机灵</a:t>
            </a:r>
            <a:r>
              <a:rPr altLang="en-US" b="1" dirty="0" sz="2800" lang="zh-CN"/>
              <a:t>）的小燕子。</a:t>
            </a:r>
            <a:endParaRPr altLang="en-US" b="1" dirty="0" sz="2800" lang="zh-CN"/>
          </a:p>
        </p:txBody>
      </p:sp>
      <p:pic>
        <p:nvPicPr>
          <p:cNvPr id="2097181" name="Picture 2" descr="35befd59c95bf3d78d54304e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288790" y="4220845"/>
            <a:ext cx="3384550" cy="3037840"/>
          </a:xfrm>
          <a:prstGeom prst="rect"/>
          <a:noFill/>
          <a:ln w="9525">
            <a:noFill/>
          </a:ln>
        </p:spPr>
      </p:pic>
      <p:pic>
        <p:nvPicPr>
          <p:cNvPr id="2097182" name="Picture 3" descr="燕子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1049020" y="4220845"/>
            <a:ext cx="3286125" cy="3037840"/>
          </a:xfrm>
          <a:prstGeom prst="rect"/>
          <a:noFill/>
          <a:ln w="9525">
            <a:noFill/>
          </a:ln>
        </p:spPr>
      </p:pic>
      <p:sp>
        <p:nvSpPr>
          <p:cNvPr id="1048638" name="Rectangle 4"/>
          <p:cNvSpPr>
            <a:spLocks noGrp="1"/>
          </p:cNvSpPr>
          <p:nvPr/>
        </p:nvSpPr>
        <p:spPr>
          <a:xfrm>
            <a:off x="3058160" y="1104900"/>
            <a:ext cx="2520950" cy="895350"/>
          </a:xfrm>
          <a:prstGeom prst="rect"/>
          <a:noFill/>
          <a:ln w="9525">
            <a:noFill/>
          </a:ln>
        </p:spPr>
        <p:txBody>
          <a:bodyPr anchor="ctr" bIns="45720" lIns="91440" rIns="91440" tIns="45720" vert="horz" wrap="square"/>
          <a:lstStyle>
            <a:lvl1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fontAlgn="base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4800" lang="zh-CN">
                <a:solidFill>
                  <a:srgbClr val="FF0000"/>
                </a:solidFill>
                <a:ea typeface="楷体_GB2312" pitchFamily="49" charset="-122"/>
              </a:rPr>
              <a:t>外形美</a:t>
            </a:r>
            <a:endParaRPr altLang="en-US" b="1" dirty="0" sz="4800" lang="zh-CN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048639" name="文本框 2"/>
          <p:cNvSpPr txBox="1"/>
          <p:nvPr/>
        </p:nvSpPr>
        <p:spPr>
          <a:xfrm>
            <a:off x="624840" y="481965"/>
            <a:ext cx="1697990" cy="76454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4000" lang="en-US">
                <a:latin typeface="义启粗楷体" panose="02010601030101010101" charset="-128"/>
                <a:ea typeface="义启粗楷体" panose="02010601030101010101" charset="-128"/>
              </a:rPr>
              <a:t>1</a:t>
            </a:r>
            <a:endParaRPr altLang="zh-CN" sz="4000" lang="en-US">
              <a:latin typeface="义启粗楷体" panose="02010601030101010101" charset="-128"/>
              <a:ea typeface="义启粗楷体" panose="02010601030101010101" charset="-128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>
                                            <p:txEl>
                                              <p:charRg st="1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dur="2000" id="12"/>
                                        <p:tgtEl>
                                          <p:spTgt spid="1048637">
                                            <p:txEl>
                                              <p:charRg st="13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>
                                            <p:txEl>
                                              <p:charRg st="4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dur="2000" id="15"/>
                                        <p:tgtEl>
                                          <p:spTgt spid="1048637">
                                            <p:txEl>
                                              <p:charRg st="43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0"/>
                                        <p:tgtEl>
                                          <p:spTgt spid="209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1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3"/>
                                        <p:tgtEl>
                                          <p:spTgt spid="209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4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6"/>
                                        <p:tgtEl>
                                          <p:spTgt spid="1048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5" grpId="0"/>
      <p:bldP spid="1048638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幻灯片 1</dc:title>
  <dc:creator>zhangshufang</dc:creator>
  <cp:lastModifiedBy> 我就像阳光般炫烂#</cp:lastModifiedBy>
  <dcterms:created xsi:type="dcterms:W3CDTF">2007-07-17T15:12:00Z</dcterms:created>
  <dcterms:modified xsi:type="dcterms:W3CDTF">2018-06-23T02:35:22Z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