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7" r:id="rId2"/>
    <p:sldId id="256" r:id="rId3"/>
    <p:sldId id="260" r:id="rId4"/>
    <p:sldId id="258" r:id="rId5"/>
    <p:sldId id="259" r:id="rId6"/>
    <p:sldId id="261" r:id="rId7"/>
    <p:sldId id="263" r:id="rId8"/>
    <p:sldId id="269" r:id="rId9"/>
    <p:sldId id="270" r:id="rId10"/>
    <p:sldId id="271" r:id="rId11"/>
    <p:sldId id="273" r:id="rId12"/>
    <p:sldId id="292" r:id="rId13"/>
    <p:sldId id="293" r:id="rId14"/>
    <p:sldId id="294" r:id="rId15"/>
    <p:sldId id="268" r:id="rId16"/>
    <p:sldId id="272" r:id="rId17"/>
    <p:sldId id="285" r:id="rId18"/>
    <p:sldId id="265" r:id="rId19"/>
    <p:sldId id="266" r:id="rId20"/>
    <p:sldId id="267" r:id="rId21"/>
    <p:sldId id="286" r:id="rId22"/>
    <p:sldId id="287" r:id="rId23"/>
    <p:sldId id="288" r:id="rId24"/>
    <p:sldId id="289" r:id="rId25"/>
    <p:sldId id="290" r:id="rId26"/>
    <p:sldId id="295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36"/>
    <p:restoredTop sz="94607"/>
  </p:normalViewPr>
  <p:slideViewPr>
    <p:cSldViewPr snapToGrid="0" snapToObjects="1">
      <p:cViewPr varScale="1">
        <p:scale>
          <a:sx n="106" d="100"/>
          <a:sy n="106" d="100"/>
        </p:scale>
        <p:origin x="3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5BDF62-1A57-0D44-9EDE-FB91E391EA33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1DB96-6A2D-C748-AD3D-249D0BC6787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0774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0593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11725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6173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0490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008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22655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7115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64173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99326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3274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20909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B092A-776F-6C46-AB7D-128CA11A8102}" type="datetimeFigureOut">
              <a:rPr kumimoji="1" lang="zh-CN" altLang="en-US" smtClean="0"/>
              <a:t>2017/4/19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A0A67-6FBC-B54D-BD11-CBD505B6DE3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49968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4" Type="http://schemas.openxmlformats.org/officeDocument/2006/relationships/image" Target="../media/image23.png"/><Relationship Id="rId5" Type="http://schemas.microsoft.com/office/2007/relationships/hdphoto" Target="../media/hdphoto5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4" Type="http://schemas.openxmlformats.org/officeDocument/2006/relationships/image" Target="../media/image23.png"/><Relationship Id="rId5" Type="http://schemas.microsoft.com/office/2007/relationships/hdphoto" Target="../media/hdphoto5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22.png"/><Relationship Id="rId5" Type="http://schemas.microsoft.com/office/2007/relationships/hdphoto" Target="../media/hdphoto4.wdp"/><Relationship Id="rId6" Type="http://schemas.openxmlformats.org/officeDocument/2006/relationships/image" Target="../media/image26.jpeg"/><Relationship Id="rId7" Type="http://schemas.microsoft.com/office/2007/relationships/hdphoto" Target="../media/hdphoto6.wdp"/><Relationship Id="rId8" Type="http://schemas.openxmlformats.org/officeDocument/2006/relationships/image" Target="../media/image27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29.JPG"/><Relationship Id="rId5" Type="http://schemas.openxmlformats.org/officeDocument/2006/relationships/image" Target="../media/image30.jpeg"/><Relationship Id="rId6" Type="http://schemas.microsoft.com/office/2007/relationships/hdphoto" Target="../media/hdphoto7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tiff"/><Relationship Id="rId3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6" Type="http://schemas.openxmlformats.org/officeDocument/2006/relationships/image" Target="../media/image32.tiff"/><Relationship Id="rId7" Type="http://schemas.openxmlformats.org/officeDocument/2006/relationships/image" Target="../media/image33.jpeg"/><Relationship Id="rId8" Type="http://schemas.microsoft.com/office/2007/relationships/hdphoto" Target="../media/hdphoto8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4" Type="http://schemas.openxmlformats.org/officeDocument/2006/relationships/image" Target="../media/image23.png"/><Relationship Id="rId5" Type="http://schemas.microsoft.com/office/2007/relationships/hdphoto" Target="../media/hdphoto5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eg"/><Relationship Id="rId6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12.jpg"/><Relationship Id="rId5" Type="http://schemas.openxmlformats.org/officeDocument/2006/relationships/image" Target="../media/image13.jpeg"/><Relationship Id="rId6" Type="http://schemas.microsoft.com/office/2007/relationships/hdphoto" Target="../media/hdphoto3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Relationship Id="rId3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16.tiff"/><Relationship Id="rId6" Type="http://schemas.openxmlformats.org/officeDocument/2006/relationships/image" Target="../media/image17.tiff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21" y="0"/>
            <a:ext cx="5957637" cy="4124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47" y="2851483"/>
            <a:ext cx="5406190" cy="4006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21" y="0"/>
            <a:ext cx="11131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45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1814" y="449936"/>
            <a:ext cx="100938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不解</a:t>
            </a:r>
            <a:r>
              <a:rPr kumimoji="1" lang="zh-CN" altLang="en-US" sz="60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藏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踪迹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，浮萍</a:t>
            </a:r>
            <a:r>
              <a:rPr kumimoji="1" lang="zh-CN" altLang="en-US" sz="6000" dirty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一道开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1814" y="2138289"/>
            <a:ext cx="6963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踪迹：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行动所留下可察觉的形迹。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浮萍：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水面浮生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植物，即荷叶。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1814" y="3437092"/>
            <a:ext cx="69635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不解：</a:t>
            </a:r>
            <a:endParaRPr kumimoji="1" lang="en-US" altLang="zh-CN" sz="3600" dirty="0" smtClean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藏：</a:t>
            </a:r>
            <a:endParaRPr kumimoji="1" lang="en-US" altLang="zh-CN" sz="36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一道开：</a:t>
            </a:r>
            <a:endParaRPr lang="zh-CN" altLang="en-US" sz="3600" dirty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5747" y="3437092"/>
            <a:ext cx="4529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不知道</a:t>
            </a:r>
            <a:endParaRPr kumimoji="1" lang="zh-CN" altLang="en-US" sz="360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48972" y="4011308"/>
            <a:ext cx="4529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隐藏</a:t>
            </a:r>
            <a:endParaRPr kumimoji="1"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401" y="2715065"/>
            <a:ext cx="3905599" cy="41429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52671" y="4518185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留下了一条船儿划过的痕迹。</a:t>
            </a:r>
          </a:p>
        </p:txBody>
      </p:sp>
      <p:sp>
        <p:nvSpPr>
          <p:cNvPr id="9" name="下箭头 8"/>
          <p:cNvSpPr/>
          <p:nvPr/>
        </p:nvSpPr>
        <p:spPr>
          <a:xfrm>
            <a:off x="4068169" y="2045372"/>
            <a:ext cx="829340" cy="1748489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6954" y="4271060"/>
            <a:ext cx="807524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他不知道怎么掩藏踪迹，水面的浮萍上留下了一条船儿划过的</a:t>
            </a:r>
            <a:r>
              <a:rPr lang="zh-CN" altLang="en-US" sz="4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痕迹。</a:t>
            </a:r>
            <a:endParaRPr kumimoji="1" lang="zh-CN" altLang="en-US" sz="44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59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" grpId="1"/>
      <p:bldP spid="6" grpId="0"/>
      <p:bldP spid="6" grpId="1"/>
      <p:bldP spid="8" grpId="0"/>
      <p:bldP spid="8" grpId="1"/>
      <p:bldP spid="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12541" y="0"/>
            <a:ext cx="4627592" cy="5400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6290851" y="284131"/>
            <a:ext cx="2791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池  上</a:t>
            </a:r>
            <a:endParaRPr kumimoji="1" lang="zh-CN" altLang="en-US" sz="6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75072" y="1299794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唐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白居易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39930" y="1933462"/>
            <a:ext cx="3493167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小娃撑小艇，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偷采白莲回。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不解藏踪迹，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浮萍一道开。</a:t>
            </a:r>
            <a:endParaRPr kumimoji="1" lang="zh-CN" altLang="en-US" sz="44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409" y="5400894"/>
            <a:ext cx="114511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一个小孩撑着小船，偷偷地采了白莲回来</a:t>
            </a:r>
            <a:r>
              <a:rPr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。他</a:t>
            </a:r>
            <a:r>
              <a:rPr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不知道怎么掩藏踪迹，水面的浮萍上留下了一条船儿划过的痕迹。</a:t>
            </a:r>
            <a:endParaRPr kumimoji="1"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34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6541" y="223205"/>
            <a:ext cx="4416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smtClean="0">
                <a:latin typeface="KaiTi" charset="-122"/>
                <a:ea typeface="KaiTi" charset="-122"/>
                <a:cs typeface="KaiTi" charset="-122"/>
              </a:rPr>
              <a:t>钱塘湖春行</a:t>
            </a:r>
            <a:endParaRPr kumimoji="1" lang="zh-CN" altLang="en-US" sz="54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94804" y="1236137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唐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白居易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6541" y="1938562"/>
            <a:ext cx="441672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KaiTi" charset="-122"/>
                <a:ea typeface="KaiTi" charset="-122"/>
                <a:cs typeface="KaiTi" charset="-122"/>
              </a:rPr>
              <a:t>孤山寺北贾亭西， </a:t>
            </a:r>
            <a:endParaRPr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水面</a:t>
            </a:r>
            <a:r>
              <a:rPr lang="zh-CN" altLang="en-US" sz="3600" dirty="0">
                <a:latin typeface="KaiTi" charset="-122"/>
                <a:ea typeface="KaiTi" charset="-122"/>
                <a:cs typeface="KaiTi" charset="-122"/>
              </a:rPr>
              <a:t>初平云脚低。</a:t>
            </a:r>
          </a:p>
          <a:p>
            <a:r>
              <a:rPr lang="zh-CN" altLang="en-US" sz="3600" dirty="0">
                <a:latin typeface="KaiTi" charset="-122"/>
                <a:ea typeface="KaiTi" charset="-122"/>
                <a:cs typeface="KaiTi" charset="-122"/>
              </a:rPr>
              <a:t>几处早莺争暖树， </a:t>
            </a:r>
            <a:endParaRPr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谁</a:t>
            </a:r>
            <a:r>
              <a:rPr lang="zh-CN" altLang="en-US" sz="3600" dirty="0">
                <a:latin typeface="KaiTi" charset="-122"/>
                <a:ea typeface="KaiTi" charset="-122"/>
                <a:cs typeface="KaiTi" charset="-122"/>
              </a:rPr>
              <a:t>家新燕啄春泥。</a:t>
            </a:r>
          </a:p>
          <a:p>
            <a:r>
              <a:rPr lang="zh-CN" altLang="en-US" sz="3600" dirty="0">
                <a:latin typeface="KaiTi" charset="-122"/>
                <a:ea typeface="KaiTi" charset="-122"/>
                <a:cs typeface="KaiTi" charset="-122"/>
              </a:rPr>
              <a:t>乱花渐欲迷人眼</a:t>
            </a:r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，</a:t>
            </a:r>
            <a:endParaRPr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浅草</a:t>
            </a:r>
            <a:r>
              <a:rPr lang="zh-CN" altLang="en-US" sz="3600" dirty="0">
                <a:latin typeface="KaiTi" charset="-122"/>
                <a:ea typeface="KaiTi" charset="-122"/>
                <a:cs typeface="KaiTi" charset="-122"/>
              </a:rPr>
              <a:t>才能没马蹄。</a:t>
            </a:r>
          </a:p>
          <a:p>
            <a:r>
              <a:rPr lang="zh-CN" altLang="en-US" sz="3600" dirty="0">
                <a:latin typeface="KaiTi" charset="-122"/>
                <a:ea typeface="KaiTi" charset="-122"/>
                <a:cs typeface="KaiTi" charset="-122"/>
              </a:rPr>
              <a:t>最爱湖东行不足， </a:t>
            </a:r>
            <a:endParaRPr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3600" dirty="0" smtClean="0">
                <a:latin typeface="KaiTi" charset="-122"/>
                <a:ea typeface="KaiTi" charset="-122"/>
                <a:cs typeface="KaiTi" charset="-122"/>
              </a:rPr>
              <a:t>绿杨</a:t>
            </a:r>
            <a:r>
              <a:rPr lang="zh-CN" altLang="en-US" sz="3600" dirty="0">
                <a:latin typeface="KaiTi" charset="-122"/>
                <a:ea typeface="KaiTi" charset="-122"/>
                <a:cs typeface="KaiTi" charset="-122"/>
              </a:rPr>
              <a:t>阴里白沙堤。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82422" y="922899"/>
            <a:ext cx="3137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暮江吟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82422" y="1943316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唐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白居易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79359" y="2628210"/>
            <a:ext cx="474093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KaiTi" charset="-122"/>
                <a:ea typeface="KaiTi" charset="-122"/>
                <a:cs typeface="KaiTi" charset="-122"/>
              </a:rPr>
              <a:t>一道残阳铺水中， </a:t>
            </a:r>
            <a:endParaRPr lang="en-US" altLang="zh-CN" sz="44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latin typeface="KaiTi" charset="-122"/>
                <a:ea typeface="KaiTi" charset="-122"/>
                <a:cs typeface="KaiTi" charset="-122"/>
              </a:rPr>
              <a:t>半江瑟瑟半江红。</a:t>
            </a:r>
          </a:p>
          <a:p>
            <a:endParaRPr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latin typeface="KaiTi" charset="-122"/>
                <a:ea typeface="KaiTi" charset="-122"/>
                <a:cs typeface="KaiTi" charset="-122"/>
              </a:rPr>
              <a:t>可怜</a:t>
            </a:r>
            <a:r>
              <a:rPr lang="zh-CN" altLang="en-US" sz="4400" dirty="0">
                <a:latin typeface="KaiTi" charset="-122"/>
                <a:ea typeface="KaiTi" charset="-122"/>
                <a:cs typeface="KaiTi" charset="-122"/>
              </a:rPr>
              <a:t>九月初三夜， </a:t>
            </a:r>
            <a:endParaRPr lang="en-US" altLang="zh-CN" sz="44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4400" dirty="0" smtClean="0">
                <a:latin typeface="KaiTi" charset="-122"/>
                <a:ea typeface="KaiTi" charset="-122"/>
                <a:cs typeface="KaiTi" charset="-122"/>
              </a:rPr>
              <a:t>露似</a:t>
            </a:r>
            <a:r>
              <a:rPr lang="zh-CN" altLang="en-US" sz="4400" dirty="0">
                <a:latin typeface="KaiTi" charset="-122"/>
                <a:ea typeface="KaiTi" charset="-122"/>
                <a:cs typeface="KaiTi" charset="-122"/>
              </a:rPr>
              <a:t>真珠月似弓。</a:t>
            </a:r>
          </a:p>
        </p:txBody>
      </p:sp>
    </p:spTree>
    <p:extLst>
      <p:ext uri="{BB962C8B-B14F-4D97-AF65-F5344CB8AC3E}">
        <p14:creationId xmlns:p14="http://schemas.microsoft.com/office/powerpoint/2010/main" val="68422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172" y="1595021"/>
            <a:ext cx="1219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    浔阳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江头夜送客</a:t>
            </a:r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，枫叶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荻花秋瑟瑟</a:t>
            </a:r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。主人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下马客在船</a:t>
            </a:r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，举酒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欲饮无管弦</a:t>
            </a:r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。醉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不成欢惨将别</a:t>
            </a:r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，别时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茫茫江浸月。</a:t>
            </a:r>
          </a:p>
          <a:p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忽闻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水上琵琶声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，主人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忘归客不发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。寻声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暗问弹者谁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？琵琶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声停欲语迟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。移船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相近邀相见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，添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酒回灯重开宴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r>
              <a:rPr lang="zh-CN" altLang="en-US" sz="28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千呼万</a:t>
            </a:r>
            <a:r>
              <a:rPr lang="zh-CN" altLang="en-US" sz="28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唤始出来</a:t>
            </a:r>
            <a:r>
              <a:rPr lang="zh-CN" altLang="en-US" sz="28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，犹抱</a:t>
            </a:r>
            <a:r>
              <a:rPr lang="zh-CN" altLang="en-US" sz="28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琵琶半遮面</a:t>
            </a:r>
            <a:r>
              <a:rPr lang="zh-CN" altLang="en-US" sz="28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转轴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拨弦三两声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，未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成曲调先有情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。弦弦掩抑声声思，似诉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平生不得志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。低眉信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手续续弹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，说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尽心中无限事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。轻拢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慢捻抹复挑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，初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为霓裳后六幺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。大弦嘈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嘈如急雨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，小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弦切切如私语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r>
              <a:rPr lang="zh-CN" altLang="en-US" sz="28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嘈嘈</a:t>
            </a:r>
            <a:r>
              <a:rPr lang="zh-CN" altLang="en-US" sz="28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切切错杂弹</a:t>
            </a:r>
            <a:r>
              <a:rPr lang="zh-CN" altLang="en-US" sz="28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，大</a:t>
            </a:r>
            <a:r>
              <a:rPr lang="zh-CN" altLang="en-US" sz="28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珠小珠落玉盘</a:t>
            </a:r>
            <a:r>
              <a:rPr lang="zh-CN" altLang="en-US" sz="28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间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关莺语花底滑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，幽咽泉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流冰下难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。冰泉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冷涩弦凝绝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，凝绝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不通声暂歇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r>
              <a:rPr lang="zh-CN" altLang="en-US" sz="28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别</a:t>
            </a:r>
            <a:r>
              <a:rPr lang="zh-CN" altLang="en-US" sz="28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有幽愁暗恨生</a:t>
            </a:r>
            <a:r>
              <a:rPr lang="zh-CN" altLang="en-US" sz="28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，此时</a:t>
            </a:r>
            <a:r>
              <a:rPr lang="zh-CN" altLang="en-US" sz="28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无声胜有声</a:t>
            </a:r>
            <a:r>
              <a:rPr lang="zh-CN" altLang="en-US" sz="28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银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瓶乍破水浆迸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，铁骑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突出刀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枪鸣。曲终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收拨当心画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，四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弦一声如裂帛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。东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船西舫悄无言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，唯见</a:t>
            </a:r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江心秋月白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2800" dirty="0" smtClean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28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lang="zh-CN" altLang="en-US" sz="28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  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沉吟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放拨插弦中，整顿衣裳起敛容。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自言本是京城女，家在虾蟆陵下住。十三学得琵琶成，</a:t>
            </a:r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名属</a:t>
            </a:r>
            <a:endParaRPr lang="zh-CN" altLang="en-US" sz="2800" dirty="0">
              <a:solidFill>
                <a:srgbClr val="333333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4509" y="52005"/>
            <a:ext cx="3137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琵琶行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64509" y="1071801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唐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白居易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75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549965"/>
            <a:ext cx="1219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教坊第一部。曲罢曾教善才服，妆成每被秋娘妒。五陵年少争缠头，一曲红绡不知数。钿头银篦击节碎，血色罗裙翻酒污。今年欢笑复明年，秋月春风等闲度。弟走从军阿姨死，暮去朝来颜色故。门前冷落鞍马稀，老大嫁作商</a:t>
            </a:r>
          </a:p>
          <a:p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人妇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。商人重利轻别离，前月浮梁买茶去。去来江口守空船，绕船月明江水寒。夜深忽梦少年事，梦啼妆泪红阑干</a:t>
            </a:r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en-US" altLang="zh-CN" sz="2800" dirty="0" smtClean="0">
              <a:solidFill>
                <a:srgbClr val="333333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lang="zh-CN" altLang="en-US" sz="2800" dirty="0" smtClean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   我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闻琵琶已叹息，又闻此语重唧唧。</a:t>
            </a:r>
            <a:r>
              <a:rPr lang="zh-CN" altLang="en-US" sz="28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同是天涯沦落人，相逢何必曾相识！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我从去年辞帝京，谪居卧病浔阳城。浔阳地僻无音乐，终岁不闻丝竹声。住近湓江地低湿，黄芦苦竹绕宅生。其间旦暮闻何物？杜鹃啼血猿哀鸣。春江花朝秋月夜，往往取酒还独倾。岂无山歌与村笛？呕哑嘲哳难为听。今夜闻君琵琶语，如听仙乐耳暂明。莫辞更坐弹一曲，为君翻作</a:t>
            </a:r>
            <a:r>
              <a:rPr lang="en-US" altLang="zh-CN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琵琶行</a:t>
            </a:r>
            <a:r>
              <a:rPr lang="en-US" altLang="zh-CN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2800" dirty="0">
                <a:solidFill>
                  <a:srgbClr val="333333"/>
                </a:solidFill>
                <a:latin typeface="KaiTi" charset="-122"/>
                <a:ea typeface="KaiTi" charset="-122"/>
                <a:cs typeface="KaiTi" charset="-122"/>
              </a:rPr>
              <a:t>。感我此言良久立，却坐促弦弦转急。凄凄不似向前声，满座重闻皆掩泣。座中泣下谁最多？江州司马青衫湿。</a:t>
            </a:r>
          </a:p>
        </p:txBody>
      </p:sp>
    </p:spTree>
    <p:extLst>
      <p:ext uri="{BB962C8B-B14F-4D97-AF65-F5344CB8AC3E}">
        <p14:creationId xmlns:p14="http://schemas.microsoft.com/office/powerpoint/2010/main" val="109463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8474" y="3632562"/>
            <a:ext cx="4600136" cy="3581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42732" y="4360985"/>
            <a:ext cx="4941505" cy="2610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4979070" y="300789"/>
            <a:ext cx="2791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小  池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3291" y="1316452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宋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杨万里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0228" y="2001346"/>
            <a:ext cx="474093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泉眼无声惜细流，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树荫照水爱晴柔。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小荷才露尖尖角，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早有蜻蜓立上头。</a:t>
            </a:r>
            <a:endParaRPr kumimoji="1" lang="zh-CN" altLang="en-US" sz="44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950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24025" y="612843"/>
            <a:ext cx="617102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杨万里（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1127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年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10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月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29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日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—1206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年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6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月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15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日），字廷秀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，号诚斋。吉州吉水人。南宋大臣，著名文学家、爱国诗人，与陆游、尤袤、范成大、并称“南宋四大家”、“中兴四大诗人”，人称“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诚斋先生”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代表作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有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晓出净慈寺送林子方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、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宿新市徐公店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、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小池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等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4" y="151710"/>
            <a:ext cx="5092505" cy="655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9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8474" y="3632562"/>
            <a:ext cx="4600136" cy="3581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42732" y="4360985"/>
            <a:ext cx="4941505" cy="2610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4979070" y="300789"/>
            <a:ext cx="2791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小  池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3291" y="1316452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宋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杨万里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0228" y="2001346"/>
            <a:ext cx="474093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泉眼无声惜细流，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树荫照水爱晴柔。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小荷才露尖尖角，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早有蜻蜓立上头。</a:t>
            </a:r>
            <a:endParaRPr kumimoji="1" lang="zh-CN" altLang="en-US" sz="44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113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3746" y="1668753"/>
            <a:ext cx="787908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眼     声惜细     ，</a:t>
            </a:r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10" y="1511890"/>
            <a:ext cx="1571336" cy="14619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10" y="586117"/>
            <a:ext cx="1571336" cy="8699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2874" y="653963"/>
            <a:ext cx="1999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q</a:t>
            </a:r>
            <a:r>
              <a:rPr kumimoji="1" lang="en-US" altLang="zh-CN" sz="3600" dirty="0" err="1" smtClean="0">
                <a:solidFill>
                  <a:srgbClr val="FFC000"/>
                </a:solidFill>
              </a:rPr>
              <a:t>u</a:t>
            </a:r>
            <a:r>
              <a:rPr kumimoji="1" lang="en-US" altLang="zh-CN" sz="36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1348" y="1511890"/>
            <a:ext cx="13523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泉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076" y="1511890"/>
            <a:ext cx="1571336" cy="14619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076" y="586117"/>
            <a:ext cx="1571336" cy="8699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75485" y="653963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l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iú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95" y="1511890"/>
            <a:ext cx="13878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流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723718" y="2977777"/>
            <a:ext cx="5554588" cy="4147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496" y="3342288"/>
            <a:ext cx="4508500" cy="3289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08355" y="523299"/>
            <a:ext cx="2483645" cy="24505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09" y="1511890"/>
            <a:ext cx="1571336" cy="14619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09" y="586117"/>
            <a:ext cx="1571336" cy="86999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65941" y="670840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w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ú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00753" y="1581139"/>
            <a:ext cx="1415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无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923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6" grpId="0"/>
      <p:bldP spid="16" grpId="1"/>
      <p:bldP spid="16" grpId="2"/>
      <p:bldP spid="16" grpId="3"/>
      <p:bldP spid="17" grpId="0"/>
      <p:bldP spid="17" grpId="1"/>
      <p:bldP spid="17" grpId="2"/>
      <p:bldP spid="17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8337" y="472999"/>
            <a:ext cx="1723549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泉眼</a:t>
            </a:r>
            <a:endParaRPr kumimoji="1" lang="en-US" altLang="zh-CN" sz="6000" dirty="0" smtClean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无声</a:t>
            </a:r>
            <a:endParaRPr kumimoji="1" lang="en-US" altLang="zh-CN" sz="6000" dirty="0" smtClean="0">
              <a:solidFill>
                <a:srgbClr val="7030A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惜</a:t>
            </a:r>
            <a:endParaRPr kumimoji="1" lang="en-US" altLang="zh-CN" sz="60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细流</a:t>
            </a:r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857" y="2968216"/>
            <a:ext cx="5760143" cy="388978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61273" y="607912"/>
            <a:ext cx="5548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流出泉水的小洞或</a:t>
            </a:r>
            <a:r>
              <a:rPr lang="zh-CN" altLang="en-US" sz="4000" b="1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裂缝</a:t>
            </a:r>
            <a:endParaRPr lang="zh-CN" altLang="en-US" sz="4000" b="1" dirty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1273" y="1539800"/>
            <a:ext cx="5548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没有声音</a:t>
            </a:r>
            <a:endParaRPr lang="zh-CN" altLang="en-US" sz="4000" b="1" dirty="0">
              <a:solidFill>
                <a:srgbClr val="7030A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1272" y="2471688"/>
            <a:ext cx="1725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爱惜</a:t>
            </a:r>
            <a:endParaRPr lang="zh-CN" altLang="en-US" sz="4000" b="1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1272" y="3403576"/>
            <a:ext cx="5548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细细的流水</a:t>
            </a:r>
            <a:endParaRPr lang="zh-CN" altLang="en-US" sz="4000" b="1" dirty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911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281863" cy="6858000"/>
          </a:xfrm>
          <a:prstGeom prst="rect">
            <a:avLst/>
          </a:prstGeom>
        </p:spPr>
      </p:pic>
      <p:cxnSp>
        <p:nvCxnSpPr>
          <p:cNvPr id="6" name="直接连接符 12"/>
          <p:cNvCxnSpPr/>
          <p:nvPr/>
        </p:nvCxnSpPr>
        <p:spPr>
          <a:xfrm flipV="1">
            <a:off x="6081379" y="3552073"/>
            <a:ext cx="5406718" cy="201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3"/>
          <p:cNvSpPr txBox="1"/>
          <p:nvPr/>
        </p:nvSpPr>
        <p:spPr>
          <a:xfrm>
            <a:off x="6055241" y="2536410"/>
            <a:ext cx="5627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古 诗 二 首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6668853" y="3662374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一年级语文下册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666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4749" y="874275"/>
            <a:ext cx="63401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泉眼无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声惜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细流，</a:t>
            </a:r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783679" y="3037737"/>
            <a:ext cx="5554588" cy="4147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下箭头 3"/>
          <p:cNvSpPr/>
          <p:nvPr/>
        </p:nvSpPr>
        <p:spPr>
          <a:xfrm>
            <a:off x="3155018" y="2438602"/>
            <a:ext cx="784232" cy="1748489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3772" y="4735756"/>
            <a:ext cx="65267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泉眼悄然无声是因舍不得细细的水流，</a:t>
            </a:r>
            <a:endParaRPr kumimoji="1" lang="zh-CN" altLang="en-US" sz="44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33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0288" y="1481280"/>
            <a:ext cx="864852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荫照水     晴     。</a:t>
            </a:r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974" y="1258143"/>
            <a:ext cx="1571336" cy="14619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974" y="332370"/>
            <a:ext cx="1571336" cy="8699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61744" y="400216"/>
            <a:ext cx="1827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 </a:t>
            </a:r>
            <a:r>
              <a:rPr kumimoji="1" lang="en-US" altLang="zh-CN" sz="36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i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56813" y="1258143"/>
            <a:ext cx="13844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爱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094" y="1258143"/>
            <a:ext cx="1571336" cy="14619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094" y="332370"/>
            <a:ext cx="1571336" cy="8699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860729" y="400216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r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óu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85023" y="1258143"/>
            <a:ext cx="1431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柔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0" y="1259088"/>
            <a:ext cx="1571336" cy="14619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0" y="333315"/>
            <a:ext cx="1571336" cy="8699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61302" y="400216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sh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ù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4479" y="1259088"/>
            <a:ext cx="14103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树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719" y="3807502"/>
            <a:ext cx="5402281" cy="305049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261" y="3154815"/>
            <a:ext cx="50038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4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4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4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5" grpId="2"/>
      <p:bldP spid="5" grpId="3"/>
      <p:bldP spid="6" grpId="0"/>
      <p:bldP spid="6" grpId="1"/>
      <p:bldP spid="6" grpId="2"/>
      <p:bldP spid="6" grpId="3"/>
      <p:bldP spid="9" grpId="0"/>
      <p:bldP spid="9" grpId="1"/>
      <p:bldP spid="10" grpId="0"/>
      <p:bldP spid="10" grpId="1"/>
      <p:bldP spid="13" grpId="0"/>
      <p:bldP spid="13" grpId="1"/>
      <p:bldP spid="14" grpId="0"/>
      <p:bldP spid="1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2966" y="586758"/>
            <a:ext cx="63401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树荫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照水</a:t>
            </a:r>
            <a:r>
              <a:rPr kumimoji="1" lang="zh-CN" altLang="en-US" sz="60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爱</a:t>
            </a:r>
            <a:r>
              <a:rPr kumimoji="1" lang="zh-CN" altLang="en-US" sz="60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晴柔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3902" y="4692256"/>
            <a:ext cx="6026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树阴倒映水面是喜爱晴天和风的轻柔。</a:t>
            </a:r>
          </a:p>
        </p:txBody>
      </p:sp>
      <p:sp>
        <p:nvSpPr>
          <p:cNvPr id="4" name="下箭头 3"/>
          <p:cNvSpPr/>
          <p:nvPr/>
        </p:nvSpPr>
        <p:spPr>
          <a:xfrm>
            <a:off x="2805472" y="2348625"/>
            <a:ext cx="784232" cy="1748489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190" y="1631023"/>
            <a:ext cx="802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600">
                <a:latin typeface="KaiTi" charset="-122"/>
                <a:ea typeface="KaiTi" charset="-122"/>
                <a:cs typeface="KaiTi" charset="-122"/>
              </a:defRPr>
            </a:lvl1pPr>
          </a:lstStyle>
          <a:p>
            <a:r>
              <a:rPr lang="zh-CN" altLang="en-US" dirty="0"/>
              <a:t>树荫：树木枝叶在日光下所形成的阴影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802" y="2462081"/>
            <a:ext cx="5511672" cy="365048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190" y="2380482"/>
            <a:ext cx="8025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600">
                <a:latin typeface="KaiTi" charset="-122"/>
                <a:ea typeface="KaiTi" charset="-122"/>
                <a:cs typeface="KaiTi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照水</a:t>
            </a:r>
            <a:r>
              <a:rPr lang="zh-CN" altLang="en-US" dirty="0" smtClean="0">
                <a:solidFill>
                  <a:srgbClr val="FF0000"/>
                </a:solidFill>
              </a:rPr>
              <a:t>：映</a:t>
            </a:r>
            <a:r>
              <a:rPr lang="zh-CN" altLang="en-US" dirty="0">
                <a:solidFill>
                  <a:srgbClr val="FF0000"/>
                </a:solidFill>
              </a:rPr>
              <a:t>在水里。</a:t>
            </a:r>
          </a:p>
        </p:txBody>
      </p:sp>
      <p:sp>
        <p:nvSpPr>
          <p:cNvPr id="8" name="矩形 7"/>
          <p:cNvSpPr/>
          <p:nvPr/>
        </p:nvSpPr>
        <p:spPr>
          <a:xfrm>
            <a:off x="50190" y="3100409"/>
            <a:ext cx="572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爱：喜爱</a:t>
            </a:r>
            <a:endParaRPr kumimoji="1" lang="zh-CN" altLang="en-US" sz="3600" dirty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985" y="2277354"/>
            <a:ext cx="5497489" cy="329206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0190" y="3849870"/>
            <a:ext cx="572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晴柔：晴天里柔和的风光。</a:t>
            </a:r>
          </a:p>
        </p:txBody>
      </p:sp>
    </p:spTree>
    <p:extLst>
      <p:ext uri="{BB962C8B-B14F-4D97-AF65-F5344CB8AC3E}">
        <p14:creationId xmlns:p14="http://schemas.microsoft.com/office/powerpoint/2010/main" val="18612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 animBg="1"/>
      <p:bldP spid="5" grpId="0"/>
      <p:bldP spid="7" grpId="0"/>
      <p:bldP spid="7" grpId="1"/>
      <p:bldP spid="8" grpId="0"/>
      <p:bldP spid="8" grpId="1"/>
      <p:bldP spid="11" grpId="0"/>
      <p:bldP spid="1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1913" y="1030604"/>
            <a:ext cx="117480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小    才露    尖     ，早有蜻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蜓立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上头。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3658" y="3737113"/>
            <a:ext cx="5908342" cy="3120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980" y="925773"/>
            <a:ext cx="1571336" cy="14619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980" y="0"/>
            <a:ext cx="1571336" cy="8699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77615" y="67846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hé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5703" y="949942"/>
            <a:ext cx="13876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荷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913" y="925773"/>
            <a:ext cx="1571336" cy="14619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913" y="0"/>
            <a:ext cx="1571336" cy="8699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79548" y="67846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ji</a:t>
            </a:r>
            <a:r>
              <a:rPr kumimoji="1" lang="en-US" altLang="zh-CN" sz="36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99721" y="949942"/>
            <a:ext cx="1335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尖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178" y="925773"/>
            <a:ext cx="1571336" cy="14619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178" y="0"/>
            <a:ext cx="1571336" cy="8699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895813" y="67846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ji</a:t>
            </a:r>
            <a:r>
              <a:rPr kumimoji="1" lang="en-US" altLang="zh-CN" sz="36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o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39338" y="949942"/>
            <a:ext cx="1412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角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914" y="2639122"/>
            <a:ext cx="5503336" cy="41196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1911" y="2639122"/>
            <a:ext cx="5503337" cy="411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75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8" grpId="0"/>
      <p:bldP spid="8" grpId="1"/>
      <p:bldP spid="11" grpId="0"/>
      <p:bldP spid="11" grpId="1"/>
      <p:bldP spid="11" grpId="2"/>
      <p:bldP spid="11" grpId="3"/>
      <p:bldP spid="12" grpId="0"/>
      <p:bldP spid="12" grpId="1"/>
      <p:bldP spid="12" grpId="2"/>
      <p:bldP spid="12" grpId="3"/>
      <p:bldP spid="15" grpId="0"/>
      <p:bldP spid="15" grpId="1"/>
      <p:bldP spid="16" grpId="0"/>
      <p:bldP spid="1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487" y="3236359"/>
            <a:ext cx="5413513" cy="36216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661" y="374037"/>
            <a:ext cx="117480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小荷</a:t>
            </a:r>
            <a:r>
              <a:rPr kumimoji="1" lang="zh-CN" altLang="en-US" sz="60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才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露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尖尖角，</a:t>
            </a:r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早有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蜻蜓</a:t>
            </a:r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立</a:t>
            </a:r>
            <a:r>
              <a:rPr kumimoji="1"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上头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18661" y="158675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小荷：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518886" y="1586753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刚长出来的荷叶。</a:t>
            </a:r>
            <a:endParaRPr kumimoji="1" lang="zh-CN" altLang="en-US" sz="3600" dirty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8661" y="22330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才：</a:t>
            </a:r>
            <a:endParaRPr kumimoji="1" lang="zh-CN" altLang="en-US" sz="3600" dirty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6607" y="223308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刚刚。</a:t>
            </a:r>
            <a:endParaRPr kumimoji="1" lang="zh-CN" altLang="en-US" sz="3600" dirty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8661" y="287941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露：</a:t>
            </a:r>
            <a:endParaRPr kumimoji="1"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34323" y="287941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露出。</a:t>
            </a:r>
            <a:endParaRPr kumimoji="1"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1517" y="4495241"/>
            <a:ext cx="6913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娇嫩的小荷叶刚从水面露出尖尖的角，早有一只调皮的小蜻蜓立在它的上头。</a:t>
            </a:r>
          </a:p>
        </p:txBody>
      </p:sp>
      <p:sp>
        <p:nvSpPr>
          <p:cNvPr id="18" name="下箭头 17"/>
          <p:cNvSpPr/>
          <p:nvPr/>
        </p:nvSpPr>
        <p:spPr>
          <a:xfrm>
            <a:off x="3196099" y="2203577"/>
            <a:ext cx="784232" cy="1748489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903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7" grpId="0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540826"/>
            <a:ext cx="4220472" cy="3581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98709" y="2985996"/>
            <a:ext cx="4045163" cy="2136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4939314" y="0"/>
            <a:ext cx="2791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小  池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3535" y="1015663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宋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杨万里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0472" y="1700557"/>
            <a:ext cx="474093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泉眼无声惜细流，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树荫照水爱晴柔。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小荷才露尖尖角，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早有蜻蜓立上头。</a:t>
            </a:r>
            <a:endParaRPr kumimoji="1" lang="zh-CN" altLang="en-US" sz="44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9148" y="5130101"/>
            <a:ext cx="122047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泉眼悄然无声是因舍不得细细的水流，树阴倒映水面是喜爱晴天和风的轻柔</a:t>
            </a:r>
            <a:r>
              <a:rPr lang="zh-CN" altLang="en-US" sz="32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r>
              <a:rPr lang="zh-CN" altLang="en-US" sz="32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娇嫩的小荷叶刚从水面露出尖尖的角，早有一只调皮的小蜻蜓立在它的上头</a:t>
            </a:r>
            <a:r>
              <a:rPr lang="zh-CN" altLang="en-US" sz="32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lang="zh-CN" altLang="en-US" sz="320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13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7461" y="965968"/>
            <a:ext cx="6443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6000">
                <a:latin typeface="KaiTi" charset="-122"/>
                <a:ea typeface="KaiTi" charset="-122"/>
                <a:cs typeface="KaiTi" charset="-122"/>
              </a:defRPr>
            </a:lvl1pPr>
          </a:lstStyle>
          <a:p>
            <a:r>
              <a:rPr lang="zh-CN" altLang="en-US" sz="5400" smtClean="0"/>
              <a:t>晓出净慈寺送林子方</a:t>
            </a:r>
            <a:endParaRPr lang="zh-CN" altLang="en-US" sz="5400" dirty="0"/>
          </a:p>
        </p:txBody>
      </p:sp>
      <p:sp>
        <p:nvSpPr>
          <p:cNvPr id="3" name="文本框 2"/>
          <p:cNvSpPr txBox="1"/>
          <p:nvPr/>
        </p:nvSpPr>
        <p:spPr>
          <a:xfrm>
            <a:off x="2094803" y="1938562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宋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杨万里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8337" y="2628210"/>
            <a:ext cx="4804259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latin typeface="KaiTi" charset="-122"/>
                <a:ea typeface="KaiTi" charset="-122"/>
                <a:cs typeface="KaiTi" charset="-122"/>
              </a:defRPr>
            </a:lvl1pPr>
          </a:lstStyle>
          <a:p>
            <a:r>
              <a:rPr lang="zh-CN" altLang="en-US" dirty="0"/>
              <a:t>毕竟西湖六月中， </a:t>
            </a:r>
            <a:endParaRPr lang="en-US" altLang="zh-CN" dirty="0"/>
          </a:p>
          <a:p>
            <a:endParaRPr lang="en-US" altLang="zh-CN" sz="1000" dirty="0" smtClean="0"/>
          </a:p>
          <a:p>
            <a:r>
              <a:rPr lang="zh-CN" altLang="en-US" dirty="0" smtClean="0"/>
              <a:t>风光</a:t>
            </a:r>
            <a:r>
              <a:rPr lang="zh-CN" altLang="en-US" dirty="0"/>
              <a:t>不与四时同。</a:t>
            </a:r>
          </a:p>
          <a:p>
            <a:endParaRPr lang="en-US" altLang="zh-CN" sz="1000" dirty="0" smtClean="0"/>
          </a:p>
          <a:p>
            <a:r>
              <a:rPr lang="zh-CN" altLang="en-US" dirty="0" smtClean="0"/>
              <a:t>接天</a:t>
            </a:r>
            <a:r>
              <a:rPr lang="zh-CN" altLang="en-US" dirty="0"/>
              <a:t>莲叶无穷碧， </a:t>
            </a:r>
            <a:endParaRPr lang="en-US" altLang="zh-CN" dirty="0"/>
          </a:p>
          <a:p>
            <a:endParaRPr lang="en-US" altLang="zh-CN" sz="1000" dirty="0" smtClean="0"/>
          </a:p>
          <a:p>
            <a:r>
              <a:rPr lang="zh-CN" altLang="en-US" dirty="0" smtClean="0"/>
              <a:t>映日</a:t>
            </a:r>
            <a:r>
              <a:rPr lang="zh-CN" altLang="en-US" dirty="0"/>
              <a:t>荷花别样红。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80559" y="965968"/>
            <a:ext cx="46107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5400">
                <a:latin typeface="KaiTi" charset="-122"/>
                <a:ea typeface="KaiTi" charset="-122"/>
                <a:cs typeface="KaiTi" charset="-122"/>
              </a:defRPr>
            </a:lvl1pPr>
          </a:lstStyle>
          <a:p>
            <a:r>
              <a:rPr lang="zh-CN" altLang="en-US" dirty="0"/>
              <a:t>宿新市徐公店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50420" y="2628210"/>
            <a:ext cx="474093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latin typeface="KaiTi" charset="-122"/>
                <a:ea typeface="KaiTi" charset="-122"/>
                <a:cs typeface="KaiTi" charset="-122"/>
              </a:defRPr>
            </a:lvl1pPr>
          </a:lstStyle>
          <a:p>
            <a:r>
              <a:rPr lang="zh-CN" altLang="en-US" dirty="0"/>
              <a:t>篱落疏疏一径深， </a:t>
            </a:r>
            <a:endParaRPr lang="en-US" altLang="zh-CN" dirty="0" smtClean="0"/>
          </a:p>
          <a:p>
            <a:endParaRPr lang="en-US" altLang="zh-CN" sz="1000" dirty="0" smtClean="0"/>
          </a:p>
          <a:p>
            <a:r>
              <a:rPr lang="zh-CN" altLang="en-US" dirty="0" smtClean="0"/>
              <a:t>树头</a:t>
            </a:r>
            <a:r>
              <a:rPr lang="zh-CN" altLang="en-US" dirty="0"/>
              <a:t>花落未成阴。</a:t>
            </a:r>
          </a:p>
          <a:p>
            <a:endParaRPr lang="en-US" altLang="zh-CN" sz="1000" dirty="0" smtClean="0"/>
          </a:p>
          <a:p>
            <a:r>
              <a:rPr lang="zh-CN" altLang="en-US" dirty="0" smtClean="0"/>
              <a:t>儿童</a:t>
            </a:r>
            <a:r>
              <a:rPr lang="zh-CN" altLang="en-US" dirty="0"/>
              <a:t>急走追黄蝶， </a:t>
            </a:r>
            <a:endParaRPr lang="en-US" altLang="zh-CN" dirty="0" smtClean="0"/>
          </a:p>
          <a:p>
            <a:endParaRPr lang="en-US" altLang="zh-CN" sz="1000" dirty="0" smtClean="0"/>
          </a:p>
          <a:p>
            <a:r>
              <a:rPr lang="zh-CN" altLang="en-US" dirty="0" smtClean="0"/>
              <a:t>飞</a:t>
            </a:r>
            <a:r>
              <a:rPr lang="zh-CN" altLang="en-US" dirty="0"/>
              <a:t>入菜花无处寻。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25224" y="1938562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宋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杨万里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33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b="2982"/>
          <a:stretch/>
        </p:blipFill>
        <p:spPr>
          <a:xfrm>
            <a:off x="7772401" y="0"/>
            <a:ext cx="4419600" cy="6858000"/>
          </a:xfrm>
          <a:prstGeom prst="rect">
            <a:avLst/>
          </a:prstGeom>
        </p:spPr>
      </p:pic>
      <p:sp>
        <p:nvSpPr>
          <p:cNvPr id="2" name="TextBox 13"/>
          <p:cNvSpPr txBox="1"/>
          <p:nvPr/>
        </p:nvSpPr>
        <p:spPr>
          <a:xfrm>
            <a:off x="0" y="1859340"/>
            <a:ext cx="56274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latin typeface="华文行楷" pitchFamily="2" charset="-122"/>
                <a:ea typeface="华文行楷" pitchFamily="2" charset="-122"/>
              </a:rPr>
              <a:t>古 诗 二</a:t>
            </a:r>
            <a:endParaRPr lang="zh-CN" altLang="en-US" sz="96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582" y="1758055"/>
            <a:ext cx="1795982" cy="16709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582" y="772909"/>
            <a:ext cx="1795982" cy="84328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75547" y="828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sh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ǒu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0240" y="1758055"/>
            <a:ext cx="10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smtClean="0">
                <a:latin typeface="KaiTi" charset="-122"/>
                <a:ea typeface="KaiTi" charset="-122"/>
                <a:cs typeface="KaiTi" charset="-122"/>
              </a:rPr>
              <a:t>首</a:t>
            </a:r>
            <a:endParaRPr kumimoji="1" lang="zh-CN" altLang="en-US" sz="960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8821" y="3587903"/>
            <a:ext cx="4782210" cy="327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104276" y="-228600"/>
            <a:ext cx="6071938" cy="708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7050506" y="565485"/>
            <a:ext cx="2791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池  上</a:t>
            </a:r>
            <a:endParaRPr kumimoji="1" lang="zh-CN" altLang="en-US" sz="6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4727" y="1581148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唐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白居易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99585" y="2214816"/>
            <a:ext cx="3493167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小娃撑小艇，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偷采白莲回。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不解藏踪迹，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浮萍一道开。</a:t>
            </a:r>
            <a:endParaRPr kumimoji="1" lang="zh-CN" altLang="en-US" sz="44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0416" y="612844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白居易（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772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年－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846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年），字乐天，号香山居士，又号醉吟先生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，是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唐代伟大的现实主义诗人，唐代三大诗人之一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。白居易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的诗歌题材广泛，形式多样，语言平易通俗，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有“诗魔”和“诗王”之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称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。代表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诗作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有</a:t>
            </a:r>
            <a:r>
              <a:rPr lang="en-US" altLang="zh-CN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长恨歌</a:t>
            </a:r>
            <a:r>
              <a:rPr lang="en-US" altLang="zh-CN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、</a:t>
            </a:r>
            <a:r>
              <a:rPr lang="en-US" altLang="zh-CN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卖炭翁</a:t>
            </a:r>
            <a:r>
              <a:rPr lang="en-US" altLang="zh-CN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、</a:t>
            </a:r>
            <a:r>
              <a:rPr lang="en-US" altLang="zh-CN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《</a:t>
            </a:r>
            <a:r>
              <a:rPr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琵琶行</a:t>
            </a:r>
            <a:r>
              <a:rPr lang="en-US" altLang="zh-CN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》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等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 </a:t>
            </a:r>
            <a:endParaRPr lang="zh-CN" altLang="en-US" sz="3600" b="0" i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07" y="0"/>
            <a:ext cx="46416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104276" y="-228600"/>
            <a:ext cx="6071938" cy="708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7519738" y="818149"/>
            <a:ext cx="2791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池  上</a:t>
            </a:r>
            <a:endParaRPr kumimoji="1" lang="zh-CN" altLang="en-US" sz="6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3959" y="1833812"/>
            <a:ext cx="2791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[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唐</a:t>
            </a:r>
            <a:r>
              <a:rPr kumimoji="1" lang="en-US" altLang="zh-CN" sz="2800" dirty="0" smtClean="0">
                <a:latin typeface="KaiTi" charset="-122"/>
                <a:ea typeface="KaiTi" charset="-122"/>
                <a:cs typeface="KaiTi" charset="-122"/>
              </a:rPr>
              <a:t>]</a:t>
            </a:r>
            <a:r>
              <a:rPr kumimoji="1" lang="zh-CN" altLang="en-US" sz="2800" dirty="0" smtClean="0">
                <a:latin typeface="KaiTi" charset="-122"/>
                <a:ea typeface="KaiTi" charset="-122"/>
                <a:cs typeface="KaiTi" charset="-122"/>
              </a:rPr>
              <a:t>  白居易</a:t>
            </a:r>
            <a:endParaRPr kumimoji="1" lang="zh-CN" altLang="en-US" sz="2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68817" y="2467480"/>
            <a:ext cx="3493167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小娃撑小艇，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偷采白莲回。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不解藏踪迹，</a:t>
            </a:r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浮萍一道开。</a:t>
            </a:r>
            <a:endParaRPr kumimoji="1" lang="zh-CN" altLang="en-US" sz="44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25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1842" y="1495878"/>
            <a:ext cx="107883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>
                <a:latin typeface="KaiTi" charset="-122"/>
                <a:ea typeface="KaiTi" charset="-122"/>
                <a:cs typeface="KaiTi" charset="-122"/>
              </a:rPr>
              <a:t>小娃撑小艇</a:t>
            </a:r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，偷      白莲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回。</a:t>
            </a:r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364" y="1272739"/>
            <a:ext cx="1571336" cy="14619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364" y="346966"/>
            <a:ext cx="1571336" cy="869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700" y="3069386"/>
            <a:ext cx="4178300" cy="37886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57999" y="414812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c</a:t>
            </a:r>
            <a:r>
              <a:rPr kumimoji="1" lang="en-US" altLang="zh-CN" sz="36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i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91746" y="1272739"/>
            <a:ext cx="13219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采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73381" y="3237941"/>
            <a:ext cx="5084618" cy="362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92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6533" y="539914"/>
            <a:ext cx="107883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小娃</a:t>
            </a:r>
            <a:r>
              <a:rPr kumimoji="1" lang="zh-CN" altLang="en-US" sz="60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撑</a:t>
            </a:r>
            <a:r>
              <a:rPr kumimoji="1" lang="zh-CN" altLang="en-US" sz="6000" dirty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小艇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，</a:t>
            </a:r>
            <a:r>
              <a:rPr kumimoji="1" lang="zh-CN" altLang="en-US" sz="60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偷</a:t>
            </a:r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采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白莲</a:t>
            </a:r>
            <a:r>
              <a:rPr kumimoji="1" lang="zh-CN" altLang="en-US" sz="6000" dirty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回</a:t>
            </a:r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700" y="3069386"/>
            <a:ext cx="4178300" cy="378861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9333" y="1731818"/>
            <a:ext cx="617912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小娃：</a:t>
            </a:r>
            <a:endParaRPr kumimoji="1" lang="en-US" altLang="zh-CN" sz="4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撑：</a:t>
            </a:r>
            <a:endParaRPr kumimoji="1" lang="en-US" altLang="zh-CN" sz="44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小艇：</a:t>
            </a:r>
            <a:endParaRPr kumimoji="1" lang="en-US" altLang="zh-CN" sz="4400" dirty="0" smtClean="0">
              <a:solidFill>
                <a:srgbClr val="7030A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偷：</a:t>
            </a:r>
            <a:endParaRPr kumimoji="1" lang="en-US" altLang="zh-CN" sz="4400" dirty="0" smtClean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采：</a:t>
            </a:r>
            <a:endParaRPr kumimoji="1" lang="en-US" altLang="zh-CN" sz="44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白莲：</a:t>
            </a:r>
            <a:endParaRPr kumimoji="1" lang="en-US" altLang="zh-CN" sz="4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44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回：</a:t>
            </a:r>
            <a:endParaRPr kumimoji="1" lang="zh-CN" altLang="en-US" sz="4400" dirty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9017" y="1731818"/>
            <a:ext cx="1690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小孩</a:t>
            </a:r>
            <a:endParaRPr kumimoji="1" lang="zh-CN" altLang="en-US" sz="44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89016" y="5137780"/>
            <a:ext cx="46158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latin typeface="KaiTi" charset="-122"/>
                <a:ea typeface="KaiTi" charset="-122"/>
                <a:cs typeface="KaiTi" charset="-122"/>
              </a:rPr>
              <a:t>白色的莲子</a:t>
            </a:r>
            <a:endParaRPr kumimoji="1" lang="zh-CN" altLang="en-US" sz="44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2077" y="2444883"/>
            <a:ext cx="31211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一种动作</a:t>
            </a:r>
            <a:endParaRPr kumimoji="1" lang="zh-CN" altLang="en-US" sz="44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2077" y="4481091"/>
            <a:ext cx="1690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采摘</a:t>
            </a:r>
            <a:endParaRPr kumimoji="1" lang="zh-CN" altLang="en-US" sz="440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72427" y="3095587"/>
            <a:ext cx="1690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小船</a:t>
            </a:r>
            <a:endParaRPr kumimoji="1" lang="zh-CN" altLang="en-US" sz="4400" dirty="0">
              <a:solidFill>
                <a:srgbClr val="7030A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72077" y="3799328"/>
            <a:ext cx="1869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偷偷地</a:t>
            </a:r>
            <a:endParaRPr kumimoji="1" lang="zh-CN" altLang="en-US" sz="440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72076" y="5819543"/>
            <a:ext cx="1690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回来</a:t>
            </a:r>
            <a:endParaRPr kumimoji="1" lang="zh-CN" altLang="en-US" sz="440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3994804" y="2300880"/>
            <a:ext cx="829340" cy="1748489"/>
          </a:xfrm>
          <a:prstGeom prst="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26612" y="3774011"/>
            <a:ext cx="72088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一个小孩撑着小船，偷偷地采了白莲回来。</a:t>
            </a:r>
            <a:endParaRPr kumimoji="1" lang="zh-CN" altLang="en-US" sz="440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4" name="Picture 1" descr="E:\文件中转站\课题图\续114 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33" y="2383998"/>
            <a:ext cx="7724941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921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1"/>
      <p:bldP spid="6" grpId="2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221" y="1113672"/>
            <a:ext cx="113577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>
                <a:latin typeface="KaiTi" charset="-122"/>
                <a:ea typeface="KaiTi" charset="-122"/>
                <a:cs typeface="KaiTi" charset="-122"/>
              </a:rPr>
              <a:t>不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解藏         ，        一道开。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91164"/>
            <a:ext cx="4331012" cy="36668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583" y="978380"/>
            <a:ext cx="1571336" cy="14619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583" y="52607"/>
            <a:ext cx="1571336" cy="8699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61804" y="120453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z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ōng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40765" y="978380"/>
            <a:ext cx="14231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踪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919" y="978380"/>
            <a:ext cx="1571336" cy="14619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919" y="52607"/>
            <a:ext cx="1571336" cy="8699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79554" y="120453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solidFill>
                  <a:srgbClr val="7030A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7030A0"/>
                </a:solidFill>
              </a:rPr>
              <a:t>j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ì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12101" y="978380"/>
            <a:ext cx="14231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迹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024" y="978380"/>
            <a:ext cx="1571336" cy="14619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024" y="52607"/>
            <a:ext cx="1571336" cy="8699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085659" y="120453"/>
            <a:ext cx="17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f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ú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91130" y="978380"/>
            <a:ext cx="1350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dirty="0" smtClean="0">
                <a:latin typeface="KaiTi" charset="-122"/>
                <a:ea typeface="KaiTi" charset="-122"/>
                <a:cs typeface="KaiTi" charset="-122"/>
              </a:rPr>
              <a:t>浮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360" y="978380"/>
            <a:ext cx="1571336" cy="146193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360" y="52607"/>
            <a:ext cx="1571336" cy="86999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558597" y="120453"/>
            <a:ext cx="1717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p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íng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62466" y="1027325"/>
            <a:ext cx="1350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000" smtClean="0">
                <a:latin typeface="KaiTi" charset="-122"/>
                <a:ea typeface="KaiTi" charset="-122"/>
                <a:cs typeface="KaiTi" charset="-122"/>
              </a:rPr>
              <a:t>萍</a:t>
            </a:r>
            <a:endParaRPr kumimoji="1" lang="zh-CN" altLang="en-US" sz="8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2547" y="3433538"/>
            <a:ext cx="5352703" cy="359174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0036" y="52607"/>
            <a:ext cx="5352703" cy="359464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599822" y="4133924"/>
            <a:ext cx="6675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行动所留下可察觉的</a:t>
            </a:r>
            <a:r>
              <a:rPr lang="zh-CN" altLang="en-US" sz="4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形迹。</a:t>
            </a:r>
            <a:endParaRPr kumimoji="1" lang="zh-CN" altLang="en-US" sz="44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41771" y="3368330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水面浮生植物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05"/>
            <a:ext cx="6719243" cy="33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45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8" grpId="0"/>
      <p:bldP spid="8" grpId="1"/>
      <p:bldP spid="11" grpId="0"/>
      <p:bldP spid="11" grpId="1"/>
      <p:bldP spid="12" grpId="0"/>
      <p:bldP spid="12" grpId="1"/>
      <p:bldP spid="15" grpId="0"/>
      <p:bldP spid="15" grpId="1"/>
      <p:bldP spid="16" grpId="0"/>
      <p:bldP spid="16" grpId="1"/>
      <p:bldP spid="19" grpId="0"/>
      <p:bldP spid="19" grpId="1"/>
      <p:bldP spid="20" grpId="0"/>
      <p:bldP spid="20" grpId="1"/>
      <p:bldP spid="23" grpId="0"/>
      <p:bldP spid="23" grpId="1"/>
      <p:bldP spid="24" grpId="0"/>
      <p:bldP spid="2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</TotalTime>
  <Words>1244</Words>
  <Application>Microsoft Macintosh PowerPoint</Application>
  <PresentationFormat>宽屏</PresentationFormat>
  <Paragraphs>195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DengXian</vt:lpstr>
      <vt:lpstr>DengXian Light</vt:lpstr>
      <vt:lpstr>KaiTi</vt:lpstr>
      <vt:lpstr>SimSun</vt:lpstr>
      <vt:lpstr>华文行楷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刘伊宁</dc:creator>
  <cp:lastModifiedBy>刘伊宁</cp:lastModifiedBy>
  <cp:revision>42</cp:revision>
  <dcterms:created xsi:type="dcterms:W3CDTF">2017-04-06T03:42:43Z</dcterms:created>
  <dcterms:modified xsi:type="dcterms:W3CDTF">2017-04-19T04:46:06Z</dcterms:modified>
</cp:coreProperties>
</file>